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7" r:id="rId2"/>
    <p:sldId id="284" r:id="rId3"/>
    <p:sldId id="289" r:id="rId4"/>
    <p:sldId id="395" r:id="rId5"/>
    <p:sldId id="396" r:id="rId6"/>
    <p:sldId id="390" r:id="rId7"/>
    <p:sldId id="391" r:id="rId8"/>
    <p:sldId id="392" r:id="rId9"/>
    <p:sldId id="393" r:id="rId10"/>
    <p:sldId id="394" r:id="rId11"/>
    <p:sldId id="398" r:id="rId12"/>
    <p:sldId id="399" r:id="rId13"/>
    <p:sldId id="402" r:id="rId14"/>
    <p:sldId id="401" r:id="rId15"/>
    <p:sldId id="403" r:id="rId16"/>
    <p:sldId id="404" r:id="rId17"/>
    <p:sldId id="405" r:id="rId18"/>
    <p:sldId id="410" r:id="rId19"/>
    <p:sldId id="411" r:id="rId20"/>
    <p:sldId id="418" r:id="rId21"/>
    <p:sldId id="412" r:id="rId22"/>
    <p:sldId id="413" r:id="rId23"/>
    <p:sldId id="364" r:id="rId24"/>
    <p:sldId id="362" r:id="rId25"/>
    <p:sldId id="361" r:id="rId26"/>
    <p:sldId id="326" r:id="rId27"/>
    <p:sldId id="415" r:id="rId28"/>
    <p:sldId id="329" r:id="rId29"/>
    <p:sldId id="330" r:id="rId30"/>
    <p:sldId id="293" r:id="rId31"/>
    <p:sldId id="332" r:id="rId32"/>
    <p:sldId id="296" r:id="rId33"/>
    <p:sldId id="285" r:id="rId34"/>
    <p:sldId id="270" r:id="rId35"/>
    <p:sldId id="271" r:id="rId36"/>
    <p:sldId id="272" r:id="rId37"/>
    <p:sldId id="273" r:id="rId38"/>
    <p:sldId id="370" r:id="rId39"/>
    <p:sldId id="368" r:id="rId40"/>
    <p:sldId id="372" r:id="rId41"/>
    <p:sldId id="275" r:id="rId42"/>
    <p:sldId id="276" r:id="rId43"/>
    <p:sldId id="373" r:id="rId44"/>
    <p:sldId id="371" r:id="rId45"/>
    <p:sldId id="277" r:id="rId46"/>
    <p:sldId id="335" r:id="rId47"/>
    <p:sldId id="344" r:id="rId48"/>
    <p:sldId id="375" r:id="rId49"/>
    <p:sldId id="374" r:id="rId50"/>
    <p:sldId id="376" r:id="rId51"/>
    <p:sldId id="369" r:id="rId52"/>
    <p:sldId id="377" r:id="rId53"/>
    <p:sldId id="337" r:id="rId54"/>
    <p:sldId id="338" r:id="rId55"/>
    <p:sldId id="339" r:id="rId56"/>
    <p:sldId id="340" r:id="rId57"/>
    <p:sldId id="333" r:id="rId58"/>
    <p:sldId id="378" r:id="rId59"/>
    <p:sldId id="311" r:id="rId60"/>
    <p:sldId id="385" r:id="rId61"/>
    <p:sldId id="351" r:id="rId62"/>
    <p:sldId id="382" r:id="rId63"/>
    <p:sldId id="381" r:id="rId64"/>
    <p:sldId id="406" r:id="rId65"/>
    <p:sldId id="388" r:id="rId66"/>
    <p:sldId id="386" r:id="rId67"/>
    <p:sldId id="389" r:id="rId68"/>
    <p:sldId id="360"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042" autoAdjust="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5002DE-3C5B-41CA-84B5-20E9BD2DA1B7}" type="datetimeFigureOut">
              <a:rPr lang="en-GB" smtClean="0"/>
              <a:t>04/12/2016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3BC685-E544-4F7F-B157-C488C11F3C01}" type="slidenum">
              <a:rPr lang="en-GB" smtClean="0"/>
              <a:t>‹#›</a:t>
            </a:fld>
            <a:endParaRPr lang="en-GB"/>
          </a:p>
        </p:txBody>
      </p:sp>
    </p:spTree>
    <p:extLst>
      <p:ext uri="{BB962C8B-B14F-4D97-AF65-F5344CB8AC3E}">
        <p14:creationId xmlns:p14="http://schemas.microsoft.com/office/powerpoint/2010/main" val="2727046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1</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10</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11</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12</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13</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14</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15</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16</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17</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18</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19</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2</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20</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21</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22</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23</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24</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25</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26</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27</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28</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29</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30</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31</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32</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33</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34</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35</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36</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37</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38</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39</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4</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40</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41</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42</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43</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44</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45</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46</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47</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48</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49</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5</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50</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51</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52</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53</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54</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55</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56</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57</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58</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59</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6</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60</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61</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62</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63</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64</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65</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66</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67</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68</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7</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8</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9</a:t>
            </a:fld>
            <a:endParaRPr lang="en-GB"/>
          </a:p>
        </p:txBody>
      </p:sp>
    </p:spTree>
    <p:extLst>
      <p:ext uri="{BB962C8B-B14F-4D97-AF65-F5344CB8AC3E}">
        <p14:creationId xmlns:p14="http://schemas.microsoft.com/office/powerpoint/2010/main" val="2991338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E3A29D8-C784-49D5-A078-1B782A63405C}" type="datetimeFigureOut">
              <a:rPr lang="en-GB" smtClean="0"/>
              <a:t>04/12/2016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9452CC-D5F5-46A1-ADB4-AC1C8098047C}" type="slidenum">
              <a:rPr lang="en-GB" smtClean="0"/>
              <a:t>‹#›</a:t>
            </a:fld>
            <a:endParaRPr lang="en-GB"/>
          </a:p>
        </p:txBody>
      </p:sp>
    </p:spTree>
    <p:extLst>
      <p:ext uri="{BB962C8B-B14F-4D97-AF65-F5344CB8AC3E}">
        <p14:creationId xmlns:p14="http://schemas.microsoft.com/office/powerpoint/2010/main" val="106622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3A29D8-C784-49D5-A078-1B782A63405C}" type="datetimeFigureOut">
              <a:rPr lang="en-GB" smtClean="0"/>
              <a:t>04/12/2016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9452CC-D5F5-46A1-ADB4-AC1C8098047C}" type="slidenum">
              <a:rPr lang="en-GB" smtClean="0"/>
              <a:t>‹#›</a:t>
            </a:fld>
            <a:endParaRPr lang="en-GB"/>
          </a:p>
        </p:txBody>
      </p:sp>
    </p:spTree>
    <p:extLst>
      <p:ext uri="{BB962C8B-B14F-4D97-AF65-F5344CB8AC3E}">
        <p14:creationId xmlns:p14="http://schemas.microsoft.com/office/powerpoint/2010/main" val="608443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3A29D8-C784-49D5-A078-1B782A63405C}" type="datetimeFigureOut">
              <a:rPr lang="en-GB" smtClean="0"/>
              <a:t>04/12/2016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9452CC-D5F5-46A1-ADB4-AC1C8098047C}" type="slidenum">
              <a:rPr lang="en-GB" smtClean="0"/>
              <a:t>‹#›</a:t>
            </a:fld>
            <a:endParaRPr lang="en-GB"/>
          </a:p>
        </p:txBody>
      </p:sp>
    </p:spTree>
    <p:extLst>
      <p:ext uri="{BB962C8B-B14F-4D97-AF65-F5344CB8AC3E}">
        <p14:creationId xmlns:p14="http://schemas.microsoft.com/office/powerpoint/2010/main" val="3353022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3A29D8-C784-49D5-A078-1B782A63405C}" type="datetimeFigureOut">
              <a:rPr lang="en-GB" smtClean="0"/>
              <a:t>04/12/2016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9452CC-D5F5-46A1-ADB4-AC1C8098047C}" type="slidenum">
              <a:rPr lang="en-GB" smtClean="0"/>
              <a:t>‹#›</a:t>
            </a:fld>
            <a:endParaRPr lang="en-GB"/>
          </a:p>
        </p:txBody>
      </p:sp>
    </p:spTree>
    <p:extLst>
      <p:ext uri="{BB962C8B-B14F-4D97-AF65-F5344CB8AC3E}">
        <p14:creationId xmlns:p14="http://schemas.microsoft.com/office/powerpoint/2010/main" val="2093467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3A29D8-C784-49D5-A078-1B782A63405C}" type="datetimeFigureOut">
              <a:rPr lang="en-GB" smtClean="0"/>
              <a:t>04/12/2016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9452CC-D5F5-46A1-ADB4-AC1C8098047C}" type="slidenum">
              <a:rPr lang="en-GB" smtClean="0"/>
              <a:t>‹#›</a:t>
            </a:fld>
            <a:endParaRPr lang="en-GB"/>
          </a:p>
        </p:txBody>
      </p:sp>
    </p:spTree>
    <p:extLst>
      <p:ext uri="{BB962C8B-B14F-4D97-AF65-F5344CB8AC3E}">
        <p14:creationId xmlns:p14="http://schemas.microsoft.com/office/powerpoint/2010/main" val="745324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E3A29D8-C784-49D5-A078-1B782A63405C}" type="datetimeFigureOut">
              <a:rPr lang="en-GB" smtClean="0"/>
              <a:t>04/12/2016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9452CC-D5F5-46A1-ADB4-AC1C8098047C}" type="slidenum">
              <a:rPr lang="en-GB" smtClean="0"/>
              <a:t>‹#›</a:t>
            </a:fld>
            <a:endParaRPr lang="en-GB"/>
          </a:p>
        </p:txBody>
      </p:sp>
    </p:spTree>
    <p:extLst>
      <p:ext uri="{BB962C8B-B14F-4D97-AF65-F5344CB8AC3E}">
        <p14:creationId xmlns:p14="http://schemas.microsoft.com/office/powerpoint/2010/main" val="32940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E3A29D8-C784-49D5-A078-1B782A63405C}" type="datetimeFigureOut">
              <a:rPr lang="en-GB" smtClean="0"/>
              <a:t>04/12/2016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79452CC-D5F5-46A1-ADB4-AC1C8098047C}" type="slidenum">
              <a:rPr lang="en-GB" smtClean="0"/>
              <a:t>‹#›</a:t>
            </a:fld>
            <a:endParaRPr lang="en-GB"/>
          </a:p>
        </p:txBody>
      </p:sp>
    </p:spTree>
    <p:extLst>
      <p:ext uri="{BB962C8B-B14F-4D97-AF65-F5344CB8AC3E}">
        <p14:creationId xmlns:p14="http://schemas.microsoft.com/office/powerpoint/2010/main" val="3372761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E3A29D8-C784-49D5-A078-1B782A63405C}" type="datetimeFigureOut">
              <a:rPr lang="en-GB" smtClean="0"/>
              <a:t>04/12/2016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79452CC-D5F5-46A1-ADB4-AC1C8098047C}" type="slidenum">
              <a:rPr lang="en-GB" smtClean="0"/>
              <a:t>‹#›</a:t>
            </a:fld>
            <a:endParaRPr lang="en-GB"/>
          </a:p>
        </p:txBody>
      </p:sp>
    </p:spTree>
    <p:extLst>
      <p:ext uri="{BB962C8B-B14F-4D97-AF65-F5344CB8AC3E}">
        <p14:creationId xmlns:p14="http://schemas.microsoft.com/office/powerpoint/2010/main" val="3477267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3A29D8-C784-49D5-A078-1B782A63405C}" type="datetimeFigureOut">
              <a:rPr lang="en-GB" smtClean="0"/>
              <a:t>04/12/2016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79452CC-D5F5-46A1-ADB4-AC1C8098047C}" type="slidenum">
              <a:rPr lang="en-GB" smtClean="0"/>
              <a:t>‹#›</a:t>
            </a:fld>
            <a:endParaRPr lang="en-GB"/>
          </a:p>
        </p:txBody>
      </p:sp>
    </p:spTree>
    <p:extLst>
      <p:ext uri="{BB962C8B-B14F-4D97-AF65-F5344CB8AC3E}">
        <p14:creationId xmlns:p14="http://schemas.microsoft.com/office/powerpoint/2010/main" val="227660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3A29D8-C784-49D5-A078-1B782A63405C}" type="datetimeFigureOut">
              <a:rPr lang="en-GB" smtClean="0"/>
              <a:t>04/12/2016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9452CC-D5F5-46A1-ADB4-AC1C8098047C}" type="slidenum">
              <a:rPr lang="en-GB" smtClean="0"/>
              <a:t>‹#›</a:t>
            </a:fld>
            <a:endParaRPr lang="en-GB"/>
          </a:p>
        </p:txBody>
      </p:sp>
    </p:spTree>
    <p:extLst>
      <p:ext uri="{BB962C8B-B14F-4D97-AF65-F5344CB8AC3E}">
        <p14:creationId xmlns:p14="http://schemas.microsoft.com/office/powerpoint/2010/main" val="1270974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3A29D8-C784-49D5-A078-1B782A63405C}" type="datetimeFigureOut">
              <a:rPr lang="en-GB" smtClean="0"/>
              <a:t>04/12/2016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9452CC-D5F5-46A1-ADB4-AC1C8098047C}" type="slidenum">
              <a:rPr lang="en-GB" smtClean="0"/>
              <a:t>‹#›</a:t>
            </a:fld>
            <a:endParaRPr lang="en-GB"/>
          </a:p>
        </p:txBody>
      </p:sp>
    </p:spTree>
    <p:extLst>
      <p:ext uri="{BB962C8B-B14F-4D97-AF65-F5344CB8AC3E}">
        <p14:creationId xmlns:p14="http://schemas.microsoft.com/office/powerpoint/2010/main" val="76629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3A29D8-C784-49D5-A078-1B782A63405C}" type="datetimeFigureOut">
              <a:rPr lang="en-GB" smtClean="0"/>
              <a:t>04/12/2016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452CC-D5F5-46A1-ADB4-AC1C8098047C}" type="slidenum">
              <a:rPr lang="en-GB" smtClean="0"/>
              <a:t>‹#›</a:t>
            </a:fld>
            <a:endParaRPr lang="en-GB"/>
          </a:p>
        </p:txBody>
      </p:sp>
    </p:spTree>
    <p:extLst>
      <p:ext uri="{BB962C8B-B14F-4D97-AF65-F5344CB8AC3E}">
        <p14:creationId xmlns:p14="http://schemas.microsoft.com/office/powerpoint/2010/main" val="1670118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altLang="zh-CN" sz="3200" dirty="0" smtClean="0"/>
              <a:t>2016.12.04</a:t>
            </a:r>
            <a:endParaRPr lang="en-GB" sz="3200" dirty="0"/>
          </a:p>
        </p:txBody>
      </p:sp>
    </p:spTree>
    <p:extLst>
      <p:ext uri="{BB962C8B-B14F-4D97-AF65-F5344CB8AC3E}">
        <p14:creationId xmlns:p14="http://schemas.microsoft.com/office/powerpoint/2010/main" val="2990609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John </a:t>
            </a:r>
            <a:r>
              <a:rPr lang="zh-CN" altLang="en-US" sz="2800" dirty="0" smtClean="0"/>
              <a:t>约翰福音</a:t>
            </a:r>
            <a:r>
              <a:rPr lang="en-GB" sz="2800" dirty="0" smtClean="0"/>
              <a:t> </a:t>
            </a:r>
            <a:r>
              <a:rPr lang="en-US" altLang="zh-CN" sz="2800" dirty="0" smtClean="0"/>
              <a:t>20</a:t>
            </a:r>
            <a:r>
              <a:rPr lang="en-GB" sz="2800" dirty="0" smtClean="0"/>
              <a:t>.30-31</a:t>
            </a:r>
            <a:endParaRPr lang="en-GB" sz="2800" dirty="0"/>
          </a:p>
        </p:txBody>
      </p:sp>
      <p:sp>
        <p:nvSpPr>
          <p:cNvPr id="3" name="Content Placeholder 2"/>
          <p:cNvSpPr>
            <a:spLocks noGrp="1"/>
          </p:cNvSpPr>
          <p:nvPr>
            <p:ph idx="1"/>
          </p:nvPr>
        </p:nvSpPr>
        <p:spPr>
          <a:xfrm>
            <a:off x="457200" y="914400"/>
            <a:ext cx="8229600" cy="5059363"/>
          </a:xfrm>
        </p:spPr>
        <p:txBody>
          <a:bodyPr>
            <a:noAutofit/>
          </a:bodyPr>
          <a:lstStyle/>
          <a:p>
            <a:pPr marL="0" indent="0">
              <a:buNone/>
            </a:pPr>
            <a:r>
              <a:rPr lang="en-GB" sz="2800" baseline="30000" dirty="0" smtClean="0"/>
              <a:t>30</a:t>
            </a:r>
            <a:r>
              <a:rPr lang="en-GB" sz="2800" dirty="0" smtClean="0"/>
              <a:t> </a:t>
            </a:r>
            <a:r>
              <a:rPr lang="en-GB" sz="2800" dirty="0"/>
              <a:t>Now Jesus did many other signs in the presence of his disciples, which are not written in this book.</a:t>
            </a:r>
          </a:p>
          <a:p>
            <a:pPr marL="0" indent="0">
              <a:buNone/>
            </a:pPr>
            <a:r>
              <a:rPr lang="en-GB" sz="2800" dirty="0"/>
              <a:t> </a:t>
            </a:r>
            <a:r>
              <a:rPr lang="en-GB" sz="2800" baseline="30000" dirty="0"/>
              <a:t>31</a:t>
            </a:r>
            <a:r>
              <a:rPr lang="en-GB" sz="2800" dirty="0"/>
              <a:t> But these are written so that you may come to believe that Jesus is the Messiah, the Son of God, and that through believing you may have life in his name.</a:t>
            </a:r>
          </a:p>
          <a:p>
            <a:pPr marL="0" indent="0">
              <a:buNone/>
            </a:pPr>
            <a:endParaRPr lang="en-US" altLang="zh-CN" sz="2800" dirty="0" smtClean="0"/>
          </a:p>
          <a:p>
            <a:pPr marL="0" indent="0">
              <a:buNone/>
            </a:pPr>
            <a:r>
              <a:rPr lang="zh-CN" altLang="en-US" sz="2800" dirty="0"/>
              <a:t>当</a:t>
            </a:r>
            <a:r>
              <a:rPr lang="zh-CN" altLang="en-US" sz="2800" dirty="0" smtClean="0"/>
              <a:t>着众门徒的面，耶稣还施了许多别的征兆，只是本书不载。以上所记，乃是要你们信耶稣就是基督，是上帝的儿子，以使你们信</a:t>
            </a:r>
            <a:r>
              <a:rPr lang="zh-CN" altLang="en-US" sz="2800" dirty="0"/>
              <a:t>了</a:t>
            </a:r>
            <a:r>
              <a:rPr lang="zh-CN" altLang="en-US" sz="2800" dirty="0" smtClean="0"/>
              <a:t>，奉他的名，获生命。</a:t>
            </a:r>
            <a:endParaRPr lang="en-GB" altLang="zh-CN" sz="2800" dirty="0"/>
          </a:p>
        </p:txBody>
      </p:sp>
    </p:spTree>
    <p:extLst>
      <p:ext uri="{BB962C8B-B14F-4D97-AF65-F5344CB8AC3E}">
        <p14:creationId xmlns:p14="http://schemas.microsoft.com/office/powerpoint/2010/main" val="2232159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3352800"/>
          </a:xfrm>
        </p:spPr>
        <p:txBody>
          <a:bodyPr>
            <a:noAutofit/>
          </a:bodyPr>
          <a:lstStyle/>
          <a:p>
            <a:r>
              <a:rPr lang="en-GB" sz="3200" dirty="0" smtClean="0"/>
              <a:t>Can it be proved from John 20.28</a:t>
            </a:r>
            <a:br>
              <a:rPr lang="en-GB" sz="3200" dirty="0" smtClean="0"/>
            </a:br>
            <a:r>
              <a:rPr lang="en-GB" sz="3200" dirty="0" smtClean="0"/>
              <a:t>that </a:t>
            </a:r>
            <a:r>
              <a:rPr lang="en-US" sz="3200" dirty="0" smtClean="0"/>
              <a:t>Jesus Christ is </a:t>
            </a:r>
            <a:r>
              <a:rPr lang="en-GB" altLang="zh-CN" sz="3200" dirty="0" smtClean="0"/>
              <a:t>God</a:t>
            </a:r>
            <a:r>
              <a:rPr lang="en-GB" sz="3200" dirty="0" smtClean="0"/>
              <a:t>?</a:t>
            </a:r>
            <a:br>
              <a:rPr lang="en-GB" sz="3200" dirty="0" smtClean="0"/>
            </a:br>
            <a:r>
              <a:rPr lang="en-GB" sz="3200" dirty="0" smtClean="0"/>
              <a:t/>
            </a:r>
            <a:br>
              <a:rPr lang="en-GB" sz="3200" dirty="0" smtClean="0"/>
            </a:br>
            <a:r>
              <a:rPr lang="zh-CN" altLang="en-US" sz="3200" dirty="0" smtClean="0"/>
              <a:t>凭约翰福音</a:t>
            </a:r>
            <a:r>
              <a:rPr lang="en-US" altLang="zh-CN" sz="3200" dirty="0" smtClean="0"/>
              <a:t>20.28</a:t>
            </a:r>
            <a:r>
              <a:rPr lang="zh-CN" altLang="en-US" sz="3200" dirty="0" smtClean="0"/>
              <a:t>能否证明</a:t>
            </a:r>
            <a:r>
              <a:rPr lang="en-US" altLang="zh-CN" sz="3200" dirty="0" smtClean="0"/>
              <a:t/>
            </a:r>
            <a:br>
              <a:rPr lang="en-US" altLang="zh-CN" sz="3200" dirty="0" smtClean="0"/>
            </a:br>
            <a:r>
              <a:rPr lang="zh-CN" altLang="en-US" sz="3200" dirty="0" smtClean="0"/>
              <a:t>耶稣基督就是上</a:t>
            </a:r>
            <a:r>
              <a:rPr lang="zh-CN" altLang="en-US" sz="3200" dirty="0"/>
              <a:t>帝？</a:t>
            </a:r>
            <a:endParaRPr lang="en-GB" sz="3200" dirty="0"/>
          </a:p>
        </p:txBody>
      </p:sp>
    </p:spTree>
    <p:extLst>
      <p:ext uri="{BB962C8B-B14F-4D97-AF65-F5344CB8AC3E}">
        <p14:creationId xmlns:p14="http://schemas.microsoft.com/office/powerpoint/2010/main" val="1542949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3505200"/>
          </a:xfrm>
        </p:spPr>
        <p:txBody>
          <a:bodyPr>
            <a:noAutofit/>
          </a:bodyPr>
          <a:lstStyle/>
          <a:p>
            <a:r>
              <a:rPr lang="en-GB" sz="3200" dirty="0" smtClean="0"/>
              <a:t>Yes or no?</a:t>
            </a:r>
            <a:br>
              <a:rPr lang="en-GB" sz="3200" dirty="0" smtClean="0"/>
            </a:br>
            <a:r>
              <a:rPr lang="en-GB" sz="3200" dirty="0"/>
              <a:t/>
            </a:r>
            <a:br>
              <a:rPr lang="en-GB" sz="3200" dirty="0"/>
            </a:br>
            <a:r>
              <a:rPr lang="zh-CN" altLang="en-US" sz="3200" dirty="0" smtClean="0"/>
              <a:t>能不能证明？</a:t>
            </a:r>
            <a:r>
              <a:rPr lang="en-GB" sz="3200" dirty="0" smtClean="0"/>
              <a:t/>
            </a:r>
            <a:br>
              <a:rPr lang="en-GB" sz="3200" dirty="0" smtClean="0"/>
            </a:br>
            <a:r>
              <a:rPr lang="en-GB" sz="3200" dirty="0" smtClean="0"/>
              <a:t/>
            </a:r>
            <a:br>
              <a:rPr lang="en-GB" sz="3200" dirty="0" smtClean="0"/>
            </a:br>
            <a:endParaRPr lang="en-GB" sz="3200" dirty="0"/>
          </a:p>
        </p:txBody>
      </p:sp>
    </p:spTree>
    <p:extLst>
      <p:ext uri="{BB962C8B-B14F-4D97-AF65-F5344CB8AC3E}">
        <p14:creationId xmlns:p14="http://schemas.microsoft.com/office/powerpoint/2010/main" val="3623594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2743199"/>
          </a:xfrm>
        </p:spPr>
        <p:txBody>
          <a:bodyPr>
            <a:noAutofit/>
          </a:bodyPr>
          <a:lstStyle/>
          <a:p>
            <a:r>
              <a:rPr lang="en-US" sz="3200" dirty="0"/>
              <a:t>Implications</a:t>
            </a:r>
            <a:r>
              <a:rPr lang="en-US" sz="3200" dirty="0" smtClean="0"/>
              <a:t/>
            </a:r>
            <a:br>
              <a:rPr lang="en-US" sz="3200" dirty="0" smtClean="0"/>
            </a:br>
            <a:r>
              <a:rPr lang="en-US" altLang="zh-CN" sz="3200" dirty="0" smtClean="0"/>
              <a:t>f</a:t>
            </a:r>
            <a:r>
              <a:rPr lang="en-US" sz="3200" dirty="0" smtClean="0"/>
              <a:t>or your faith and the gospel</a:t>
            </a:r>
            <a:r>
              <a:rPr lang="en-GB" sz="3200" dirty="0" smtClean="0"/>
              <a:t/>
            </a:r>
            <a:br>
              <a:rPr lang="en-GB" sz="3200" dirty="0" smtClean="0"/>
            </a:br>
            <a:r>
              <a:rPr lang="en-GB" sz="3200" dirty="0" smtClean="0"/>
              <a:t/>
            </a:r>
            <a:br>
              <a:rPr lang="en-GB" sz="3200" dirty="0" smtClean="0"/>
            </a:br>
            <a:r>
              <a:rPr lang="zh-CN" altLang="en-US" sz="3200" dirty="0" smtClean="0"/>
              <a:t>这</a:t>
            </a:r>
            <a:r>
              <a:rPr lang="zh-CN" altLang="en-US" sz="3200" dirty="0"/>
              <a:t>牵</a:t>
            </a:r>
            <a:r>
              <a:rPr lang="zh-CN" altLang="en-US" sz="3200" dirty="0" smtClean="0"/>
              <a:t>连到信仰的对象</a:t>
            </a:r>
            <a:r>
              <a:rPr lang="en-US" altLang="zh-CN" sz="3200" dirty="0" smtClean="0"/>
              <a:t/>
            </a:r>
            <a:br>
              <a:rPr lang="en-US" altLang="zh-CN" sz="3200" dirty="0" smtClean="0"/>
            </a:br>
            <a:r>
              <a:rPr lang="zh-CN" altLang="en-US" sz="3200" dirty="0" smtClean="0"/>
              <a:t>和福音</a:t>
            </a:r>
            <a:r>
              <a:rPr lang="zh-CN" altLang="en-US" sz="3200" dirty="0"/>
              <a:t>的</a:t>
            </a:r>
            <a:r>
              <a:rPr lang="zh-CN" altLang="en-US" sz="3200" dirty="0" smtClean="0"/>
              <a:t>内容</a:t>
            </a:r>
            <a:endParaRPr lang="en-GB" sz="3200" dirty="0"/>
          </a:p>
        </p:txBody>
      </p:sp>
    </p:spTree>
    <p:extLst>
      <p:ext uri="{BB962C8B-B14F-4D97-AF65-F5344CB8AC3E}">
        <p14:creationId xmlns:p14="http://schemas.microsoft.com/office/powerpoint/2010/main" val="3645369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4495800"/>
          </a:xfrm>
        </p:spPr>
        <p:txBody>
          <a:bodyPr>
            <a:noAutofit/>
          </a:bodyPr>
          <a:lstStyle/>
          <a:p>
            <a:r>
              <a:rPr lang="en-GB" sz="3200" dirty="0" smtClean="0"/>
              <a:t>Two conclusions</a:t>
            </a:r>
            <a:r>
              <a:rPr lang="en-US" altLang="zh-CN" sz="3200" dirty="0" smtClean="0"/>
              <a:t>.</a:t>
            </a:r>
            <a:r>
              <a:rPr lang="en-GB" sz="3200" dirty="0" smtClean="0"/>
              <a:t> Two gospels!</a:t>
            </a:r>
            <a:br>
              <a:rPr lang="en-GB" sz="3200" dirty="0" smtClean="0"/>
            </a:br>
            <a:r>
              <a:rPr lang="en-GB" sz="3200" dirty="0" smtClean="0"/>
              <a:t> </a:t>
            </a:r>
            <a:br>
              <a:rPr lang="en-GB" sz="3200" dirty="0" smtClean="0"/>
            </a:br>
            <a:r>
              <a:rPr lang="en-GB" sz="3200" dirty="0" smtClean="0"/>
              <a:t>  </a:t>
            </a:r>
            <a:r>
              <a:rPr lang="zh-CN" altLang="en-US" sz="3200" dirty="0" smtClean="0"/>
              <a:t>两个结论，两个福音！</a:t>
            </a:r>
            <a:r>
              <a:rPr lang="en-US" altLang="zh-CN" sz="3200" dirty="0" smtClean="0"/>
              <a:t/>
            </a:r>
            <a:br>
              <a:rPr lang="en-US" altLang="zh-CN" sz="3200" dirty="0" smtClean="0"/>
            </a:br>
            <a:r>
              <a:rPr lang="en-US" altLang="zh-CN" sz="3200" dirty="0"/>
              <a:t> </a:t>
            </a:r>
            <a:r>
              <a:rPr lang="en-US" altLang="zh-CN" sz="3200" dirty="0" smtClean="0"/>
              <a:t>      </a:t>
            </a:r>
            <a:br>
              <a:rPr lang="en-US" altLang="zh-CN" sz="3200" dirty="0" smtClean="0"/>
            </a:br>
            <a:r>
              <a:rPr lang="en-US" altLang="zh-CN" sz="3200" dirty="0" smtClean="0"/>
              <a:t/>
            </a:r>
            <a:br>
              <a:rPr lang="en-US" altLang="zh-CN" sz="3200" dirty="0" smtClean="0"/>
            </a:br>
            <a:endParaRPr lang="en-GB" sz="3200" dirty="0"/>
          </a:p>
        </p:txBody>
      </p:sp>
    </p:spTree>
    <p:extLst>
      <p:ext uri="{BB962C8B-B14F-4D97-AF65-F5344CB8AC3E}">
        <p14:creationId xmlns:p14="http://schemas.microsoft.com/office/powerpoint/2010/main" val="31577015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3352800"/>
          </a:xfrm>
        </p:spPr>
        <p:txBody>
          <a:bodyPr>
            <a:noAutofit/>
          </a:bodyPr>
          <a:lstStyle/>
          <a:p>
            <a:r>
              <a:rPr lang="en-US" sz="3200" dirty="0" smtClean="0"/>
              <a:t>Jesus is God </a:t>
            </a:r>
            <a:br>
              <a:rPr lang="en-US" sz="3200" dirty="0" smtClean="0"/>
            </a:br>
            <a:r>
              <a:rPr lang="en-US" sz="3200" dirty="0" smtClean="0"/>
              <a:t>Jesus, </a:t>
            </a:r>
            <a:r>
              <a:rPr lang="en-US" sz="3200" dirty="0"/>
              <a:t>whom you believe and worship</a:t>
            </a:r>
            <a:r>
              <a:rPr lang="en-US" sz="3200" dirty="0" smtClean="0"/>
              <a:t/>
            </a:r>
            <a:br>
              <a:rPr lang="en-US" sz="3200" dirty="0" smtClean="0"/>
            </a:br>
            <a:r>
              <a:rPr lang="en-US" sz="3200" dirty="0" smtClean="0"/>
              <a:t>because he died and rose again</a:t>
            </a:r>
            <a:r>
              <a:rPr lang="en-GB" sz="3200" dirty="0" smtClean="0"/>
              <a:t/>
            </a:r>
            <a:br>
              <a:rPr lang="en-GB" sz="3200" dirty="0" smtClean="0"/>
            </a:br>
            <a:r>
              <a:rPr lang="en-GB" sz="3200" dirty="0" smtClean="0"/>
              <a:t/>
            </a:r>
            <a:br>
              <a:rPr lang="en-GB" sz="3200" dirty="0" smtClean="0"/>
            </a:br>
            <a:r>
              <a:rPr lang="zh-CN" altLang="en-US" sz="3200" dirty="0"/>
              <a:t>你所</a:t>
            </a:r>
            <a:r>
              <a:rPr lang="zh-CN" altLang="en-US" sz="3200" dirty="0" smtClean="0"/>
              <a:t>信仰所敬拜的耶稣基督，祂就是上帝，</a:t>
            </a:r>
            <a:r>
              <a:rPr lang="en-US" altLang="zh-CN" sz="3200" dirty="0" smtClean="0"/>
              <a:t/>
            </a:r>
            <a:br>
              <a:rPr lang="en-US" altLang="zh-CN" sz="3200" dirty="0" smtClean="0"/>
            </a:br>
            <a:r>
              <a:rPr lang="zh-CN" altLang="en-US" sz="3200" dirty="0" smtClean="0"/>
              <a:t>因为祂死了又复活了。</a:t>
            </a:r>
            <a:endParaRPr lang="en-GB" sz="3200" dirty="0"/>
          </a:p>
        </p:txBody>
      </p:sp>
    </p:spTree>
    <p:extLst>
      <p:ext uri="{BB962C8B-B14F-4D97-AF65-F5344CB8AC3E}">
        <p14:creationId xmlns:p14="http://schemas.microsoft.com/office/powerpoint/2010/main" val="3722298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US" sz="3200" dirty="0" smtClean="0"/>
              <a:t>Or</a:t>
            </a:r>
            <a:r>
              <a:rPr lang="en-GB" sz="3200" dirty="0" smtClean="0"/>
              <a:t/>
            </a:r>
            <a:br>
              <a:rPr lang="en-GB" sz="3200" dirty="0" smtClean="0"/>
            </a:br>
            <a:r>
              <a:rPr lang="en-GB" sz="3200" dirty="0" smtClean="0"/>
              <a:t/>
            </a:r>
            <a:br>
              <a:rPr lang="en-GB" sz="3200" dirty="0" smtClean="0"/>
            </a:br>
            <a:r>
              <a:rPr lang="zh-CN" altLang="en-US" sz="3200" dirty="0" smtClean="0"/>
              <a:t>抑</a:t>
            </a:r>
            <a:r>
              <a:rPr lang="zh-CN" altLang="en-US" sz="3200" dirty="0"/>
              <a:t>或</a:t>
            </a:r>
            <a:endParaRPr lang="en-GB" sz="3200" dirty="0"/>
          </a:p>
        </p:txBody>
      </p:sp>
    </p:spTree>
    <p:extLst>
      <p:ext uri="{BB962C8B-B14F-4D97-AF65-F5344CB8AC3E}">
        <p14:creationId xmlns:p14="http://schemas.microsoft.com/office/powerpoint/2010/main" val="14353643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477000"/>
          </a:xfrm>
        </p:spPr>
        <p:txBody>
          <a:bodyPr>
            <a:noAutofit/>
          </a:bodyPr>
          <a:lstStyle/>
          <a:p>
            <a:r>
              <a:rPr lang="en-US" sz="3200" dirty="0" smtClean="0"/>
              <a:t>Jesus is the Son of God</a:t>
            </a:r>
            <a:r>
              <a:rPr lang="en-US" altLang="zh-CN" sz="3200" dirty="0" smtClean="0"/>
              <a:t>---</a:t>
            </a:r>
            <a:r>
              <a:rPr lang="en-US" sz="3200" dirty="0" smtClean="0"/>
              <a:t>the way to God. </a:t>
            </a:r>
            <a:br>
              <a:rPr lang="en-US" sz="3200" dirty="0" smtClean="0"/>
            </a:br>
            <a:r>
              <a:rPr lang="en-US" altLang="zh-CN" sz="3200" dirty="0"/>
              <a:t>B</a:t>
            </a:r>
            <a:r>
              <a:rPr lang="en-US" sz="3200" dirty="0" smtClean="0"/>
              <a:t>ecause of God’s kindness and power,</a:t>
            </a:r>
            <a:br>
              <a:rPr lang="en-US" sz="3200" dirty="0" smtClean="0"/>
            </a:br>
            <a:r>
              <a:rPr lang="en-US" sz="3200" dirty="0" smtClean="0"/>
              <a:t>now everyone who follows Jesus’ way</a:t>
            </a:r>
            <a:br>
              <a:rPr lang="en-US" sz="3200" dirty="0" smtClean="0"/>
            </a:br>
            <a:r>
              <a:rPr lang="en-US" sz="3200" dirty="0" smtClean="0"/>
              <a:t>has hope of overcoming death, </a:t>
            </a:r>
            <a:br>
              <a:rPr lang="en-US" sz="3200" dirty="0" smtClean="0"/>
            </a:br>
            <a:r>
              <a:rPr lang="en-US" sz="3200" dirty="0" smtClean="0"/>
              <a:t>hope of eternal life!</a:t>
            </a:r>
            <a:r>
              <a:rPr lang="en-GB" sz="3200" dirty="0" smtClean="0"/>
              <a:t/>
            </a:r>
            <a:br>
              <a:rPr lang="en-GB" sz="3200" dirty="0" smtClean="0"/>
            </a:br>
            <a:r>
              <a:rPr lang="en-GB" sz="3200" dirty="0" smtClean="0"/>
              <a:t/>
            </a:r>
            <a:br>
              <a:rPr lang="en-GB" sz="3200" dirty="0" smtClean="0"/>
            </a:br>
            <a:r>
              <a:rPr lang="zh-CN" altLang="en-US" sz="3200" dirty="0" smtClean="0"/>
              <a:t>上帝果</a:t>
            </a:r>
            <a:r>
              <a:rPr lang="zh-CN" altLang="en-US" sz="3200" dirty="0"/>
              <a:t>然使耶稣复活</a:t>
            </a:r>
            <a:r>
              <a:rPr lang="zh-CN" altLang="en-US" sz="3200" dirty="0" smtClean="0"/>
              <a:t>了，</a:t>
            </a:r>
            <a:r>
              <a:rPr lang="en-US" altLang="zh-CN" sz="3200" dirty="0" smtClean="0"/>
              <a:t/>
            </a:r>
            <a:br>
              <a:rPr lang="en-US" altLang="zh-CN" sz="3200" dirty="0" smtClean="0"/>
            </a:br>
            <a:r>
              <a:rPr lang="zh-CN" altLang="en-US" sz="3200" dirty="0" smtClean="0"/>
              <a:t>耶稣真是上帝的儿子，</a:t>
            </a:r>
            <a:r>
              <a:rPr lang="en-US" altLang="zh-CN" sz="3200" dirty="0" smtClean="0"/>
              <a:t/>
            </a:r>
            <a:br>
              <a:rPr lang="en-US" altLang="zh-CN" sz="3200" dirty="0" smtClean="0"/>
            </a:br>
            <a:r>
              <a:rPr lang="zh-CN" altLang="en-US" sz="3200" dirty="0" smtClean="0"/>
              <a:t>是人类通往天父那里的道路。</a:t>
            </a:r>
            <a:r>
              <a:rPr lang="en-US" altLang="zh-CN" sz="3200" dirty="0" smtClean="0"/>
              <a:t/>
            </a:r>
            <a:br>
              <a:rPr lang="en-US" altLang="zh-CN" sz="3200" dirty="0" smtClean="0"/>
            </a:br>
            <a:r>
              <a:rPr lang="zh-CN" altLang="en-US" sz="3200" dirty="0" smtClean="0"/>
              <a:t>因着天父的眷爱和大能，</a:t>
            </a:r>
            <a:r>
              <a:rPr lang="en-US" altLang="zh-CN" sz="3200" dirty="0" smtClean="0"/>
              <a:t/>
            </a:r>
            <a:br>
              <a:rPr lang="en-US" altLang="zh-CN" sz="3200" dirty="0" smtClean="0"/>
            </a:br>
            <a:r>
              <a:rPr lang="zh-CN" altLang="en-US" sz="3200" dirty="0" smtClean="0"/>
              <a:t>凡追随耶稣的，有望逃脱死亡、</a:t>
            </a:r>
            <a:r>
              <a:rPr lang="en-US" altLang="zh-CN" sz="3200" dirty="0" smtClean="0"/>
              <a:t/>
            </a:r>
            <a:br>
              <a:rPr lang="en-US" altLang="zh-CN" sz="3200" dirty="0" smtClean="0"/>
            </a:br>
            <a:r>
              <a:rPr lang="zh-CN" altLang="en-US" sz="3200" dirty="0" smtClean="0"/>
              <a:t>有望复活</a:t>
            </a:r>
            <a:r>
              <a:rPr lang="zh-CN" altLang="en-US" sz="3200" dirty="0"/>
              <a:t>得</a:t>
            </a:r>
            <a:r>
              <a:rPr lang="zh-CN" altLang="en-US" sz="3200" dirty="0" smtClean="0"/>
              <a:t>救了！</a:t>
            </a:r>
            <a:endParaRPr lang="en-GB" sz="3200" dirty="0"/>
          </a:p>
        </p:txBody>
      </p:sp>
    </p:spTree>
    <p:extLst>
      <p:ext uri="{BB962C8B-B14F-4D97-AF65-F5344CB8AC3E}">
        <p14:creationId xmlns:p14="http://schemas.microsoft.com/office/powerpoint/2010/main" val="3185357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4495800"/>
          </a:xfrm>
        </p:spPr>
        <p:txBody>
          <a:bodyPr>
            <a:noAutofit/>
          </a:bodyPr>
          <a:lstStyle/>
          <a:p>
            <a:r>
              <a:rPr lang="en-GB" sz="3200" dirty="0" smtClean="0"/>
              <a:t>Two </a:t>
            </a:r>
            <a:r>
              <a:rPr lang="en-US" altLang="zh-CN" sz="3200" dirty="0" smtClean="0"/>
              <a:t>approaches.</a:t>
            </a:r>
            <a:r>
              <a:rPr lang="en-GB" sz="3200" dirty="0" smtClean="0"/>
              <a:t> Two conclusions</a:t>
            </a:r>
            <a:r>
              <a:rPr lang="en-GB" sz="3200" dirty="0"/>
              <a:t>.</a:t>
            </a:r>
            <a:r>
              <a:rPr lang="en-GB" sz="3200" dirty="0" smtClean="0"/>
              <a:t/>
            </a:r>
            <a:br>
              <a:rPr lang="en-GB" sz="3200" dirty="0" smtClean="0"/>
            </a:br>
            <a:r>
              <a:rPr lang="en-GB" sz="3200" dirty="0" smtClean="0"/>
              <a:t> </a:t>
            </a:r>
            <a:br>
              <a:rPr lang="en-GB" sz="3200" dirty="0" smtClean="0"/>
            </a:br>
            <a:r>
              <a:rPr lang="en-GB" sz="3200" dirty="0" smtClean="0"/>
              <a:t>  </a:t>
            </a:r>
            <a:r>
              <a:rPr lang="zh-CN" altLang="en-US" sz="3200" dirty="0" smtClean="0"/>
              <a:t>两个观点，两个结论。</a:t>
            </a:r>
            <a:r>
              <a:rPr lang="en-US" altLang="zh-CN" sz="3200" dirty="0" smtClean="0"/>
              <a:t/>
            </a:r>
            <a:br>
              <a:rPr lang="en-US" altLang="zh-CN" sz="3200" dirty="0" smtClean="0"/>
            </a:br>
            <a:r>
              <a:rPr lang="en-US" altLang="zh-CN" sz="3200" dirty="0"/>
              <a:t> </a:t>
            </a:r>
            <a:r>
              <a:rPr lang="en-US" altLang="zh-CN" sz="3200" dirty="0" smtClean="0"/>
              <a:t>      </a:t>
            </a:r>
            <a:br>
              <a:rPr lang="en-US" altLang="zh-CN" sz="3200" dirty="0" smtClean="0"/>
            </a:br>
            <a:r>
              <a:rPr lang="en-US" altLang="zh-CN" sz="3200" dirty="0" smtClean="0"/>
              <a:t/>
            </a:r>
            <a:br>
              <a:rPr lang="en-US" altLang="zh-CN" sz="3200" dirty="0" smtClean="0"/>
            </a:br>
            <a:endParaRPr lang="en-GB" sz="3200" dirty="0"/>
          </a:p>
        </p:txBody>
      </p:sp>
    </p:spTree>
    <p:extLst>
      <p:ext uri="{BB962C8B-B14F-4D97-AF65-F5344CB8AC3E}">
        <p14:creationId xmlns:p14="http://schemas.microsoft.com/office/powerpoint/2010/main" val="8364005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3581400"/>
          </a:xfrm>
        </p:spPr>
        <p:txBody>
          <a:bodyPr>
            <a:noAutofit/>
          </a:bodyPr>
          <a:lstStyle/>
          <a:p>
            <a:pPr algn="l"/>
            <a:r>
              <a:rPr lang="en-US" altLang="zh-CN" sz="3200" dirty="0" smtClean="0"/>
              <a:t>     </a:t>
            </a:r>
            <a:br>
              <a:rPr lang="en-US" altLang="zh-CN" sz="3200" dirty="0" smtClean="0"/>
            </a:br>
            <a:r>
              <a:rPr lang="en-US" altLang="zh-CN" sz="3200" dirty="0" smtClean="0"/>
              <a:t>       1.  Out of context  </a:t>
            </a:r>
            <a:r>
              <a:rPr lang="zh-CN" altLang="en-US" sz="3200" dirty="0" smtClean="0"/>
              <a:t>断</a:t>
            </a:r>
            <a:r>
              <a:rPr lang="zh-CN" altLang="en-US" sz="3200" dirty="0"/>
              <a:t>章取义</a:t>
            </a:r>
            <a:r>
              <a:rPr lang="en-US" altLang="zh-CN" sz="3200" dirty="0"/>
              <a:t/>
            </a:r>
            <a:br>
              <a:rPr lang="en-US" altLang="zh-CN" sz="3200" dirty="0"/>
            </a:br>
            <a:r>
              <a:rPr lang="en-US" altLang="zh-CN" sz="3200" dirty="0" smtClean="0"/>
              <a:t/>
            </a:r>
            <a:br>
              <a:rPr lang="en-US" altLang="zh-CN" sz="3200" dirty="0" smtClean="0"/>
            </a:br>
            <a:r>
              <a:rPr lang="en-US" altLang="zh-CN" sz="3200" dirty="0"/>
              <a:t> </a:t>
            </a:r>
            <a:r>
              <a:rPr lang="en-US" altLang="zh-CN" sz="3200" dirty="0" smtClean="0"/>
              <a:t>      2.  Within</a:t>
            </a:r>
            <a:r>
              <a:rPr lang="en-US" sz="3200" dirty="0" smtClean="0"/>
              <a:t> context </a:t>
            </a:r>
            <a:r>
              <a:rPr lang="zh-CN" altLang="en-US" sz="3200" dirty="0" smtClean="0"/>
              <a:t>从</a:t>
            </a:r>
            <a:r>
              <a:rPr lang="zh-CN" altLang="en-US" sz="3200" dirty="0"/>
              <a:t>上下文下结论</a:t>
            </a:r>
            <a:r>
              <a:rPr lang="en-US" altLang="zh-CN" sz="3200" dirty="0" smtClean="0"/>
              <a:t/>
            </a:r>
            <a:br>
              <a:rPr lang="en-US" altLang="zh-CN" sz="3200" dirty="0" smtClean="0"/>
            </a:br>
            <a:endParaRPr lang="en-GB" sz="3200" dirty="0"/>
          </a:p>
        </p:txBody>
      </p:sp>
    </p:spTree>
    <p:extLst>
      <p:ext uri="{BB962C8B-B14F-4D97-AF65-F5344CB8AC3E}">
        <p14:creationId xmlns:p14="http://schemas.microsoft.com/office/powerpoint/2010/main" val="3320232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GB" sz="3200" dirty="0" smtClean="0"/>
              <a:t>John </a:t>
            </a:r>
            <a:r>
              <a:rPr lang="zh-CN" altLang="en-US" sz="3200" dirty="0" smtClean="0"/>
              <a:t>约翰福音</a:t>
            </a:r>
            <a:r>
              <a:rPr lang="en-GB" sz="3200" dirty="0" smtClean="0"/>
              <a:t> </a:t>
            </a:r>
            <a:r>
              <a:rPr lang="en-US" altLang="zh-CN" sz="3200" dirty="0" smtClean="0"/>
              <a:t>20</a:t>
            </a:r>
            <a:r>
              <a:rPr lang="en-GB" sz="3200" dirty="0" smtClean="0"/>
              <a:t>.2</a:t>
            </a:r>
            <a:r>
              <a:rPr lang="en-US" altLang="zh-CN" sz="3200" dirty="0" smtClean="0"/>
              <a:t>8</a:t>
            </a:r>
            <a:r>
              <a:rPr lang="en-GB" sz="3200" dirty="0" smtClean="0"/>
              <a:t/>
            </a:r>
            <a:br>
              <a:rPr lang="en-GB" sz="3200" dirty="0" smtClean="0"/>
            </a:br>
            <a:endParaRPr lang="en-GB" sz="3200" dirty="0"/>
          </a:p>
        </p:txBody>
      </p:sp>
    </p:spTree>
    <p:extLst>
      <p:ext uri="{BB962C8B-B14F-4D97-AF65-F5344CB8AC3E}">
        <p14:creationId xmlns:p14="http://schemas.microsoft.com/office/powerpoint/2010/main" val="10965979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5715000"/>
          </a:xfrm>
        </p:spPr>
        <p:txBody>
          <a:bodyPr>
            <a:noAutofit/>
          </a:bodyPr>
          <a:lstStyle/>
          <a:p>
            <a:pPr algn="l">
              <a:lnSpc>
                <a:spcPct val="150000"/>
              </a:lnSpc>
            </a:pPr>
            <a:r>
              <a:rPr lang="en-GB" sz="2800" dirty="0" smtClean="0"/>
              <a:t>     The right approach to interpretation:</a:t>
            </a:r>
            <a:br>
              <a:rPr lang="en-GB" sz="2800" dirty="0" smtClean="0"/>
            </a:br>
            <a:r>
              <a:rPr lang="en-GB" sz="2800" dirty="0"/>
              <a:t> </a:t>
            </a:r>
            <a:r>
              <a:rPr lang="en-GB" sz="2800" dirty="0" smtClean="0"/>
              <a:t>    </a:t>
            </a:r>
            <a:r>
              <a:rPr lang="zh-CN" altLang="en-US" sz="2800" dirty="0" smtClean="0"/>
              <a:t>正确的</a:t>
            </a:r>
            <a:r>
              <a:rPr lang="zh-CN" altLang="en-US" sz="2800" dirty="0"/>
              <a:t>释</a:t>
            </a:r>
            <a:r>
              <a:rPr lang="zh-CN" altLang="en-US" sz="2800" dirty="0" smtClean="0"/>
              <a:t>经法：</a:t>
            </a:r>
            <a:r>
              <a:rPr lang="en-US" altLang="zh-CN" sz="2800" dirty="0" smtClean="0"/>
              <a:t/>
            </a:r>
            <a:br>
              <a:rPr lang="en-US" altLang="zh-CN" sz="2800" dirty="0" smtClean="0"/>
            </a:br>
            <a:r>
              <a:rPr lang="en-US" altLang="zh-CN" sz="2800" dirty="0"/>
              <a:t> </a:t>
            </a:r>
            <a:r>
              <a:rPr lang="en-US" altLang="zh-CN" sz="2800" dirty="0" smtClean="0"/>
              <a:t>    1.  Immediate context </a:t>
            </a:r>
            <a:r>
              <a:rPr lang="zh-CN" altLang="en-US" sz="2800" dirty="0" smtClean="0"/>
              <a:t>上</a:t>
            </a:r>
            <a:r>
              <a:rPr lang="zh-CN" altLang="en-US" sz="2800" dirty="0"/>
              <a:t>下</a:t>
            </a:r>
            <a:r>
              <a:rPr lang="zh-CN" altLang="en-US" sz="2800" dirty="0" smtClean="0"/>
              <a:t>文</a:t>
            </a:r>
            <a:r>
              <a:rPr lang="en-US" altLang="zh-CN" sz="2800" dirty="0"/>
              <a:t/>
            </a:r>
            <a:br>
              <a:rPr lang="en-US" altLang="zh-CN" sz="2800" dirty="0"/>
            </a:br>
            <a:r>
              <a:rPr lang="en-US" altLang="zh-CN" sz="2800" dirty="0" smtClean="0"/>
              <a:t>     2.  Wider</a:t>
            </a:r>
            <a:r>
              <a:rPr lang="en-US" sz="2800" dirty="0" smtClean="0"/>
              <a:t> context  </a:t>
            </a:r>
            <a:r>
              <a:rPr lang="zh-CN" altLang="en-US" sz="2800" dirty="0" smtClean="0"/>
              <a:t>卷书整体</a:t>
            </a:r>
            <a:r>
              <a:rPr lang="zh-CN" altLang="en-US" sz="2800" dirty="0"/>
              <a:t>的</a:t>
            </a:r>
            <a:r>
              <a:rPr lang="zh-CN" altLang="en-US" sz="2800" dirty="0" smtClean="0"/>
              <a:t>思路</a:t>
            </a:r>
            <a:r>
              <a:rPr lang="en-US" altLang="zh-CN" sz="2800" dirty="0" smtClean="0"/>
              <a:t/>
            </a:r>
            <a:br>
              <a:rPr lang="en-US" altLang="zh-CN" sz="2800" dirty="0" smtClean="0"/>
            </a:br>
            <a:r>
              <a:rPr lang="en-US" altLang="zh-CN" sz="2800" dirty="0" smtClean="0"/>
              <a:t>     3.  </a:t>
            </a:r>
            <a:r>
              <a:rPr lang="en-GB" altLang="zh-CN" sz="2800" dirty="0" smtClean="0"/>
              <a:t>Historical </a:t>
            </a:r>
            <a:r>
              <a:rPr lang="en-GB" altLang="zh-CN" sz="2800" dirty="0"/>
              <a:t>background of Jewish religious      </a:t>
            </a:r>
            <a:br>
              <a:rPr lang="en-GB" altLang="zh-CN" sz="2800" dirty="0"/>
            </a:br>
            <a:r>
              <a:rPr lang="en-GB" altLang="zh-CN" sz="2800" dirty="0"/>
              <a:t>          </a:t>
            </a:r>
            <a:r>
              <a:rPr lang="en-GB" altLang="zh-CN" sz="2800" dirty="0" smtClean="0"/>
              <a:t> thoughts  </a:t>
            </a:r>
            <a:r>
              <a:rPr lang="zh-CN" altLang="en-US" sz="2800" dirty="0"/>
              <a:t>犹太宗</a:t>
            </a:r>
            <a:r>
              <a:rPr lang="zh-CN" altLang="en-US" sz="2800" dirty="0" smtClean="0"/>
              <a:t>教思</a:t>
            </a:r>
            <a:r>
              <a:rPr lang="zh-CN" altLang="en-US" sz="2800" dirty="0"/>
              <a:t>想的历史文化背</a:t>
            </a:r>
            <a:r>
              <a:rPr lang="zh-CN" altLang="en-US" sz="2800" dirty="0" smtClean="0"/>
              <a:t>景</a:t>
            </a:r>
            <a:r>
              <a:rPr lang="en-US" altLang="zh-CN" sz="2800" dirty="0" smtClean="0"/>
              <a:t/>
            </a:r>
            <a:br>
              <a:rPr lang="en-US" altLang="zh-CN" sz="2800" dirty="0" smtClean="0"/>
            </a:br>
            <a:endParaRPr lang="en-GB" sz="3200" dirty="0"/>
          </a:p>
        </p:txBody>
      </p:sp>
    </p:spTree>
    <p:extLst>
      <p:ext uri="{BB962C8B-B14F-4D97-AF65-F5344CB8AC3E}">
        <p14:creationId xmlns:p14="http://schemas.microsoft.com/office/powerpoint/2010/main" val="40795469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John </a:t>
            </a:r>
            <a:r>
              <a:rPr lang="zh-CN" altLang="en-US" sz="2800" dirty="0" smtClean="0"/>
              <a:t>约翰福音</a:t>
            </a:r>
            <a:r>
              <a:rPr lang="en-GB" sz="2800" dirty="0" smtClean="0"/>
              <a:t> </a:t>
            </a:r>
            <a:r>
              <a:rPr lang="en-US" altLang="zh-CN" sz="2800" dirty="0" smtClean="0"/>
              <a:t>20</a:t>
            </a:r>
            <a:r>
              <a:rPr lang="en-GB" sz="2800" dirty="0" smtClean="0"/>
              <a:t>.2</a:t>
            </a:r>
            <a:r>
              <a:rPr lang="en-US" altLang="zh-CN" sz="2800" dirty="0" smtClean="0"/>
              <a:t>8</a:t>
            </a:r>
            <a:endParaRPr lang="en-GB" sz="2800" dirty="0"/>
          </a:p>
        </p:txBody>
      </p:sp>
      <p:sp>
        <p:nvSpPr>
          <p:cNvPr id="3" name="Content Placeholder 2"/>
          <p:cNvSpPr>
            <a:spLocks noGrp="1"/>
          </p:cNvSpPr>
          <p:nvPr>
            <p:ph idx="1"/>
          </p:nvPr>
        </p:nvSpPr>
        <p:spPr>
          <a:xfrm>
            <a:off x="457200" y="1189037"/>
            <a:ext cx="8229600" cy="5059363"/>
          </a:xfrm>
        </p:spPr>
        <p:txBody>
          <a:bodyPr>
            <a:noAutofit/>
          </a:bodyPr>
          <a:lstStyle/>
          <a:p>
            <a:pPr marL="0" indent="0">
              <a:buNone/>
            </a:pPr>
            <a:r>
              <a:rPr lang="en-GB" sz="2800" baseline="30000" dirty="0" smtClean="0"/>
              <a:t>28</a:t>
            </a:r>
            <a:r>
              <a:rPr lang="en-GB" sz="2800" dirty="0" smtClean="0"/>
              <a:t> Thomas answered him, </a:t>
            </a:r>
            <a:r>
              <a:rPr lang="en-GB" sz="2800" dirty="0" smtClean="0">
                <a:solidFill>
                  <a:srgbClr val="FF0000"/>
                </a:solidFill>
              </a:rPr>
              <a:t>“My Lord and my God!”</a:t>
            </a:r>
          </a:p>
          <a:p>
            <a:pPr marL="0" indent="0">
              <a:buNone/>
            </a:pPr>
            <a:r>
              <a:rPr lang="en-GB" sz="2800" baseline="30000" dirty="0" smtClean="0"/>
              <a:t>29</a:t>
            </a:r>
            <a:r>
              <a:rPr lang="en-GB" sz="2800" dirty="0" smtClean="0"/>
              <a:t> Jesus said to him, “Have you believed because you have seen me? Blessed are those who have not seen and yet have come to believe.”</a:t>
            </a:r>
          </a:p>
          <a:p>
            <a:pPr marL="0" indent="0">
              <a:buNone/>
            </a:pPr>
            <a:endParaRPr lang="en-US" altLang="zh-CN" sz="2800" dirty="0" smtClean="0"/>
          </a:p>
          <a:p>
            <a:pPr marL="0" indent="0">
              <a:buNone/>
            </a:pPr>
            <a:r>
              <a:rPr lang="zh-CN" altLang="en-US" sz="2800" dirty="0" smtClean="0"/>
              <a:t>多马脱口而出：</a:t>
            </a:r>
            <a:r>
              <a:rPr lang="zh-CN" altLang="en-US" sz="2800" dirty="0" smtClean="0">
                <a:solidFill>
                  <a:srgbClr val="FF0000"/>
                </a:solidFill>
              </a:rPr>
              <a:t>我主啊我的上帝！</a:t>
            </a:r>
            <a:endParaRPr lang="en-US" altLang="zh-CN" sz="2800" dirty="0" smtClean="0">
              <a:solidFill>
                <a:srgbClr val="FF0000"/>
              </a:solidFill>
            </a:endParaRPr>
          </a:p>
          <a:p>
            <a:pPr marL="0" indent="0">
              <a:buNone/>
            </a:pPr>
            <a:r>
              <a:rPr lang="zh-CN" altLang="en-US" sz="2800" dirty="0" smtClean="0"/>
              <a:t>耶稣道：是因为见着我，你才信？那无须看到就信了的人有福了。</a:t>
            </a:r>
            <a:endParaRPr lang="en-GB" altLang="zh-CN" sz="2800" dirty="0"/>
          </a:p>
        </p:txBody>
      </p:sp>
    </p:spTree>
    <p:extLst>
      <p:ext uri="{BB962C8B-B14F-4D97-AF65-F5344CB8AC3E}">
        <p14:creationId xmlns:p14="http://schemas.microsoft.com/office/powerpoint/2010/main" val="31426087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4495800"/>
          </a:xfrm>
        </p:spPr>
        <p:txBody>
          <a:bodyPr>
            <a:noAutofit/>
          </a:bodyPr>
          <a:lstStyle/>
          <a:p>
            <a:r>
              <a:rPr lang="en-GB" sz="3200" dirty="0" smtClean="0"/>
              <a:t>Observations</a:t>
            </a:r>
            <a:br>
              <a:rPr lang="en-GB" sz="3200" dirty="0" smtClean="0"/>
            </a:br>
            <a:r>
              <a:rPr lang="en-GB" sz="3200" dirty="0" smtClean="0"/>
              <a:t> </a:t>
            </a:r>
            <a:br>
              <a:rPr lang="en-GB" sz="3200" dirty="0" smtClean="0"/>
            </a:br>
            <a:r>
              <a:rPr lang="en-GB" sz="3200" dirty="0" smtClean="0"/>
              <a:t>  </a:t>
            </a:r>
            <a:r>
              <a:rPr lang="zh-CN" altLang="en-US" sz="3200" dirty="0" smtClean="0"/>
              <a:t>请注意</a:t>
            </a:r>
            <a:r>
              <a:rPr lang="en-US" altLang="zh-CN" sz="3200" dirty="0" smtClean="0"/>
              <a:t/>
            </a:r>
            <a:br>
              <a:rPr lang="en-US" altLang="zh-CN" sz="3200" dirty="0" smtClean="0"/>
            </a:br>
            <a:r>
              <a:rPr lang="en-US" altLang="zh-CN" sz="3200" dirty="0"/>
              <a:t> </a:t>
            </a:r>
            <a:r>
              <a:rPr lang="en-US" altLang="zh-CN" sz="3200" dirty="0" smtClean="0"/>
              <a:t>      </a:t>
            </a:r>
            <a:br>
              <a:rPr lang="en-US" altLang="zh-CN" sz="3200" dirty="0" smtClean="0"/>
            </a:br>
            <a:r>
              <a:rPr lang="en-US" altLang="zh-CN" sz="3200" dirty="0" smtClean="0"/>
              <a:t/>
            </a:r>
            <a:br>
              <a:rPr lang="en-US" altLang="zh-CN" sz="3200" dirty="0" smtClean="0"/>
            </a:br>
            <a:endParaRPr lang="en-GB" sz="3200" dirty="0"/>
          </a:p>
        </p:txBody>
      </p:sp>
    </p:spTree>
    <p:extLst>
      <p:ext uri="{BB962C8B-B14F-4D97-AF65-F5344CB8AC3E}">
        <p14:creationId xmlns:p14="http://schemas.microsoft.com/office/powerpoint/2010/main" val="29346029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3505200"/>
          </a:xfrm>
        </p:spPr>
        <p:txBody>
          <a:bodyPr>
            <a:noAutofit/>
          </a:bodyPr>
          <a:lstStyle/>
          <a:p>
            <a:pPr algn="l"/>
            <a:r>
              <a:rPr lang="en-GB" sz="3200" dirty="0" smtClean="0"/>
              <a:t>Jesus did NOT reply Thomas: You’re right. </a:t>
            </a:r>
            <a:br>
              <a:rPr lang="en-GB" sz="3200" dirty="0" smtClean="0"/>
            </a:br>
            <a:r>
              <a:rPr lang="en-GB" sz="3200" dirty="0" smtClean="0"/>
              <a:t>I am God.</a:t>
            </a:r>
            <a:br>
              <a:rPr lang="en-GB" sz="3200" dirty="0" smtClean="0"/>
            </a:br>
            <a:r>
              <a:rPr lang="en-GB" sz="3200" dirty="0" smtClean="0"/>
              <a:t/>
            </a:r>
            <a:br>
              <a:rPr lang="en-GB" sz="3200" dirty="0" smtClean="0"/>
            </a:br>
            <a:r>
              <a:rPr lang="zh-CN" altLang="en-US" sz="3200" dirty="0" smtClean="0"/>
              <a:t>耶稣回答多马时，没</a:t>
            </a:r>
            <a:r>
              <a:rPr lang="zh-CN" altLang="en-US" sz="3200" dirty="0"/>
              <a:t>有说</a:t>
            </a:r>
            <a:r>
              <a:rPr lang="zh-CN" altLang="en-US" sz="3200" dirty="0" smtClean="0"/>
              <a:t>：我就是</a:t>
            </a:r>
            <a:r>
              <a:rPr lang="zh-CN" altLang="en-US" sz="3200" dirty="0"/>
              <a:t>上帝</a:t>
            </a:r>
            <a:r>
              <a:rPr lang="zh-CN" altLang="en-US" sz="3200" dirty="0" smtClean="0"/>
              <a:t>，</a:t>
            </a:r>
            <a:r>
              <a:rPr lang="zh-CN" altLang="en-US" sz="3200" dirty="0"/>
              <a:t>你说的对</a:t>
            </a:r>
            <a:r>
              <a:rPr lang="zh-CN" altLang="en-US" sz="3200" dirty="0" smtClean="0"/>
              <a:t>。</a:t>
            </a:r>
            <a:r>
              <a:rPr lang="en-GB" sz="3200" dirty="0" smtClean="0"/>
              <a:t/>
            </a:r>
            <a:br>
              <a:rPr lang="en-GB" sz="3200" dirty="0" smtClean="0"/>
            </a:br>
            <a:r>
              <a:rPr lang="en-GB" sz="3200" dirty="0" smtClean="0"/>
              <a:t/>
            </a:r>
            <a:br>
              <a:rPr lang="en-GB" sz="3200" dirty="0" smtClean="0"/>
            </a:br>
            <a:endParaRPr lang="en-GB" sz="3200" dirty="0"/>
          </a:p>
        </p:txBody>
      </p:sp>
    </p:spTree>
    <p:extLst>
      <p:ext uri="{BB962C8B-B14F-4D97-AF65-F5344CB8AC3E}">
        <p14:creationId xmlns:p14="http://schemas.microsoft.com/office/powerpoint/2010/main" val="15269877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4038600"/>
          </a:xfrm>
        </p:spPr>
        <p:txBody>
          <a:bodyPr>
            <a:noAutofit/>
          </a:bodyPr>
          <a:lstStyle/>
          <a:p>
            <a:pPr algn="l"/>
            <a:r>
              <a:rPr lang="en-US" altLang="zh-CN" sz="3200" dirty="0" smtClean="0"/>
              <a:t/>
            </a:r>
            <a:br>
              <a:rPr lang="en-US" altLang="zh-CN" sz="3200" dirty="0" smtClean="0"/>
            </a:br>
            <a:r>
              <a:rPr lang="en-US" altLang="zh-CN" sz="3200" dirty="0"/>
              <a:t/>
            </a:r>
            <a:br>
              <a:rPr lang="en-US" altLang="zh-CN" sz="3200" dirty="0"/>
            </a:br>
            <a:r>
              <a:rPr lang="en-US" altLang="zh-CN" sz="3200" dirty="0" smtClean="0"/>
              <a:t>In the Bible Yahweh has </a:t>
            </a:r>
            <a:r>
              <a:rPr lang="en-US" altLang="zh-CN" sz="3200" dirty="0"/>
              <a:t>said explicitly </a:t>
            </a:r>
            <a:r>
              <a:rPr lang="en-US" altLang="zh-CN" sz="3200" dirty="0" smtClean="0"/>
              <a:t>many </a:t>
            </a:r>
            <a:r>
              <a:rPr lang="en-US" altLang="zh-CN" sz="3200" dirty="0"/>
              <a:t>times </a:t>
            </a:r>
            <a:r>
              <a:rPr lang="en-US" altLang="zh-CN" sz="3200" dirty="0" smtClean="0"/>
              <a:t>that He is God alone. </a:t>
            </a:r>
            <a:br>
              <a:rPr lang="en-US" altLang="zh-CN" sz="3200" dirty="0" smtClean="0"/>
            </a:br>
            <a:r>
              <a:rPr lang="en-US" altLang="zh-CN" sz="3200" dirty="0" smtClean="0"/>
              <a:t>Jesus never once said he </a:t>
            </a:r>
            <a:r>
              <a:rPr lang="en-US" altLang="zh-CN" sz="3200" dirty="0"/>
              <a:t>i</a:t>
            </a:r>
            <a:r>
              <a:rPr lang="en-US" altLang="zh-CN" sz="3200" dirty="0" smtClean="0"/>
              <a:t>s God.</a:t>
            </a:r>
            <a:r>
              <a:rPr lang="en-GB" sz="3200" dirty="0" smtClean="0"/>
              <a:t/>
            </a:r>
            <a:br>
              <a:rPr lang="en-GB" sz="3200" dirty="0" smtClean="0"/>
            </a:br>
            <a:r>
              <a:rPr lang="en-GB" sz="3200" dirty="0"/>
              <a:t/>
            </a:r>
            <a:br>
              <a:rPr lang="en-GB" sz="3200" dirty="0"/>
            </a:br>
            <a:r>
              <a:rPr lang="zh-CN" altLang="en-US" sz="3200" dirty="0" smtClean="0"/>
              <a:t>圣经记载雅伟多次自称是</a:t>
            </a:r>
            <a:r>
              <a:rPr lang="zh-CN" altLang="en-US" sz="3200" dirty="0"/>
              <a:t>上</a:t>
            </a:r>
            <a:r>
              <a:rPr lang="zh-CN" altLang="en-US" sz="3200" dirty="0" smtClean="0"/>
              <a:t>帝，是独一的上帝。</a:t>
            </a:r>
            <a:r>
              <a:rPr lang="en-US" altLang="zh-CN" sz="3200" dirty="0" smtClean="0"/>
              <a:t/>
            </a:r>
            <a:br>
              <a:rPr lang="en-US" altLang="zh-CN" sz="3200" dirty="0" smtClean="0"/>
            </a:br>
            <a:r>
              <a:rPr lang="zh-CN" altLang="en-US" sz="3200" dirty="0" smtClean="0"/>
              <a:t>耶稣却从来不以上</a:t>
            </a:r>
            <a:r>
              <a:rPr lang="zh-CN" altLang="en-US" sz="3200" dirty="0"/>
              <a:t>帝</a:t>
            </a:r>
            <a:r>
              <a:rPr lang="zh-CN" altLang="en-US" sz="3200" dirty="0" smtClean="0"/>
              <a:t>自称，一次都没有。</a:t>
            </a:r>
            <a:r>
              <a:rPr lang="en-GB" sz="3200" dirty="0" smtClean="0"/>
              <a:t/>
            </a:r>
            <a:br>
              <a:rPr lang="en-GB" sz="3200" dirty="0" smtClean="0"/>
            </a:br>
            <a:r>
              <a:rPr lang="en-GB" sz="3200" dirty="0" smtClean="0"/>
              <a:t/>
            </a:r>
            <a:br>
              <a:rPr lang="en-GB" sz="3200" dirty="0" smtClean="0"/>
            </a:br>
            <a:r>
              <a:rPr lang="en-GB" sz="3200" dirty="0" smtClean="0"/>
              <a:t/>
            </a:r>
            <a:br>
              <a:rPr lang="en-GB" sz="3200" dirty="0" smtClean="0"/>
            </a:br>
            <a:endParaRPr lang="en-GB" sz="3200" dirty="0"/>
          </a:p>
        </p:txBody>
      </p:sp>
    </p:spTree>
    <p:extLst>
      <p:ext uri="{BB962C8B-B14F-4D97-AF65-F5344CB8AC3E}">
        <p14:creationId xmlns:p14="http://schemas.microsoft.com/office/powerpoint/2010/main" val="3408399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3657600"/>
          </a:xfrm>
        </p:spPr>
        <p:txBody>
          <a:bodyPr>
            <a:noAutofit/>
          </a:bodyPr>
          <a:lstStyle/>
          <a:p>
            <a:r>
              <a:rPr lang="en-GB" sz="3200" dirty="0" smtClean="0"/>
              <a:t>What precisely has Thomas come to believe?</a:t>
            </a:r>
            <a:br>
              <a:rPr lang="en-GB" sz="3200" dirty="0" smtClean="0"/>
            </a:br>
            <a:r>
              <a:rPr lang="en-GB" sz="3200" dirty="0" smtClean="0"/>
              <a:t/>
            </a:r>
            <a:br>
              <a:rPr lang="en-GB" sz="3200" dirty="0" smtClean="0"/>
            </a:br>
            <a:r>
              <a:rPr lang="zh-CN" altLang="en-US" sz="3200" dirty="0"/>
              <a:t>看到了耶稣死又</a:t>
            </a:r>
            <a:r>
              <a:rPr lang="zh-CN" altLang="en-US" sz="3200" dirty="0" smtClean="0"/>
              <a:t>复活了，</a:t>
            </a:r>
            <a:r>
              <a:rPr lang="zh-CN" altLang="en-US" sz="3200" dirty="0"/>
              <a:t>他</a:t>
            </a:r>
            <a:r>
              <a:rPr lang="zh-CN" altLang="en-US" sz="3200" dirty="0" smtClean="0"/>
              <a:t>才相信。</a:t>
            </a:r>
            <a:r>
              <a:rPr lang="en-US" altLang="zh-CN" sz="3200" dirty="0" smtClean="0"/>
              <a:t/>
            </a:r>
            <a:br>
              <a:rPr lang="en-US" altLang="zh-CN" sz="3200" dirty="0" smtClean="0"/>
            </a:br>
            <a:r>
              <a:rPr lang="zh-CN" altLang="en-US" sz="3200" dirty="0" smtClean="0"/>
              <a:t>到底多</a:t>
            </a:r>
            <a:r>
              <a:rPr lang="zh-CN" altLang="en-US" sz="3200" dirty="0"/>
              <a:t>马相</a:t>
            </a:r>
            <a:r>
              <a:rPr lang="zh-CN" altLang="en-US" sz="3200" dirty="0" smtClean="0"/>
              <a:t>信什么？</a:t>
            </a:r>
            <a:endParaRPr lang="en-GB" sz="3200" dirty="0"/>
          </a:p>
        </p:txBody>
      </p:sp>
    </p:spTree>
    <p:extLst>
      <p:ext uri="{BB962C8B-B14F-4D97-AF65-F5344CB8AC3E}">
        <p14:creationId xmlns:p14="http://schemas.microsoft.com/office/powerpoint/2010/main" val="13270668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US" sz="3200" dirty="0" smtClean="0"/>
              <a:t>Immediate context</a:t>
            </a:r>
            <a:r>
              <a:rPr lang="en-GB" sz="3200" dirty="0" smtClean="0"/>
              <a:t/>
            </a:r>
            <a:br>
              <a:rPr lang="en-GB" sz="3200" dirty="0" smtClean="0"/>
            </a:br>
            <a:r>
              <a:rPr lang="en-GB" sz="3200" dirty="0" smtClean="0"/>
              <a:t/>
            </a:r>
            <a:br>
              <a:rPr lang="en-GB" sz="3200" dirty="0" smtClean="0"/>
            </a:br>
            <a:r>
              <a:rPr lang="zh-CN" altLang="en-US" sz="3200" dirty="0" smtClean="0"/>
              <a:t>上下文</a:t>
            </a:r>
            <a:endParaRPr lang="en-GB" sz="3200" dirty="0"/>
          </a:p>
        </p:txBody>
      </p:sp>
    </p:spTree>
    <p:extLst>
      <p:ext uri="{BB962C8B-B14F-4D97-AF65-F5344CB8AC3E}">
        <p14:creationId xmlns:p14="http://schemas.microsoft.com/office/powerpoint/2010/main" val="11662401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2517775"/>
          </a:xfrm>
        </p:spPr>
        <p:txBody>
          <a:bodyPr>
            <a:noAutofit/>
          </a:bodyPr>
          <a:lstStyle/>
          <a:p>
            <a:r>
              <a:rPr lang="en-US" sz="3200" dirty="0" smtClean="0"/>
              <a:t>The context is about </a:t>
            </a:r>
            <a:br>
              <a:rPr lang="en-US" sz="3200" dirty="0" smtClean="0"/>
            </a:br>
            <a:r>
              <a:rPr lang="en-US" sz="3200" dirty="0" smtClean="0"/>
              <a:t>God raising Jesus from the dead</a:t>
            </a:r>
            <a:r>
              <a:rPr lang="en-GB" sz="3200" dirty="0" smtClean="0"/>
              <a:t/>
            </a:r>
            <a:br>
              <a:rPr lang="en-GB" sz="3200" dirty="0" smtClean="0"/>
            </a:br>
            <a:r>
              <a:rPr lang="en-GB" sz="3200" dirty="0" smtClean="0"/>
              <a:t/>
            </a:r>
            <a:br>
              <a:rPr lang="en-GB" sz="3200" dirty="0" smtClean="0"/>
            </a:br>
            <a:r>
              <a:rPr lang="zh-CN" altLang="en-US" sz="3200" dirty="0" smtClean="0"/>
              <a:t>上下文的重点：上帝已经使耶稣复活。</a:t>
            </a:r>
            <a:endParaRPr lang="en-GB" sz="3200" dirty="0"/>
          </a:p>
        </p:txBody>
      </p:sp>
    </p:spTree>
    <p:extLst>
      <p:ext uri="{BB962C8B-B14F-4D97-AF65-F5344CB8AC3E}">
        <p14:creationId xmlns:p14="http://schemas.microsoft.com/office/powerpoint/2010/main" val="41664127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4114800"/>
          </a:xfrm>
        </p:spPr>
        <p:txBody>
          <a:bodyPr>
            <a:noAutofit/>
          </a:bodyPr>
          <a:lstStyle/>
          <a:p>
            <a:r>
              <a:rPr lang="en-US" sz="3200" dirty="0" smtClean="0"/>
              <a:t>Thomas has come to believe </a:t>
            </a:r>
            <a:br>
              <a:rPr lang="en-US" sz="3200" dirty="0" smtClean="0"/>
            </a:br>
            <a:r>
              <a:rPr lang="en-US" sz="3200" dirty="0" smtClean="0"/>
              <a:t>that God raised Jesus from the dead,</a:t>
            </a:r>
            <a:br>
              <a:rPr lang="en-US" sz="3200" dirty="0" smtClean="0"/>
            </a:br>
            <a:r>
              <a:rPr lang="en-US" sz="3200" dirty="0" smtClean="0"/>
              <a:t>that Jesus is the Son of God</a:t>
            </a:r>
            <a:r>
              <a:rPr lang="en-GB" sz="3200" dirty="0" smtClean="0"/>
              <a:t/>
            </a:r>
            <a:br>
              <a:rPr lang="en-GB" sz="3200" dirty="0" smtClean="0"/>
            </a:br>
            <a:r>
              <a:rPr lang="en-GB" sz="3200" dirty="0" smtClean="0"/>
              <a:t/>
            </a:r>
            <a:br>
              <a:rPr lang="en-GB" sz="3200" dirty="0" smtClean="0"/>
            </a:br>
            <a:r>
              <a:rPr lang="zh-CN" altLang="en-US" sz="3200" dirty="0" smtClean="0"/>
              <a:t>多马所信仰的是：</a:t>
            </a:r>
            <a:r>
              <a:rPr lang="en-US" altLang="zh-CN" sz="3200" dirty="0" smtClean="0"/>
              <a:t/>
            </a:r>
            <a:br>
              <a:rPr lang="en-US" altLang="zh-CN" sz="3200" dirty="0" smtClean="0"/>
            </a:br>
            <a:r>
              <a:rPr lang="zh-CN" altLang="en-US" sz="3200" dirty="0" smtClean="0"/>
              <a:t>如耶稣预言，上帝果然使耶稣复活了，</a:t>
            </a:r>
            <a:r>
              <a:rPr lang="en-US" altLang="zh-CN" sz="3200" dirty="0" smtClean="0"/>
              <a:t/>
            </a:r>
            <a:br>
              <a:rPr lang="en-US" altLang="zh-CN" sz="3200" dirty="0" smtClean="0"/>
            </a:br>
            <a:r>
              <a:rPr lang="zh-CN" altLang="en-US" sz="3200" dirty="0" smtClean="0"/>
              <a:t>耶稣真是上帝的儿子。</a:t>
            </a:r>
            <a:endParaRPr lang="en-GB" sz="3200" dirty="0"/>
          </a:p>
        </p:txBody>
      </p:sp>
    </p:spTree>
    <p:extLst>
      <p:ext uri="{BB962C8B-B14F-4D97-AF65-F5344CB8AC3E}">
        <p14:creationId xmlns:p14="http://schemas.microsoft.com/office/powerpoint/2010/main" val="8220281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2517775"/>
          </a:xfrm>
        </p:spPr>
        <p:txBody>
          <a:bodyPr>
            <a:noAutofit/>
          </a:bodyPr>
          <a:lstStyle/>
          <a:p>
            <a:r>
              <a:rPr lang="en-US" sz="3200" dirty="0" smtClean="0"/>
              <a:t>Not that Jesus is God</a:t>
            </a:r>
            <a:r>
              <a:rPr lang="en-GB" sz="3200" dirty="0" smtClean="0"/>
              <a:t/>
            </a:r>
            <a:br>
              <a:rPr lang="en-GB" sz="3200" dirty="0" smtClean="0"/>
            </a:br>
            <a:r>
              <a:rPr lang="en-GB" sz="3200" dirty="0" smtClean="0"/>
              <a:t/>
            </a:r>
            <a:br>
              <a:rPr lang="en-GB" sz="3200" dirty="0" smtClean="0"/>
            </a:br>
            <a:r>
              <a:rPr lang="zh-CN" altLang="en-US" sz="3200" dirty="0"/>
              <a:t>多</a:t>
            </a:r>
            <a:r>
              <a:rPr lang="zh-CN" altLang="en-US" sz="3200" dirty="0" smtClean="0"/>
              <a:t>马并非相信耶稣就是上帝。</a:t>
            </a:r>
            <a:endParaRPr lang="en-GB" sz="3200" dirty="0"/>
          </a:p>
        </p:txBody>
      </p:sp>
    </p:spTree>
    <p:extLst>
      <p:ext uri="{BB962C8B-B14F-4D97-AF65-F5344CB8AC3E}">
        <p14:creationId xmlns:p14="http://schemas.microsoft.com/office/powerpoint/2010/main" val="2511166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John </a:t>
            </a:r>
            <a:r>
              <a:rPr lang="zh-CN" altLang="en-US" sz="2800" dirty="0" smtClean="0"/>
              <a:t>约翰福音</a:t>
            </a:r>
            <a:r>
              <a:rPr lang="en-GB" sz="2800" dirty="0" smtClean="0"/>
              <a:t> </a:t>
            </a:r>
            <a:r>
              <a:rPr lang="en-US" altLang="zh-CN" sz="2800" dirty="0" smtClean="0"/>
              <a:t>20</a:t>
            </a:r>
            <a:r>
              <a:rPr lang="en-GB" sz="2800" dirty="0" smtClean="0"/>
              <a:t>.2</a:t>
            </a:r>
            <a:r>
              <a:rPr lang="en-US" altLang="zh-CN" sz="2800" dirty="0" smtClean="0"/>
              <a:t>8</a:t>
            </a:r>
            <a:endParaRPr lang="en-GB" sz="2800" dirty="0"/>
          </a:p>
        </p:txBody>
      </p:sp>
      <p:sp>
        <p:nvSpPr>
          <p:cNvPr id="3" name="Content Placeholder 2"/>
          <p:cNvSpPr>
            <a:spLocks noGrp="1"/>
          </p:cNvSpPr>
          <p:nvPr>
            <p:ph idx="1"/>
          </p:nvPr>
        </p:nvSpPr>
        <p:spPr>
          <a:xfrm>
            <a:off x="457200" y="1189037"/>
            <a:ext cx="8229600" cy="5059363"/>
          </a:xfrm>
        </p:spPr>
        <p:txBody>
          <a:bodyPr>
            <a:noAutofit/>
          </a:bodyPr>
          <a:lstStyle/>
          <a:p>
            <a:pPr marL="0" indent="0">
              <a:buNone/>
            </a:pPr>
            <a:r>
              <a:rPr lang="en-GB" sz="2800" baseline="30000" dirty="0" smtClean="0"/>
              <a:t>28</a:t>
            </a:r>
            <a:r>
              <a:rPr lang="en-GB" sz="2800" dirty="0" smtClean="0"/>
              <a:t> Thomas answered him, </a:t>
            </a:r>
            <a:r>
              <a:rPr lang="en-GB" sz="2800" dirty="0" smtClean="0">
                <a:solidFill>
                  <a:srgbClr val="FF0000"/>
                </a:solidFill>
              </a:rPr>
              <a:t>“My Lord and my God!”</a:t>
            </a:r>
          </a:p>
          <a:p>
            <a:pPr marL="0" indent="0">
              <a:buNone/>
            </a:pPr>
            <a:r>
              <a:rPr lang="en-GB" sz="2800" baseline="30000" dirty="0" smtClean="0"/>
              <a:t>29</a:t>
            </a:r>
            <a:r>
              <a:rPr lang="en-GB" sz="2800" dirty="0" smtClean="0"/>
              <a:t> Jesus said to him, “Have you believed because you have seen me? Blessed are those who have not seen and yet have come to believe.”</a:t>
            </a:r>
          </a:p>
          <a:p>
            <a:pPr marL="0" indent="0">
              <a:buNone/>
            </a:pPr>
            <a:endParaRPr lang="en-US" altLang="zh-CN" sz="2800" dirty="0" smtClean="0"/>
          </a:p>
          <a:p>
            <a:pPr marL="0" indent="0">
              <a:buNone/>
            </a:pPr>
            <a:r>
              <a:rPr lang="zh-CN" altLang="en-US" sz="2800" dirty="0" smtClean="0"/>
              <a:t>多马脱口而出：</a:t>
            </a:r>
            <a:r>
              <a:rPr lang="zh-CN" altLang="en-US" sz="2800" dirty="0" smtClean="0">
                <a:solidFill>
                  <a:srgbClr val="FF0000"/>
                </a:solidFill>
              </a:rPr>
              <a:t>我主啊我的上帝！</a:t>
            </a:r>
            <a:endParaRPr lang="en-US" altLang="zh-CN" sz="2800" dirty="0" smtClean="0">
              <a:solidFill>
                <a:srgbClr val="FF0000"/>
              </a:solidFill>
            </a:endParaRPr>
          </a:p>
          <a:p>
            <a:pPr marL="0" indent="0">
              <a:buNone/>
            </a:pPr>
            <a:r>
              <a:rPr lang="zh-CN" altLang="en-US" sz="2800" dirty="0" smtClean="0"/>
              <a:t>耶稣说：是因为见着我，你才信？那无须看到就信了的人有福了。</a:t>
            </a:r>
            <a:endParaRPr lang="en-GB" altLang="zh-CN" sz="2800" dirty="0"/>
          </a:p>
        </p:txBody>
      </p:sp>
    </p:spTree>
    <p:extLst>
      <p:ext uri="{BB962C8B-B14F-4D97-AF65-F5344CB8AC3E}">
        <p14:creationId xmlns:p14="http://schemas.microsoft.com/office/powerpoint/2010/main" val="32261707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John </a:t>
            </a:r>
            <a:r>
              <a:rPr lang="zh-CN" altLang="en-US" sz="2800" dirty="0" smtClean="0"/>
              <a:t>约翰福音</a:t>
            </a:r>
            <a:r>
              <a:rPr lang="en-GB" sz="2800" dirty="0" smtClean="0"/>
              <a:t> </a:t>
            </a:r>
            <a:r>
              <a:rPr lang="en-US" altLang="zh-CN" sz="2800" dirty="0" smtClean="0"/>
              <a:t>20</a:t>
            </a:r>
            <a:r>
              <a:rPr lang="en-GB" sz="2800" dirty="0" smtClean="0"/>
              <a:t>.30-31</a:t>
            </a:r>
            <a:endParaRPr lang="en-GB" sz="2800" dirty="0"/>
          </a:p>
        </p:txBody>
      </p:sp>
      <p:sp>
        <p:nvSpPr>
          <p:cNvPr id="3" name="Content Placeholder 2"/>
          <p:cNvSpPr>
            <a:spLocks noGrp="1"/>
          </p:cNvSpPr>
          <p:nvPr>
            <p:ph idx="1"/>
          </p:nvPr>
        </p:nvSpPr>
        <p:spPr>
          <a:xfrm>
            <a:off x="457200" y="914400"/>
            <a:ext cx="8229600" cy="5059363"/>
          </a:xfrm>
        </p:spPr>
        <p:txBody>
          <a:bodyPr>
            <a:noAutofit/>
          </a:bodyPr>
          <a:lstStyle/>
          <a:p>
            <a:pPr marL="0" indent="0">
              <a:buNone/>
            </a:pPr>
            <a:r>
              <a:rPr lang="en-GB" sz="2800" baseline="30000" dirty="0" smtClean="0"/>
              <a:t>30</a:t>
            </a:r>
            <a:r>
              <a:rPr lang="en-GB" sz="2800" dirty="0" smtClean="0"/>
              <a:t> </a:t>
            </a:r>
            <a:r>
              <a:rPr lang="en-GB" sz="2800" dirty="0"/>
              <a:t>Now Jesus did many other signs in the presence of his disciples, which are not written in this book.</a:t>
            </a:r>
          </a:p>
          <a:p>
            <a:pPr marL="0" indent="0">
              <a:buNone/>
            </a:pPr>
            <a:r>
              <a:rPr lang="en-GB" sz="2800" dirty="0"/>
              <a:t> </a:t>
            </a:r>
            <a:r>
              <a:rPr lang="en-GB" sz="2800" baseline="30000" dirty="0"/>
              <a:t>31</a:t>
            </a:r>
            <a:r>
              <a:rPr lang="en-GB" sz="2800" dirty="0"/>
              <a:t> But these are written so that you may come to believe that </a:t>
            </a:r>
            <a:r>
              <a:rPr lang="en-GB" sz="2800" dirty="0">
                <a:solidFill>
                  <a:srgbClr val="FF0000"/>
                </a:solidFill>
              </a:rPr>
              <a:t>Jesus</a:t>
            </a:r>
            <a:r>
              <a:rPr lang="en-GB" sz="2800" dirty="0"/>
              <a:t> is the Messiah, </a:t>
            </a:r>
            <a:r>
              <a:rPr lang="en-GB" sz="2800" dirty="0">
                <a:solidFill>
                  <a:srgbClr val="FF0000"/>
                </a:solidFill>
              </a:rPr>
              <a:t>the Son of God</a:t>
            </a:r>
            <a:r>
              <a:rPr lang="en-GB" sz="2800" dirty="0"/>
              <a:t>, and that through believing you may have life in his name.</a:t>
            </a:r>
          </a:p>
          <a:p>
            <a:pPr marL="0" indent="0">
              <a:buNone/>
            </a:pPr>
            <a:endParaRPr lang="en-US" altLang="zh-CN" sz="2800" dirty="0" smtClean="0"/>
          </a:p>
          <a:p>
            <a:pPr marL="0" indent="0">
              <a:buNone/>
            </a:pPr>
            <a:r>
              <a:rPr lang="zh-CN" altLang="en-US" sz="2800" dirty="0"/>
              <a:t>当</a:t>
            </a:r>
            <a:r>
              <a:rPr lang="zh-CN" altLang="en-US" sz="2800" dirty="0" smtClean="0"/>
              <a:t>着众门徒的面，耶稣还施了许多别的征兆，只是本书不载。以上所记，乃是要你们信</a:t>
            </a:r>
            <a:r>
              <a:rPr lang="zh-CN" altLang="en-US" sz="2800" dirty="0" smtClean="0">
                <a:solidFill>
                  <a:srgbClr val="FF0000"/>
                </a:solidFill>
              </a:rPr>
              <a:t>耶稣</a:t>
            </a:r>
            <a:r>
              <a:rPr lang="zh-CN" altLang="en-US" sz="2800" dirty="0" smtClean="0"/>
              <a:t>就是基督，是</a:t>
            </a:r>
            <a:r>
              <a:rPr lang="zh-CN" altLang="en-US" sz="2800" dirty="0" smtClean="0">
                <a:solidFill>
                  <a:srgbClr val="FF0000"/>
                </a:solidFill>
              </a:rPr>
              <a:t>上帝的儿子</a:t>
            </a:r>
            <a:r>
              <a:rPr lang="zh-CN" altLang="en-US" sz="2800" dirty="0" smtClean="0"/>
              <a:t>，以使你们信</a:t>
            </a:r>
            <a:r>
              <a:rPr lang="zh-CN" altLang="en-US" sz="2800" dirty="0"/>
              <a:t>了</a:t>
            </a:r>
            <a:r>
              <a:rPr lang="zh-CN" altLang="en-US" sz="2800" dirty="0" smtClean="0"/>
              <a:t>，奉他的名，获生命。</a:t>
            </a:r>
            <a:endParaRPr lang="en-GB" altLang="zh-CN" sz="2800" dirty="0"/>
          </a:p>
        </p:txBody>
      </p:sp>
    </p:spTree>
    <p:extLst>
      <p:ext uri="{BB962C8B-B14F-4D97-AF65-F5344CB8AC3E}">
        <p14:creationId xmlns:p14="http://schemas.microsoft.com/office/powerpoint/2010/main" val="18154517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GB" sz="3200" dirty="0" smtClean="0"/>
              <a:t>Wider context: </a:t>
            </a:r>
            <a:r>
              <a:rPr lang="en-GB" sz="3200" dirty="0"/>
              <a:t/>
            </a:r>
            <a:br>
              <a:rPr lang="en-GB" sz="3200" dirty="0"/>
            </a:br>
            <a:r>
              <a:rPr lang="en-GB" sz="3200" dirty="0"/>
              <a:t>John’s Gospel </a:t>
            </a:r>
            <a:r>
              <a:rPr lang="en-GB" sz="3200" dirty="0" smtClean="0"/>
              <a:t>taken as </a:t>
            </a:r>
            <a:r>
              <a:rPr lang="en-GB" sz="3200" dirty="0"/>
              <a:t>a </a:t>
            </a:r>
            <a:r>
              <a:rPr lang="en-GB" sz="3200" dirty="0" smtClean="0"/>
              <a:t>whole</a:t>
            </a:r>
            <a:br>
              <a:rPr lang="en-GB" sz="3200" dirty="0" smtClean="0"/>
            </a:br>
            <a:r>
              <a:rPr lang="en-GB" sz="3200" dirty="0" smtClean="0"/>
              <a:t/>
            </a:r>
            <a:br>
              <a:rPr lang="en-GB" sz="3200" dirty="0" smtClean="0"/>
            </a:br>
            <a:r>
              <a:rPr lang="zh-CN" altLang="en-US" sz="3200" dirty="0" smtClean="0"/>
              <a:t>约翰</a:t>
            </a:r>
            <a:r>
              <a:rPr lang="zh-CN" altLang="en-US" sz="3200" dirty="0"/>
              <a:t>福音</a:t>
            </a:r>
            <a:r>
              <a:rPr lang="zh-CN" altLang="en-US" sz="3200" dirty="0" smtClean="0"/>
              <a:t>整体的思路</a:t>
            </a:r>
            <a:endParaRPr lang="en-GB" sz="3200" dirty="0"/>
          </a:p>
        </p:txBody>
      </p:sp>
    </p:spTree>
    <p:extLst>
      <p:ext uri="{BB962C8B-B14F-4D97-AF65-F5344CB8AC3E}">
        <p14:creationId xmlns:p14="http://schemas.microsoft.com/office/powerpoint/2010/main" val="9106279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John </a:t>
            </a:r>
            <a:r>
              <a:rPr lang="zh-CN" altLang="en-US" sz="2800" dirty="0" smtClean="0"/>
              <a:t>约翰福音</a:t>
            </a:r>
            <a:r>
              <a:rPr lang="en-GB" sz="2800" dirty="0" smtClean="0"/>
              <a:t> </a:t>
            </a:r>
            <a:r>
              <a:rPr lang="en-US" sz="2800" dirty="0" smtClean="0"/>
              <a:t>17</a:t>
            </a:r>
            <a:r>
              <a:rPr lang="en-GB" sz="2800" dirty="0" smtClean="0"/>
              <a:t>.1-2</a:t>
            </a:r>
            <a:endParaRPr lang="en-GB" sz="2800" dirty="0"/>
          </a:p>
        </p:txBody>
      </p:sp>
      <p:sp>
        <p:nvSpPr>
          <p:cNvPr id="3" name="Content Placeholder 2"/>
          <p:cNvSpPr>
            <a:spLocks noGrp="1"/>
          </p:cNvSpPr>
          <p:nvPr>
            <p:ph idx="1"/>
          </p:nvPr>
        </p:nvSpPr>
        <p:spPr>
          <a:xfrm>
            <a:off x="457200" y="1143000"/>
            <a:ext cx="8229600" cy="5638800"/>
          </a:xfrm>
        </p:spPr>
        <p:txBody>
          <a:bodyPr>
            <a:noAutofit/>
          </a:bodyPr>
          <a:lstStyle/>
          <a:p>
            <a:pPr marL="0" indent="0">
              <a:buNone/>
            </a:pPr>
            <a:r>
              <a:rPr lang="en-GB" sz="2800" baseline="30000" dirty="0" smtClean="0"/>
              <a:t>1</a:t>
            </a:r>
            <a:r>
              <a:rPr lang="en-GB" sz="2800" dirty="0" smtClean="0"/>
              <a:t> After </a:t>
            </a:r>
            <a:r>
              <a:rPr lang="en-GB" sz="2800" dirty="0"/>
              <a:t>Jesus had spoken these words, he looked up to heaven and said, </a:t>
            </a:r>
            <a:r>
              <a:rPr lang="en-GB" sz="2800" dirty="0" smtClean="0"/>
              <a:t>“</a:t>
            </a:r>
            <a:r>
              <a:rPr lang="en-GB" sz="2800" dirty="0" smtClean="0">
                <a:solidFill>
                  <a:srgbClr val="FF0000"/>
                </a:solidFill>
              </a:rPr>
              <a:t>Father</a:t>
            </a:r>
            <a:r>
              <a:rPr lang="en-GB" sz="2800" dirty="0"/>
              <a:t>, the hour has come; glorify your Son so that the Son may glorify </a:t>
            </a:r>
            <a:r>
              <a:rPr lang="en-GB" sz="2800" dirty="0" smtClean="0"/>
              <a:t>you. </a:t>
            </a:r>
            <a:r>
              <a:rPr lang="en-GB" sz="2800" baseline="30000" dirty="0" smtClean="0"/>
              <a:t>2</a:t>
            </a:r>
            <a:r>
              <a:rPr lang="en-GB" sz="2800" dirty="0" smtClean="0"/>
              <a:t> Since </a:t>
            </a:r>
            <a:r>
              <a:rPr lang="en-GB" sz="2800" dirty="0"/>
              <a:t>you have given him authority over all people, to give eternal life to all whom you have given him</a:t>
            </a:r>
            <a:r>
              <a:rPr lang="en-GB" sz="2800" dirty="0" smtClean="0"/>
              <a:t>.</a:t>
            </a:r>
          </a:p>
          <a:p>
            <a:pPr marL="0" indent="0">
              <a:buNone/>
            </a:pPr>
            <a:endParaRPr lang="en-GB" sz="2800" dirty="0"/>
          </a:p>
          <a:p>
            <a:pPr marL="0" indent="0">
              <a:buNone/>
            </a:pPr>
            <a:r>
              <a:rPr lang="zh-CN" altLang="en-US" sz="2800" dirty="0" smtClean="0"/>
              <a:t>言毕，耶稣举目向天，道：</a:t>
            </a:r>
            <a:r>
              <a:rPr lang="en-GB" sz="2800" dirty="0" smtClean="0"/>
              <a:t> </a:t>
            </a:r>
            <a:r>
              <a:rPr lang="zh-CN" altLang="en-US" sz="2800" dirty="0" smtClean="0">
                <a:solidFill>
                  <a:srgbClr val="FF0000"/>
                </a:solidFill>
              </a:rPr>
              <a:t>父啊</a:t>
            </a:r>
            <a:r>
              <a:rPr lang="zh-CN" altLang="en-US" sz="2800" dirty="0" smtClean="0"/>
              <a:t>，时辰已到，彰显你儿子的荣耀吧，让子彰显袮的荣耀！一如袮赐他以管理全人类的权柄，他要将永生赋予所有袮托付他的人。</a:t>
            </a:r>
            <a:endParaRPr lang="en-GB" sz="2800" dirty="0" smtClean="0"/>
          </a:p>
          <a:p>
            <a:pPr marL="0" indent="0">
              <a:buNone/>
            </a:pPr>
            <a:endParaRPr lang="en-US" sz="2800" dirty="0"/>
          </a:p>
          <a:p>
            <a:pPr marL="0" indent="0">
              <a:buNone/>
            </a:pPr>
            <a:endParaRPr lang="en-GB" sz="2800" dirty="0" smtClean="0"/>
          </a:p>
          <a:p>
            <a:pPr marL="0" indent="0">
              <a:buNone/>
            </a:pPr>
            <a:endParaRPr lang="en-GB" altLang="zh-CN" sz="2800" dirty="0"/>
          </a:p>
        </p:txBody>
      </p:sp>
    </p:spTree>
    <p:extLst>
      <p:ext uri="{BB962C8B-B14F-4D97-AF65-F5344CB8AC3E}">
        <p14:creationId xmlns:p14="http://schemas.microsoft.com/office/powerpoint/2010/main" val="8088626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John </a:t>
            </a:r>
            <a:r>
              <a:rPr lang="zh-CN" altLang="en-US" sz="2800" dirty="0" smtClean="0"/>
              <a:t>约翰福音</a:t>
            </a:r>
            <a:r>
              <a:rPr lang="en-GB" sz="2800" dirty="0" smtClean="0"/>
              <a:t> </a:t>
            </a:r>
            <a:r>
              <a:rPr lang="en-US" sz="2800" dirty="0" smtClean="0"/>
              <a:t>17</a:t>
            </a:r>
            <a:r>
              <a:rPr lang="en-GB" sz="2800" dirty="0" smtClean="0"/>
              <a:t>.3</a:t>
            </a:r>
            <a:endParaRPr lang="en-GB" sz="2800" dirty="0"/>
          </a:p>
        </p:txBody>
      </p:sp>
      <p:sp>
        <p:nvSpPr>
          <p:cNvPr id="3" name="Content Placeholder 2"/>
          <p:cNvSpPr>
            <a:spLocks noGrp="1"/>
          </p:cNvSpPr>
          <p:nvPr>
            <p:ph idx="1"/>
          </p:nvPr>
        </p:nvSpPr>
        <p:spPr>
          <a:xfrm>
            <a:off x="457200" y="1295400"/>
            <a:ext cx="8229600" cy="4648200"/>
          </a:xfrm>
        </p:spPr>
        <p:txBody>
          <a:bodyPr>
            <a:noAutofit/>
          </a:bodyPr>
          <a:lstStyle/>
          <a:p>
            <a:pPr marL="0" indent="0">
              <a:buNone/>
            </a:pPr>
            <a:r>
              <a:rPr lang="en-GB" sz="2800" baseline="30000" dirty="0" smtClean="0"/>
              <a:t>3</a:t>
            </a:r>
            <a:r>
              <a:rPr lang="en-GB" sz="2800" dirty="0" smtClean="0"/>
              <a:t> “And </a:t>
            </a:r>
            <a:r>
              <a:rPr lang="en-GB" sz="2800" dirty="0"/>
              <a:t>this is eternal life, that they may know </a:t>
            </a:r>
            <a:r>
              <a:rPr lang="en-GB" sz="2800" dirty="0" smtClean="0"/>
              <a:t>you</a:t>
            </a:r>
            <a:r>
              <a:rPr lang="en-GB" sz="2800" dirty="0"/>
              <a:t>, </a:t>
            </a:r>
            <a:r>
              <a:rPr lang="en-GB" sz="2800" dirty="0">
                <a:solidFill>
                  <a:srgbClr val="FF0000"/>
                </a:solidFill>
              </a:rPr>
              <a:t>the only true God</a:t>
            </a:r>
            <a:r>
              <a:rPr lang="en-GB" sz="2800" dirty="0"/>
              <a:t>, and Jesus Christ whom y</a:t>
            </a:r>
            <a:r>
              <a:rPr lang="en-GB" sz="2800" dirty="0" smtClean="0"/>
              <a:t>ou </a:t>
            </a:r>
            <a:r>
              <a:rPr lang="en-GB" sz="2800" dirty="0"/>
              <a:t>have sent</a:t>
            </a:r>
            <a:r>
              <a:rPr lang="en-GB" sz="2800" dirty="0" smtClean="0"/>
              <a:t>.”</a:t>
            </a:r>
          </a:p>
          <a:p>
            <a:pPr marL="0" indent="0">
              <a:buNone/>
            </a:pPr>
            <a:endParaRPr lang="en-US" sz="2800" dirty="0" smtClean="0"/>
          </a:p>
          <a:p>
            <a:pPr marL="0" indent="0">
              <a:buNone/>
            </a:pPr>
            <a:r>
              <a:rPr lang="zh-CN" altLang="en-US" sz="2800" dirty="0" smtClean="0"/>
              <a:t>认识袮是</a:t>
            </a:r>
            <a:r>
              <a:rPr lang="zh-CN" altLang="en-US" sz="2800" dirty="0" smtClean="0">
                <a:solidFill>
                  <a:srgbClr val="FF0000"/>
                </a:solidFill>
              </a:rPr>
              <a:t>独一的真神</a:t>
            </a:r>
            <a:r>
              <a:rPr lang="zh-CN" altLang="en-US" sz="2800" dirty="0" smtClean="0"/>
              <a:t>，并且认识袮差来的耶稣基督，这就是永生。</a:t>
            </a:r>
            <a:endParaRPr lang="en-US" sz="2800" dirty="0"/>
          </a:p>
          <a:p>
            <a:pPr marL="0" indent="0">
              <a:buNone/>
            </a:pPr>
            <a:endParaRPr lang="en-GB" sz="2800" dirty="0" smtClean="0"/>
          </a:p>
          <a:p>
            <a:pPr marL="0" indent="0">
              <a:buNone/>
            </a:pPr>
            <a:endParaRPr lang="en-GB" altLang="zh-CN" sz="2800" dirty="0"/>
          </a:p>
        </p:txBody>
      </p:sp>
    </p:spTree>
    <p:extLst>
      <p:ext uri="{BB962C8B-B14F-4D97-AF65-F5344CB8AC3E}">
        <p14:creationId xmlns:p14="http://schemas.microsoft.com/office/powerpoint/2010/main" val="12438804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190999"/>
          </a:xfrm>
        </p:spPr>
        <p:txBody>
          <a:bodyPr>
            <a:noAutofit/>
          </a:bodyPr>
          <a:lstStyle/>
          <a:p>
            <a:pPr algn="l"/>
            <a:r>
              <a:rPr lang="en-GB" sz="3200" dirty="0" smtClean="0"/>
              <a:t>Doesn’t Thomas know Jesus has said the Father is the only true God?  </a:t>
            </a:r>
            <a:br>
              <a:rPr lang="en-GB" sz="3200" dirty="0" smtClean="0"/>
            </a:br>
            <a:r>
              <a:rPr lang="en-GB" sz="3200" dirty="0" smtClean="0"/>
              <a:t>Thomas </a:t>
            </a:r>
            <a:r>
              <a:rPr lang="en-US" altLang="zh-CN" sz="3200" dirty="0" smtClean="0"/>
              <a:t>wouldn’t </a:t>
            </a:r>
            <a:r>
              <a:rPr lang="en-GB" sz="3200" dirty="0" smtClean="0"/>
              <a:t>call Jesus God, would he?</a:t>
            </a:r>
            <a:br>
              <a:rPr lang="en-GB" sz="3200" dirty="0" smtClean="0"/>
            </a:br>
            <a:r>
              <a:rPr lang="en-GB" sz="3200" dirty="0" smtClean="0"/>
              <a:t/>
            </a:r>
            <a:br>
              <a:rPr lang="en-GB" sz="3200" dirty="0" smtClean="0"/>
            </a:br>
            <a:r>
              <a:rPr lang="zh-CN" altLang="en-US" sz="3200" dirty="0"/>
              <a:t>难道</a:t>
            </a:r>
            <a:r>
              <a:rPr lang="zh-CN" altLang="en-US" sz="3200" dirty="0" smtClean="0"/>
              <a:t>多马不知道，耶稣说天父才是独一真上帝，他只是天父差来的代表吗？</a:t>
            </a:r>
            <a:r>
              <a:rPr lang="en-US" altLang="zh-CN" sz="3200" dirty="0" smtClean="0"/>
              <a:t/>
            </a:r>
            <a:br>
              <a:rPr lang="en-US" altLang="zh-CN" sz="3200" dirty="0" smtClean="0"/>
            </a:br>
            <a:r>
              <a:rPr lang="zh-CN" altLang="en-US" sz="3200" dirty="0" smtClean="0"/>
              <a:t>多马怎么会以上</a:t>
            </a:r>
            <a:r>
              <a:rPr lang="zh-CN" altLang="en-US" sz="3200" dirty="0"/>
              <a:t>帝</a:t>
            </a:r>
            <a:r>
              <a:rPr lang="zh-CN" altLang="en-US" sz="3200" dirty="0" smtClean="0"/>
              <a:t>称呼耶</a:t>
            </a:r>
            <a:r>
              <a:rPr lang="zh-CN" altLang="en-US" sz="3200" dirty="0"/>
              <a:t>稣？</a:t>
            </a:r>
            <a:endParaRPr lang="en-GB" sz="3200" dirty="0"/>
          </a:p>
        </p:txBody>
      </p:sp>
    </p:spTree>
    <p:extLst>
      <p:ext uri="{BB962C8B-B14F-4D97-AF65-F5344CB8AC3E}">
        <p14:creationId xmlns:p14="http://schemas.microsoft.com/office/powerpoint/2010/main" val="29305012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John </a:t>
            </a:r>
            <a:r>
              <a:rPr lang="zh-CN" altLang="en-US" sz="2800" dirty="0" smtClean="0"/>
              <a:t>约翰福音</a:t>
            </a:r>
            <a:r>
              <a:rPr lang="en-GB" sz="2800" dirty="0" smtClean="0"/>
              <a:t> </a:t>
            </a:r>
            <a:r>
              <a:rPr lang="en-US" sz="2800" dirty="0"/>
              <a:t>1</a:t>
            </a:r>
            <a:r>
              <a:rPr lang="en-GB" sz="2800" dirty="0" smtClean="0"/>
              <a:t>4.6-7</a:t>
            </a:r>
            <a:endParaRPr lang="en-GB" sz="2800" dirty="0"/>
          </a:p>
        </p:txBody>
      </p:sp>
      <p:sp>
        <p:nvSpPr>
          <p:cNvPr id="3" name="Content Placeholder 2"/>
          <p:cNvSpPr>
            <a:spLocks noGrp="1"/>
          </p:cNvSpPr>
          <p:nvPr>
            <p:ph idx="1"/>
          </p:nvPr>
        </p:nvSpPr>
        <p:spPr>
          <a:xfrm>
            <a:off x="457200" y="1112837"/>
            <a:ext cx="8229600" cy="5059363"/>
          </a:xfrm>
        </p:spPr>
        <p:txBody>
          <a:bodyPr>
            <a:noAutofit/>
          </a:bodyPr>
          <a:lstStyle/>
          <a:p>
            <a:pPr marL="0" indent="0">
              <a:buNone/>
            </a:pPr>
            <a:r>
              <a:rPr lang="en-GB" sz="2800" dirty="0" smtClean="0"/>
              <a:t> </a:t>
            </a:r>
            <a:r>
              <a:rPr lang="en-GB" sz="2800" baseline="30000" dirty="0"/>
              <a:t>6</a:t>
            </a:r>
            <a:r>
              <a:rPr lang="en-GB" sz="2800" dirty="0"/>
              <a:t> Jesus said to him, </a:t>
            </a:r>
            <a:r>
              <a:rPr lang="en-GB" sz="2800" dirty="0" smtClean="0"/>
              <a:t>“</a:t>
            </a:r>
            <a:r>
              <a:rPr lang="en-GB" sz="2800" dirty="0" smtClean="0">
                <a:solidFill>
                  <a:srgbClr val="FF0000"/>
                </a:solidFill>
              </a:rPr>
              <a:t>I </a:t>
            </a:r>
            <a:r>
              <a:rPr lang="en-GB" sz="2800" dirty="0">
                <a:solidFill>
                  <a:srgbClr val="FF0000"/>
                </a:solidFill>
              </a:rPr>
              <a:t>am the way</a:t>
            </a:r>
            <a:r>
              <a:rPr lang="en-GB" sz="2800" dirty="0"/>
              <a:t>, and the truth, and the life. No one comes </a:t>
            </a:r>
            <a:r>
              <a:rPr lang="en-GB" sz="2800" dirty="0">
                <a:solidFill>
                  <a:srgbClr val="FF0000"/>
                </a:solidFill>
              </a:rPr>
              <a:t>to the Father </a:t>
            </a:r>
            <a:r>
              <a:rPr lang="en-GB" sz="2800" dirty="0"/>
              <a:t>except through me</a:t>
            </a:r>
            <a:r>
              <a:rPr lang="en-GB" sz="2800" dirty="0" smtClean="0"/>
              <a:t>.   </a:t>
            </a:r>
            <a:r>
              <a:rPr lang="en-GB" sz="2800" baseline="30000" dirty="0" smtClean="0"/>
              <a:t>7</a:t>
            </a:r>
            <a:r>
              <a:rPr lang="en-GB" sz="2800" dirty="0" smtClean="0"/>
              <a:t> </a:t>
            </a:r>
            <a:r>
              <a:rPr lang="en-GB" sz="2800" dirty="0"/>
              <a:t>If you know me, you will know my Father also. From now on you do know him and have seen him</a:t>
            </a:r>
            <a:r>
              <a:rPr lang="en-GB" sz="2800" dirty="0" smtClean="0"/>
              <a:t>.</a:t>
            </a:r>
          </a:p>
          <a:p>
            <a:pPr marL="0" indent="0">
              <a:buNone/>
            </a:pPr>
            <a:endParaRPr lang="en-GB" sz="2800" dirty="0" smtClean="0"/>
          </a:p>
          <a:p>
            <a:pPr marL="0" indent="0">
              <a:buNone/>
            </a:pPr>
            <a:r>
              <a:rPr lang="zh-CN" altLang="en-US" sz="2800" dirty="0"/>
              <a:t>耶</a:t>
            </a:r>
            <a:r>
              <a:rPr lang="zh-CN" altLang="en-US" sz="2800" dirty="0" smtClean="0"/>
              <a:t>稣回答：我就是</a:t>
            </a:r>
            <a:r>
              <a:rPr lang="zh-CN" altLang="en-US" sz="2800" dirty="0" smtClean="0">
                <a:solidFill>
                  <a:srgbClr val="FF0000"/>
                </a:solidFill>
              </a:rPr>
              <a:t>那道</a:t>
            </a:r>
            <a:r>
              <a:rPr lang="zh-CN" altLang="en-US" sz="2800" dirty="0">
                <a:solidFill>
                  <a:srgbClr val="FF0000"/>
                </a:solidFill>
              </a:rPr>
              <a:t>路</a:t>
            </a:r>
            <a:r>
              <a:rPr lang="zh-CN" altLang="en-US" sz="2800" dirty="0" smtClean="0"/>
              <a:t>，是真理和生命。除非经由我，谁也不能</a:t>
            </a:r>
            <a:r>
              <a:rPr lang="zh-CN" altLang="en-US" sz="2800" dirty="0" smtClean="0">
                <a:solidFill>
                  <a:srgbClr val="FF0000"/>
                </a:solidFill>
              </a:rPr>
              <a:t>来父的面前</a:t>
            </a:r>
            <a:r>
              <a:rPr lang="zh-CN" altLang="en-US" sz="2800" dirty="0" smtClean="0"/>
              <a:t>。认得我，就必认识我父。从此，你们认识祂、见到他了。</a:t>
            </a:r>
            <a:endParaRPr lang="en-GB" sz="2800" dirty="0" smtClean="0"/>
          </a:p>
          <a:p>
            <a:pPr marL="0" indent="0">
              <a:buNone/>
            </a:pPr>
            <a:endParaRPr lang="en-GB" sz="2800" dirty="0"/>
          </a:p>
        </p:txBody>
      </p:sp>
    </p:spTree>
    <p:extLst>
      <p:ext uri="{BB962C8B-B14F-4D97-AF65-F5344CB8AC3E}">
        <p14:creationId xmlns:p14="http://schemas.microsoft.com/office/powerpoint/2010/main" val="23032892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John </a:t>
            </a:r>
            <a:r>
              <a:rPr lang="zh-CN" altLang="en-US" sz="2800" dirty="0" smtClean="0"/>
              <a:t>约翰福音</a:t>
            </a:r>
            <a:r>
              <a:rPr lang="en-GB" sz="2800" dirty="0" smtClean="0"/>
              <a:t> </a:t>
            </a:r>
            <a:r>
              <a:rPr lang="en-US" sz="2800" dirty="0"/>
              <a:t>1</a:t>
            </a:r>
            <a:r>
              <a:rPr lang="en-GB" sz="2800" dirty="0" smtClean="0"/>
              <a:t>4.8-9</a:t>
            </a:r>
            <a:endParaRPr lang="en-GB" sz="2800" dirty="0"/>
          </a:p>
        </p:txBody>
      </p:sp>
      <p:sp>
        <p:nvSpPr>
          <p:cNvPr id="3" name="Content Placeholder 2"/>
          <p:cNvSpPr>
            <a:spLocks noGrp="1"/>
          </p:cNvSpPr>
          <p:nvPr>
            <p:ph idx="1"/>
          </p:nvPr>
        </p:nvSpPr>
        <p:spPr>
          <a:xfrm>
            <a:off x="457200" y="914400"/>
            <a:ext cx="8229600" cy="5059363"/>
          </a:xfrm>
        </p:spPr>
        <p:txBody>
          <a:bodyPr>
            <a:noAutofit/>
          </a:bodyPr>
          <a:lstStyle/>
          <a:p>
            <a:pPr marL="0" indent="0">
              <a:buNone/>
            </a:pPr>
            <a:r>
              <a:rPr lang="en-GB" sz="2800" baseline="30000" dirty="0" smtClean="0"/>
              <a:t>8</a:t>
            </a:r>
            <a:r>
              <a:rPr lang="en-GB" sz="2800" dirty="0" smtClean="0"/>
              <a:t> </a:t>
            </a:r>
            <a:r>
              <a:rPr lang="en-GB" sz="2800" dirty="0"/>
              <a:t>Philip said to him, </a:t>
            </a:r>
            <a:r>
              <a:rPr lang="en-US" sz="2800" dirty="0" smtClean="0"/>
              <a:t>“</a:t>
            </a:r>
            <a:r>
              <a:rPr lang="en-GB" sz="2800" dirty="0" smtClean="0"/>
              <a:t>Lord</a:t>
            </a:r>
            <a:r>
              <a:rPr lang="en-GB" sz="2800" dirty="0"/>
              <a:t>, show us the Father, and we will be satisfied</a:t>
            </a:r>
            <a:r>
              <a:rPr lang="en-GB" sz="2800" dirty="0" smtClean="0"/>
              <a:t>.”   </a:t>
            </a:r>
            <a:r>
              <a:rPr lang="en-GB" sz="2800" baseline="30000" dirty="0" smtClean="0"/>
              <a:t>9</a:t>
            </a:r>
            <a:r>
              <a:rPr lang="en-GB" sz="2800" dirty="0" smtClean="0"/>
              <a:t> </a:t>
            </a:r>
            <a:r>
              <a:rPr lang="en-GB" sz="2800" dirty="0"/>
              <a:t>Jesus said to him, </a:t>
            </a:r>
            <a:r>
              <a:rPr lang="en-GB" sz="2800" dirty="0" smtClean="0"/>
              <a:t>“Have </a:t>
            </a:r>
            <a:r>
              <a:rPr lang="en-GB" sz="2800" dirty="0"/>
              <a:t>I been with you all this time, Philip, and you still do not know me? </a:t>
            </a:r>
            <a:r>
              <a:rPr lang="en-GB" sz="2800" dirty="0">
                <a:solidFill>
                  <a:srgbClr val="FF0000"/>
                </a:solidFill>
              </a:rPr>
              <a:t>Whoever has seen me has seen the Father</a:t>
            </a:r>
            <a:r>
              <a:rPr lang="en-GB" sz="2800" dirty="0"/>
              <a:t>. How can you say, 'Show us the Father</a:t>
            </a:r>
            <a:r>
              <a:rPr lang="en-GB" sz="2800" dirty="0" smtClean="0"/>
              <a:t>'?”</a:t>
            </a:r>
            <a:endParaRPr lang="en-GB" altLang="zh-CN" sz="2800" dirty="0"/>
          </a:p>
          <a:p>
            <a:pPr marL="0" indent="0">
              <a:buNone/>
            </a:pPr>
            <a:endParaRPr lang="en-US" sz="2800" dirty="0"/>
          </a:p>
          <a:p>
            <a:pPr marL="0" indent="0">
              <a:buNone/>
            </a:pPr>
            <a:r>
              <a:rPr lang="zh-CN" altLang="en-US" sz="2800" dirty="0"/>
              <a:t>主</a:t>
            </a:r>
            <a:r>
              <a:rPr lang="zh-CN" altLang="en-US" sz="2800" dirty="0" smtClean="0"/>
              <a:t>啊，腓力说，求你把父指给我们看，我们就知足了。耶稣回答：我同你们一起这么久了，你还不认得我么，腓力？</a:t>
            </a:r>
            <a:r>
              <a:rPr lang="zh-CN" altLang="en-US" sz="2800" dirty="0" smtClean="0">
                <a:solidFill>
                  <a:srgbClr val="FF0000"/>
                </a:solidFill>
              </a:rPr>
              <a:t>见到我，便是见父</a:t>
            </a:r>
            <a:r>
              <a:rPr lang="zh-CN" altLang="en-US" sz="2800" dirty="0" smtClean="0"/>
              <a:t>，你怎么还说：把父指给我们看？</a:t>
            </a:r>
            <a:endParaRPr lang="en-GB" sz="2800" dirty="0"/>
          </a:p>
        </p:txBody>
      </p:sp>
    </p:spTree>
    <p:extLst>
      <p:ext uri="{BB962C8B-B14F-4D97-AF65-F5344CB8AC3E}">
        <p14:creationId xmlns:p14="http://schemas.microsoft.com/office/powerpoint/2010/main" val="31452329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John </a:t>
            </a:r>
            <a:r>
              <a:rPr lang="zh-CN" altLang="en-US" sz="2800" dirty="0" smtClean="0"/>
              <a:t>约翰福音</a:t>
            </a:r>
            <a:r>
              <a:rPr lang="en-GB" sz="2800" dirty="0" smtClean="0"/>
              <a:t> </a:t>
            </a:r>
            <a:r>
              <a:rPr lang="en-US" sz="2800" dirty="0"/>
              <a:t>1</a:t>
            </a:r>
            <a:r>
              <a:rPr lang="en-GB" sz="2800" dirty="0" smtClean="0"/>
              <a:t>4.10-11</a:t>
            </a:r>
            <a:endParaRPr lang="en-GB" sz="2800" dirty="0"/>
          </a:p>
        </p:txBody>
      </p:sp>
      <p:sp>
        <p:nvSpPr>
          <p:cNvPr id="3" name="Content Placeholder 2"/>
          <p:cNvSpPr>
            <a:spLocks noGrp="1"/>
          </p:cNvSpPr>
          <p:nvPr>
            <p:ph idx="1"/>
          </p:nvPr>
        </p:nvSpPr>
        <p:spPr>
          <a:xfrm>
            <a:off x="457200" y="914400"/>
            <a:ext cx="8229600" cy="5059363"/>
          </a:xfrm>
        </p:spPr>
        <p:txBody>
          <a:bodyPr>
            <a:noAutofit/>
          </a:bodyPr>
          <a:lstStyle/>
          <a:p>
            <a:pPr marL="0" indent="0">
              <a:buNone/>
            </a:pPr>
            <a:r>
              <a:rPr lang="en-GB" sz="2800" baseline="30000" dirty="0" smtClean="0"/>
              <a:t>10</a:t>
            </a:r>
            <a:r>
              <a:rPr lang="en-GB" sz="2800" dirty="0" smtClean="0"/>
              <a:t> </a:t>
            </a:r>
            <a:r>
              <a:rPr lang="en-GB" sz="2800" dirty="0"/>
              <a:t>Do you not believe that </a:t>
            </a:r>
            <a:r>
              <a:rPr lang="en-GB" sz="2800" dirty="0">
                <a:solidFill>
                  <a:srgbClr val="FF0000"/>
                </a:solidFill>
              </a:rPr>
              <a:t>I am in the Father and the Father is in me</a:t>
            </a:r>
            <a:r>
              <a:rPr lang="en-GB" sz="2800" dirty="0"/>
              <a:t>? The words that I say to you I do not speak on my own; but </a:t>
            </a:r>
            <a:r>
              <a:rPr lang="en-GB" sz="2800" dirty="0">
                <a:solidFill>
                  <a:srgbClr val="FF0000"/>
                </a:solidFill>
              </a:rPr>
              <a:t>the Father who dwells in me does his works</a:t>
            </a:r>
            <a:r>
              <a:rPr lang="en-GB" sz="2800" dirty="0" smtClean="0"/>
              <a:t>.   </a:t>
            </a:r>
            <a:r>
              <a:rPr lang="en-GB" sz="2800" baseline="30000" dirty="0"/>
              <a:t>11</a:t>
            </a:r>
            <a:r>
              <a:rPr lang="en-GB" sz="2800" dirty="0"/>
              <a:t> Believe me that I am in the Father and the Father is in me; but if you do not, then believe me because of the works themselves</a:t>
            </a:r>
            <a:r>
              <a:rPr lang="en-GB" sz="2800" dirty="0" smtClean="0"/>
              <a:t>.</a:t>
            </a:r>
          </a:p>
          <a:p>
            <a:pPr marL="0" indent="0">
              <a:buNone/>
            </a:pPr>
            <a:endParaRPr lang="en-GB" altLang="zh-CN" sz="2800" dirty="0"/>
          </a:p>
          <a:p>
            <a:pPr marL="0" indent="0">
              <a:buNone/>
            </a:pPr>
            <a:r>
              <a:rPr lang="zh-CN" altLang="en-US" sz="2800" dirty="0" smtClean="0"/>
              <a:t>难道你不信，</a:t>
            </a:r>
            <a:r>
              <a:rPr lang="zh-CN" altLang="en-US" sz="2800" dirty="0" smtClean="0">
                <a:solidFill>
                  <a:srgbClr val="FF0000"/>
                </a:solidFill>
              </a:rPr>
              <a:t>我在父中，父在我内</a:t>
            </a:r>
            <a:r>
              <a:rPr lang="zh-CN" altLang="en-US" sz="2800" dirty="0" smtClean="0"/>
              <a:t>？我给你们讲话，并非自己要说；而是</a:t>
            </a:r>
            <a:r>
              <a:rPr lang="zh-CN" altLang="en-US" sz="2800" dirty="0" smtClean="0">
                <a:solidFill>
                  <a:srgbClr val="FF0000"/>
                </a:solidFill>
              </a:rPr>
              <a:t>居于我内的父，在行祂的事功</a:t>
            </a:r>
            <a:r>
              <a:rPr lang="zh-CN" altLang="en-US" sz="2800" dirty="0" smtClean="0"/>
              <a:t>。信我吧，我在父中，父在我内！或至少，也要因那些事功而相信。</a:t>
            </a:r>
            <a:endParaRPr lang="en-GB" sz="2800" dirty="0"/>
          </a:p>
        </p:txBody>
      </p:sp>
    </p:spTree>
    <p:extLst>
      <p:ext uri="{BB962C8B-B14F-4D97-AF65-F5344CB8AC3E}">
        <p14:creationId xmlns:p14="http://schemas.microsoft.com/office/powerpoint/2010/main" val="12206974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4038600"/>
          </a:xfrm>
        </p:spPr>
        <p:txBody>
          <a:bodyPr>
            <a:noAutofit/>
          </a:bodyPr>
          <a:lstStyle/>
          <a:p>
            <a:r>
              <a:rPr lang="en-US" sz="3200" dirty="0" smtClean="0"/>
              <a:t>My Lord and my God!</a:t>
            </a:r>
            <a:r>
              <a:rPr lang="en-GB" sz="3200" dirty="0" smtClean="0"/>
              <a:t/>
            </a:r>
            <a:br>
              <a:rPr lang="en-GB" sz="3200" dirty="0" smtClean="0"/>
            </a:br>
            <a:r>
              <a:rPr lang="en-GB" sz="3200" dirty="0" smtClean="0"/>
              <a:t/>
            </a:r>
            <a:br>
              <a:rPr lang="en-GB" sz="3200" dirty="0" smtClean="0"/>
            </a:br>
            <a:r>
              <a:rPr lang="zh-CN" altLang="en-US" sz="3200" dirty="0"/>
              <a:t>我主啊我的上帝！ </a:t>
            </a:r>
            <a:endParaRPr lang="en-GB" sz="3200" dirty="0"/>
          </a:p>
        </p:txBody>
      </p:sp>
    </p:spTree>
    <p:extLst>
      <p:ext uri="{BB962C8B-B14F-4D97-AF65-F5344CB8AC3E}">
        <p14:creationId xmlns:p14="http://schemas.microsoft.com/office/powerpoint/2010/main" val="37167476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4038600"/>
          </a:xfrm>
        </p:spPr>
        <p:txBody>
          <a:bodyPr>
            <a:noAutofit/>
          </a:bodyPr>
          <a:lstStyle/>
          <a:p>
            <a:r>
              <a:rPr lang="en-US" altLang="zh-CN" sz="3200" dirty="0" smtClean="0"/>
              <a:t>Finally </a:t>
            </a:r>
            <a:r>
              <a:rPr lang="en-GB" sz="3200" dirty="0" smtClean="0"/>
              <a:t>Thomas believes </a:t>
            </a:r>
            <a:br>
              <a:rPr lang="en-GB" sz="3200" dirty="0" smtClean="0"/>
            </a:br>
            <a:r>
              <a:rPr lang="en-GB" sz="3200" dirty="0" smtClean="0"/>
              <a:t>God dwells in Jesus. </a:t>
            </a:r>
            <a:br>
              <a:rPr lang="en-GB" sz="3200" dirty="0" smtClean="0"/>
            </a:br>
            <a:r>
              <a:rPr lang="en-GB" sz="3200" dirty="0" smtClean="0"/>
              <a:t/>
            </a:r>
            <a:br>
              <a:rPr lang="en-GB" sz="3200" dirty="0" smtClean="0"/>
            </a:br>
            <a:r>
              <a:rPr lang="zh-CN" altLang="en-US" sz="3200" dirty="0" smtClean="0"/>
              <a:t>终于多马相信了，上帝果然居于耶稣之内。</a:t>
            </a:r>
            <a:endParaRPr lang="en-GB" sz="3200" dirty="0"/>
          </a:p>
        </p:txBody>
      </p:sp>
    </p:spTree>
    <p:extLst>
      <p:ext uri="{BB962C8B-B14F-4D97-AF65-F5344CB8AC3E}">
        <p14:creationId xmlns:p14="http://schemas.microsoft.com/office/powerpoint/2010/main" val="2840473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GB" sz="3200" dirty="0" smtClean="0"/>
              <a:t>The question</a:t>
            </a:r>
            <a:br>
              <a:rPr lang="en-GB" sz="3200" dirty="0" smtClean="0"/>
            </a:br>
            <a:r>
              <a:rPr lang="en-GB" sz="3200" dirty="0" smtClean="0"/>
              <a:t/>
            </a:r>
            <a:br>
              <a:rPr lang="en-GB" sz="3200" dirty="0" smtClean="0"/>
            </a:br>
            <a:r>
              <a:rPr lang="zh-CN" altLang="en-US" sz="3200" dirty="0"/>
              <a:t>问题</a:t>
            </a:r>
            <a:endParaRPr lang="en-GB" sz="3200" dirty="0"/>
          </a:p>
        </p:txBody>
      </p:sp>
    </p:spTree>
    <p:extLst>
      <p:ext uri="{BB962C8B-B14F-4D97-AF65-F5344CB8AC3E}">
        <p14:creationId xmlns:p14="http://schemas.microsoft.com/office/powerpoint/2010/main" val="18905791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4038600"/>
          </a:xfrm>
        </p:spPr>
        <p:txBody>
          <a:bodyPr>
            <a:noAutofit/>
          </a:bodyPr>
          <a:lstStyle/>
          <a:p>
            <a:r>
              <a:rPr lang="en-US" altLang="zh-CN" sz="3200" dirty="0" smtClean="0"/>
              <a:t>Finally </a:t>
            </a:r>
            <a:r>
              <a:rPr lang="en-GB" sz="3200" dirty="0" smtClean="0"/>
              <a:t>Thomas understands </a:t>
            </a:r>
            <a:br>
              <a:rPr lang="en-GB" sz="3200" dirty="0" smtClean="0"/>
            </a:br>
            <a:r>
              <a:rPr lang="en-GB" sz="3200" dirty="0" smtClean="0"/>
              <a:t>when he has seen </a:t>
            </a:r>
            <a:r>
              <a:rPr lang="en-GB" sz="3200" dirty="0"/>
              <a:t>Jesus </a:t>
            </a:r>
            <a:r>
              <a:rPr lang="en-GB" sz="3200" dirty="0" smtClean="0"/>
              <a:t>he has seen </a:t>
            </a:r>
            <a:r>
              <a:rPr lang="en-GB" sz="3200" dirty="0"/>
              <a:t>God. </a:t>
            </a:r>
            <a:br>
              <a:rPr lang="en-GB" sz="3200" dirty="0"/>
            </a:br>
            <a:r>
              <a:rPr lang="en-GB" sz="3200" dirty="0"/>
              <a:t> </a:t>
            </a:r>
            <a:r>
              <a:rPr lang="en-GB" sz="3200" dirty="0" smtClean="0"/>
              <a:t>It </a:t>
            </a:r>
            <a:r>
              <a:rPr lang="en-GB" sz="3200" dirty="0"/>
              <a:t>is God who raised him from </a:t>
            </a:r>
            <a:r>
              <a:rPr lang="en-GB" sz="3200" dirty="0" smtClean="0"/>
              <a:t>death.</a:t>
            </a:r>
            <a:r>
              <a:rPr lang="en-GB" sz="3200" dirty="0"/>
              <a:t/>
            </a:r>
            <a:br>
              <a:rPr lang="en-GB" sz="3200" dirty="0"/>
            </a:br>
            <a:r>
              <a:rPr lang="en-GB" sz="3200" dirty="0" smtClean="0"/>
              <a:t/>
            </a:r>
            <a:br>
              <a:rPr lang="en-GB" sz="3200" dirty="0" smtClean="0"/>
            </a:br>
            <a:r>
              <a:rPr lang="en-GB" sz="3200" dirty="0" smtClean="0"/>
              <a:t/>
            </a:r>
            <a:br>
              <a:rPr lang="en-GB" sz="3200" dirty="0" smtClean="0"/>
            </a:br>
            <a:r>
              <a:rPr lang="zh-CN" altLang="en-US" sz="3200" dirty="0" smtClean="0"/>
              <a:t>终于多马明白</a:t>
            </a:r>
            <a:r>
              <a:rPr lang="zh-CN" altLang="en-US" sz="3200" dirty="0"/>
              <a:t>，</a:t>
            </a:r>
            <a:r>
              <a:rPr lang="zh-CN" altLang="en-US" sz="3200" dirty="0" smtClean="0"/>
              <a:t>见到耶稣便是见到上帝，是上帝使</a:t>
            </a:r>
            <a:r>
              <a:rPr lang="zh-CN" altLang="en-US" sz="3200" dirty="0"/>
              <a:t>耶稣复</a:t>
            </a:r>
            <a:r>
              <a:rPr lang="zh-CN" altLang="en-US" sz="3200" dirty="0" smtClean="0"/>
              <a:t>活。</a:t>
            </a:r>
            <a:endParaRPr lang="en-GB" sz="3200" dirty="0"/>
          </a:p>
        </p:txBody>
      </p:sp>
    </p:spTree>
    <p:extLst>
      <p:ext uri="{BB962C8B-B14F-4D97-AF65-F5344CB8AC3E}">
        <p14:creationId xmlns:p14="http://schemas.microsoft.com/office/powerpoint/2010/main" val="41342749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John </a:t>
            </a:r>
            <a:r>
              <a:rPr lang="zh-CN" altLang="en-US" sz="2800" dirty="0" smtClean="0"/>
              <a:t>约翰福音</a:t>
            </a:r>
            <a:r>
              <a:rPr lang="en-GB" sz="2800" dirty="0" smtClean="0"/>
              <a:t> </a:t>
            </a:r>
            <a:r>
              <a:rPr lang="en-US" sz="2800" dirty="0"/>
              <a:t>2</a:t>
            </a:r>
            <a:r>
              <a:rPr lang="en-GB" sz="2800" dirty="0" smtClean="0"/>
              <a:t>.19-21</a:t>
            </a:r>
            <a:endParaRPr lang="en-GB" sz="2800" dirty="0"/>
          </a:p>
        </p:txBody>
      </p:sp>
      <p:sp>
        <p:nvSpPr>
          <p:cNvPr id="3" name="Content Placeholder 2"/>
          <p:cNvSpPr>
            <a:spLocks noGrp="1"/>
          </p:cNvSpPr>
          <p:nvPr>
            <p:ph idx="1"/>
          </p:nvPr>
        </p:nvSpPr>
        <p:spPr>
          <a:xfrm>
            <a:off x="457200" y="1112837"/>
            <a:ext cx="8229600" cy="5059363"/>
          </a:xfrm>
        </p:spPr>
        <p:txBody>
          <a:bodyPr>
            <a:noAutofit/>
          </a:bodyPr>
          <a:lstStyle/>
          <a:p>
            <a:pPr marL="0" indent="0">
              <a:buNone/>
            </a:pPr>
            <a:r>
              <a:rPr lang="en-GB" sz="2800" baseline="30000" dirty="0" smtClean="0"/>
              <a:t>19</a:t>
            </a:r>
            <a:r>
              <a:rPr lang="en-GB" sz="2800" dirty="0" smtClean="0"/>
              <a:t> </a:t>
            </a:r>
            <a:r>
              <a:rPr lang="en-GB" sz="2800" dirty="0"/>
              <a:t>Jesus answered them, </a:t>
            </a:r>
            <a:r>
              <a:rPr lang="en-GB" sz="2800" dirty="0" smtClean="0"/>
              <a:t>“Destroy </a:t>
            </a:r>
            <a:r>
              <a:rPr lang="en-GB" sz="2800" dirty="0"/>
              <a:t>this temple, and in three days I will raise it up</a:t>
            </a:r>
            <a:r>
              <a:rPr lang="en-GB" sz="2800" dirty="0" smtClean="0"/>
              <a:t>.”  </a:t>
            </a:r>
            <a:r>
              <a:rPr lang="en-GB" sz="2800" baseline="30000" dirty="0" smtClean="0"/>
              <a:t>20</a:t>
            </a:r>
            <a:r>
              <a:rPr lang="en-GB" sz="2800" dirty="0" smtClean="0"/>
              <a:t> </a:t>
            </a:r>
            <a:r>
              <a:rPr lang="en-GB" sz="2800" dirty="0"/>
              <a:t>The Jews then said, </a:t>
            </a:r>
            <a:r>
              <a:rPr lang="en-GB" sz="2800" dirty="0" smtClean="0"/>
              <a:t>“This </a:t>
            </a:r>
            <a:r>
              <a:rPr lang="en-GB" sz="2800" dirty="0"/>
              <a:t>temple has been under construction for forty-six years, and will you raise it up in three days</a:t>
            </a:r>
            <a:r>
              <a:rPr lang="en-GB" sz="2800" dirty="0" smtClean="0"/>
              <a:t>?”  </a:t>
            </a:r>
            <a:r>
              <a:rPr lang="en-GB" sz="2800" baseline="30000" dirty="0" smtClean="0"/>
              <a:t>21</a:t>
            </a:r>
            <a:r>
              <a:rPr lang="en-GB" sz="2800" dirty="0" smtClean="0"/>
              <a:t> </a:t>
            </a:r>
            <a:r>
              <a:rPr lang="en-GB" sz="2800" dirty="0"/>
              <a:t>But he was speaking of </a:t>
            </a:r>
            <a:r>
              <a:rPr lang="en-GB" sz="2800" dirty="0">
                <a:solidFill>
                  <a:srgbClr val="FF0000"/>
                </a:solidFill>
              </a:rPr>
              <a:t>the temple of his body</a:t>
            </a:r>
            <a:r>
              <a:rPr lang="en-GB" sz="2800" dirty="0" smtClean="0"/>
              <a:t>.</a:t>
            </a:r>
          </a:p>
          <a:p>
            <a:pPr marL="0" indent="0">
              <a:buNone/>
            </a:pPr>
            <a:endParaRPr lang="en-GB" sz="2800" dirty="0" smtClean="0"/>
          </a:p>
          <a:p>
            <a:pPr marL="0" indent="0">
              <a:buNone/>
            </a:pPr>
            <a:r>
              <a:rPr lang="en-GB" sz="2800" baseline="30000" dirty="0" smtClean="0"/>
              <a:t>19  </a:t>
            </a:r>
            <a:r>
              <a:rPr lang="zh-CN" altLang="en-US" sz="2800" dirty="0" smtClean="0"/>
              <a:t>耶稣回答：你们毁掉这圣殿，三天内我叫它重起。</a:t>
            </a:r>
            <a:r>
              <a:rPr lang="en-GB" sz="2800" baseline="30000" dirty="0"/>
              <a:t> </a:t>
            </a:r>
            <a:r>
              <a:rPr lang="en-GB" sz="2800" baseline="30000" dirty="0" smtClean="0"/>
              <a:t>20  </a:t>
            </a:r>
            <a:r>
              <a:rPr lang="zh-CN" altLang="en-US" sz="2800" dirty="0" smtClean="0"/>
              <a:t>犹太人不解：这圣殿造了四十六年了，你三天便能另起一座？</a:t>
            </a:r>
            <a:r>
              <a:rPr lang="en-GB" sz="2800" baseline="30000" dirty="0"/>
              <a:t> </a:t>
            </a:r>
            <a:r>
              <a:rPr lang="en-GB" sz="2800" baseline="30000" dirty="0" smtClean="0"/>
              <a:t>21  </a:t>
            </a:r>
            <a:r>
              <a:rPr lang="zh-CN" altLang="en-US" sz="2800" dirty="0" smtClean="0"/>
              <a:t>可是，他说的</a:t>
            </a:r>
            <a:r>
              <a:rPr lang="zh-CN" altLang="en-US" sz="2800" dirty="0" smtClean="0">
                <a:solidFill>
                  <a:srgbClr val="FF0000"/>
                </a:solidFill>
              </a:rPr>
              <a:t>圣殿乃是他的身体</a:t>
            </a:r>
            <a:r>
              <a:rPr lang="zh-CN" altLang="en-US" sz="2800" dirty="0" smtClean="0"/>
              <a:t>。</a:t>
            </a:r>
            <a:endParaRPr lang="en-GB" sz="2800" dirty="0" smtClean="0"/>
          </a:p>
        </p:txBody>
      </p:sp>
    </p:spTree>
    <p:extLst>
      <p:ext uri="{BB962C8B-B14F-4D97-AF65-F5344CB8AC3E}">
        <p14:creationId xmlns:p14="http://schemas.microsoft.com/office/powerpoint/2010/main" val="23879805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John </a:t>
            </a:r>
            <a:r>
              <a:rPr lang="zh-CN" altLang="en-US" sz="2800" dirty="0" smtClean="0"/>
              <a:t>约翰福音</a:t>
            </a:r>
            <a:r>
              <a:rPr lang="en-GB" sz="2800" dirty="0" smtClean="0"/>
              <a:t> </a:t>
            </a:r>
            <a:r>
              <a:rPr lang="en-US" sz="2800" dirty="0" smtClean="0"/>
              <a:t>2</a:t>
            </a:r>
            <a:r>
              <a:rPr lang="en-GB" sz="2800" dirty="0" smtClean="0"/>
              <a:t>.22</a:t>
            </a:r>
            <a:endParaRPr lang="en-GB" sz="2800" dirty="0"/>
          </a:p>
        </p:txBody>
      </p:sp>
      <p:sp>
        <p:nvSpPr>
          <p:cNvPr id="3" name="Content Placeholder 2"/>
          <p:cNvSpPr>
            <a:spLocks noGrp="1"/>
          </p:cNvSpPr>
          <p:nvPr>
            <p:ph idx="1"/>
          </p:nvPr>
        </p:nvSpPr>
        <p:spPr>
          <a:xfrm>
            <a:off x="457200" y="1112837"/>
            <a:ext cx="8229600" cy="5059363"/>
          </a:xfrm>
        </p:spPr>
        <p:txBody>
          <a:bodyPr>
            <a:noAutofit/>
          </a:bodyPr>
          <a:lstStyle/>
          <a:p>
            <a:pPr marL="0" indent="0">
              <a:buNone/>
            </a:pPr>
            <a:r>
              <a:rPr lang="en-GB" sz="2800" baseline="30000" dirty="0" smtClean="0"/>
              <a:t>22</a:t>
            </a:r>
            <a:r>
              <a:rPr lang="en-GB" sz="2800" dirty="0" smtClean="0"/>
              <a:t> </a:t>
            </a:r>
            <a:r>
              <a:rPr lang="en-GB" sz="2800" dirty="0"/>
              <a:t>After he was raised from the dead, his disciples remembered that he had said this; and </a:t>
            </a:r>
            <a:r>
              <a:rPr lang="en-GB" sz="2800" dirty="0">
                <a:solidFill>
                  <a:srgbClr val="FF0000"/>
                </a:solidFill>
              </a:rPr>
              <a:t>they believed </a:t>
            </a:r>
            <a:r>
              <a:rPr lang="en-GB" sz="2800" dirty="0"/>
              <a:t>the scripture and the word that Jesus had spoken.</a:t>
            </a:r>
            <a:endParaRPr lang="en-GB" sz="2800" dirty="0" smtClean="0"/>
          </a:p>
          <a:p>
            <a:pPr marL="0" indent="0">
              <a:buNone/>
            </a:pPr>
            <a:endParaRPr lang="en-US" altLang="zh-CN" sz="2800" dirty="0" smtClean="0"/>
          </a:p>
          <a:p>
            <a:pPr marL="0" indent="0">
              <a:buNone/>
            </a:pPr>
            <a:r>
              <a:rPr lang="zh-CN" altLang="en-US" sz="2800" dirty="0"/>
              <a:t>所</a:t>
            </a:r>
            <a:r>
              <a:rPr lang="zh-CN" altLang="en-US" sz="2800" dirty="0" smtClean="0"/>
              <a:t>以当他从死者中复活以后，众门徒就想起了他这一句话，</a:t>
            </a:r>
            <a:r>
              <a:rPr lang="zh-CN" altLang="en-US" sz="2800" dirty="0" smtClean="0">
                <a:solidFill>
                  <a:srgbClr val="FF0000"/>
                </a:solidFill>
              </a:rPr>
              <a:t>就信了</a:t>
            </a:r>
            <a:r>
              <a:rPr lang="zh-CN" altLang="en-US" sz="2800" dirty="0" smtClean="0"/>
              <a:t>经书，</a:t>
            </a:r>
            <a:r>
              <a:rPr lang="zh-CN" altLang="en-US" sz="2800" dirty="0" smtClean="0">
                <a:solidFill>
                  <a:srgbClr val="FF0000"/>
                </a:solidFill>
              </a:rPr>
              <a:t>信了</a:t>
            </a:r>
            <a:r>
              <a:rPr lang="zh-CN" altLang="en-US" sz="2800" dirty="0" smtClean="0"/>
              <a:t>耶稣所说的话。</a:t>
            </a:r>
            <a:endParaRPr lang="en-GB" altLang="zh-CN" sz="2800" dirty="0" smtClean="0"/>
          </a:p>
        </p:txBody>
      </p:sp>
    </p:spTree>
    <p:extLst>
      <p:ext uri="{BB962C8B-B14F-4D97-AF65-F5344CB8AC3E}">
        <p14:creationId xmlns:p14="http://schemas.microsoft.com/office/powerpoint/2010/main" val="23879805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143001"/>
            <a:ext cx="8610600" cy="4038600"/>
          </a:xfrm>
        </p:spPr>
        <p:txBody>
          <a:bodyPr>
            <a:noAutofit/>
          </a:bodyPr>
          <a:lstStyle/>
          <a:p>
            <a:r>
              <a:rPr lang="en-US" altLang="zh-CN" sz="3200" dirty="0" smtClean="0"/>
              <a:t>Finally </a:t>
            </a:r>
            <a:r>
              <a:rPr lang="en-GB" sz="3200" dirty="0" smtClean="0"/>
              <a:t>Thomas believes </a:t>
            </a:r>
            <a:br>
              <a:rPr lang="en-GB" sz="3200" dirty="0" smtClean="0"/>
            </a:br>
            <a:r>
              <a:rPr lang="en-GB" sz="3200" dirty="0" smtClean="0"/>
              <a:t>God </a:t>
            </a:r>
            <a:r>
              <a:rPr lang="en-US" sz="3200" dirty="0" smtClean="0"/>
              <a:t>who </a:t>
            </a:r>
            <a:r>
              <a:rPr lang="en-GB" sz="3200" dirty="0" smtClean="0"/>
              <a:t>dwells in Jesus raised him from the dead </a:t>
            </a:r>
            <a:br>
              <a:rPr lang="en-GB" sz="3200" dirty="0" smtClean="0"/>
            </a:br>
            <a:r>
              <a:rPr lang="en-GB" sz="3200" dirty="0" smtClean="0"/>
              <a:t/>
            </a:r>
            <a:br>
              <a:rPr lang="en-GB" sz="3200" dirty="0" smtClean="0"/>
            </a:br>
            <a:r>
              <a:rPr lang="zh-CN" altLang="en-US" sz="3200" dirty="0" smtClean="0"/>
              <a:t>终于多马相信了，</a:t>
            </a:r>
            <a:r>
              <a:rPr lang="en-US" altLang="zh-CN" sz="3200" dirty="0" smtClean="0"/>
              <a:t/>
            </a:r>
            <a:br>
              <a:rPr lang="en-US" altLang="zh-CN" sz="3200" dirty="0" smtClean="0"/>
            </a:br>
            <a:r>
              <a:rPr lang="zh-CN" altLang="en-US" sz="3200" dirty="0" smtClean="0"/>
              <a:t>是居于耶稣</a:t>
            </a:r>
            <a:r>
              <a:rPr lang="zh-CN" altLang="en-US" sz="3200" dirty="0"/>
              <a:t>之</a:t>
            </a:r>
            <a:r>
              <a:rPr lang="zh-CN" altLang="en-US" sz="3200" dirty="0" smtClean="0"/>
              <a:t>内</a:t>
            </a:r>
            <a:r>
              <a:rPr lang="zh-CN" altLang="en-US" sz="3200" dirty="0"/>
              <a:t>的</a:t>
            </a:r>
            <a:r>
              <a:rPr lang="zh-CN" altLang="en-US" sz="3200" dirty="0" smtClean="0"/>
              <a:t>上帝，使耶稣复活！</a:t>
            </a:r>
            <a:endParaRPr lang="en-GB" sz="3200" dirty="0"/>
          </a:p>
        </p:txBody>
      </p:sp>
    </p:spTree>
    <p:extLst>
      <p:ext uri="{BB962C8B-B14F-4D97-AF65-F5344CB8AC3E}">
        <p14:creationId xmlns:p14="http://schemas.microsoft.com/office/powerpoint/2010/main" val="41823469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4038600"/>
          </a:xfrm>
        </p:spPr>
        <p:txBody>
          <a:bodyPr>
            <a:noAutofit/>
          </a:bodyPr>
          <a:lstStyle/>
          <a:p>
            <a:r>
              <a:rPr lang="en-US" sz="2800" dirty="0" smtClean="0"/>
              <a:t>“My Father who is in me does his works.”</a:t>
            </a:r>
            <a:r>
              <a:rPr lang="en-GB" sz="2800" dirty="0" smtClean="0"/>
              <a:t/>
            </a:r>
            <a:br>
              <a:rPr lang="en-GB" sz="2800" dirty="0" smtClean="0"/>
            </a:br>
            <a:r>
              <a:rPr lang="en-GB" sz="2800" dirty="0" smtClean="0"/>
              <a:t/>
            </a:r>
            <a:br>
              <a:rPr lang="en-GB" sz="2800" dirty="0" smtClean="0"/>
            </a:br>
            <a:r>
              <a:rPr lang="en-GB" sz="2800" dirty="0" smtClean="0"/>
              <a:t>“</a:t>
            </a:r>
            <a:r>
              <a:rPr lang="zh-CN" altLang="en-US" sz="2800" dirty="0" smtClean="0"/>
              <a:t>居于我内之父，在行祂的事功。</a:t>
            </a:r>
            <a:r>
              <a:rPr lang="en-US" altLang="zh-CN" sz="2800" dirty="0" smtClean="0"/>
              <a:t>”</a:t>
            </a:r>
            <a:r>
              <a:rPr lang="zh-CN" altLang="en-US" sz="2800" dirty="0" smtClean="0"/>
              <a:t> </a:t>
            </a:r>
            <a:endParaRPr lang="en-GB" sz="2800" dirty="0"/>
          </a:p>
        </p:txBody>
      </p:sp>
    </p:spTree>
    <p:extLst>
      <p:ext uri="{BB962C8B-B14F-4D97-AF65-F5344CB8AC3E}">
        <p14:creationId xmlns:p14="http://schemas.microsoft.com/office/powerpoint/2010/main" val="22224199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Colossians </a:t>
            </a:r>
            <a:r>
              <a:rPr lang="zh-CN" altLang="en-US" sz="2800" dirty="0" smtClean="0"/>
              <a:t>歌罗西书</a:t>
            </a:r>
            <a:r>
              <a:rPr lang="en-GB" sz="2800" dirty="0" smtClean="0"/>
              <a:t> </a:t>
            </a:r>
            <a:r>
              <a:rPr lang="en-US" sz="2800" dirty="0" smtClean="0"/>
              <a:t>2</a:t>
            </a:r>
            <a:r>
              <a:rPr lang="en-GB" sz="2800" dirty="0" smtClean="0"/>
              <a:t>.9</a:t>
            </a:r>
            <a:endParaRPr lang="en-GB" sz="2800" dirty="0"/>
          </a:p>
        </p:txBody>
      </p:sp>
      <p:sp>
        <p:nvSpPr>
          <p:cNvPr id="3" name="Content Placeholder 2"/>
          <p:cNvSpPr>
            <a:spLocks noGrp="1"/>
          </p:cNvSpPr>
          <p:nvPr>
            <p:ph idx="1"/>
          </p:nvPr>
        </p:nvSpPr>
        <p:spPr>
          <a:xfrm>
            <a:off x="838200" y="1341437"/>
            <a:ext cx="7543800" cy="5059363"/>
          </a:xfrm>
        </p:spPr>
        <p:txBody>
          <a:bodyPr>
            <a:noAutofit/>
          </a:bodyPr>
          <a:lstStyle/>
          <a:p>
            <a:pPr marL="0" indent="0">
              <a:buNone/>
            </a:pPr>
            <a:r>
              <a:rPr lang="en-GB" sz="2800" dirty="0" smtClean="0"/>
              <a:t>For </a:t>
            </a:r>
            <a:r>
              <a:rPr lang="en-GB" sz="2800" dirty="0"/>
              <a:t>in him </a:t>
            </a:r>
            <a:r>
              <a:rPr lang="en-GB" sz="2800" dirty="0" smtClean="0"/>
              <a:t>(Jesus Christ) the </a:t>
            </a:r>
            <a:r>
              <a:rPr lang="en-GB" sz="2800" dirty="0"/>
              <a:t>whole fullness of deity dwells </a:t>
            </a:r>
            <a:r>
              <a:rPr lang="en-GB" sz="2800" dirty="0" smtClean="0"/>
              <a:t>bodily.</a:t>
            </a:r>
          </a:p>
          <a:p>
            <a:pPr marL="0" indent="0">
              <a:buNone/>
            </a:pPr>
            <a:endParaRPr lang="en-GB" altLang="zh-CN" sz="2800" dirty="0" smtClean="0"/>
          </a:p>
          <a:p>
            <a:pPr marL="0" indent="0">
              <a:buNone/>
            </a:pPr>
            <a:r>
              <a:rPr lang="zh-CN" altLang="en-US" sz="2800" dirty="0"/>
              <a:t>因</a:t>
            </a:r>
            <a:r>
              <a:rPr lang="zh-CN" altLang="en-US" sz="2800" dirty="0" smtClean="0"/>
              <a:t>为上帝本性的一切丰盛，都有形有体的住在他（基督）里面。</a:t>
            </a:r>
            <a:endParaRPr lang="en-GB" sz="2800" dirty="0"/>
          </a:p>
        </p:txBody>
      </p:sp>
    </p:spTree>
    <p:extLst>
      <p:ext uri="{BB962C8B-B14F-4D97-AF65-F5344CB8AC3E}">
        <p14:creationId xmlns:p14="http://schemas.microsoft.com/office/powerpoint/2010/main" val="33066103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GB" sz="3200" dirty="0" smtClean="0"/>
              <a:t>Background of Jewish religious thought</a:t>
            </a:r>
            <a:br>
              <a:rPr lang="en-GB" sz="3200" dirty="0" smtClean="0"/>
            </a:br>
            <a:r>
              <a:rPr lang="en-GB" sz="3200" dirty="0" smtClean="0"/>
              <a:t/>
            </a:r>
            <a:br>
              <a:rPr lang="en-GB" sz="3200" dirty="0" smtClean="0"/>
            </a:br>
            <a:r>
              <a:rPr lang="zh-CN" altLang="en-US" sz="3200" dirty="0" smtClean="0"/>
              <a:t>犹太宗教思想背景</a:t>
            </a:r>
            <a:endParaRPr lang="en-GB" sz="3200" dirty="0"/>
          </a:p>
        </p:txBody>
      </p:sp>
    </p:spTree>
    <p:extLst>
      <p:ext uri="{BB962C8B-B14F-4D97-AF65-F5344CB8AC3E}">
        <p14:creationId xmlns:p14="http://schemas.microsoft.com/office/powerpoint/2010/main" val="15493022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5029199"/>
          </a:xfrm>
        </p:spPr>
        <p:txBody>
          <a:bodyPr>
            <a:noAutofit/>
          </a:bodyPr>
          <a:lstStyle/>
          <a:p>
            <a:r>
              <a:rPr lang="en-US" sz="3200" dirty="0" smtClean="0"/>
              <a:t>In t</a:t>
            </a:r>
            <a:r>
              <a:rPr lang="en-GB" sz="3200" dirty="0" smtClean="0"/>
              <a:t>he time of Jesus, the idea God is a Trinity did NOT exist in Jewish thought</a:t>
            </a:r>
            <a:br>
              <a:rPr lang="en-GB" sz="3200" dirty="0" smtClean="0"/>
            </a:br>
            <a:r>
              <a:rPr lang="en-GB" sz="3200" dirty="0" smtClean="0"/>
              <a:t/>
            </a:r>
            <a:br>
              <a:rPr lang="en-GB" sz="3200" dirty="0" smtClean="0"/>
            </a:br>
            <a:r>
              <a:rPr lang="zh-CN" altLang="en-US" sz="3200" dirty="0" smtClean="0"/>
              <a:t>耶稣的时代，犹太宗教思想根本</a:t>
            </a:r>
            <a:r>
              <a:rPr lang="en-US" altLang="zh-CN" sz="3200" dirty="0" smtClean="0"/>
              <a:t/>
            </a:r>
            <a:br>
              <a:rPr lang="en-US" altLang="zh-CN" sz="3200" dirty="0" smtClean="0"/>
            </a:br>
            <a:r>
              <a:rPr lang="zh-CN" altLang="en-US" sz="3200" dirty="0" smtClean="0"/>
              <a:t>不存在上帝三位一体的观念</a:t>
            </a:r>
            <a:endParaRPr lang="en-GB" sz="3200" dirty="0"/>
          </a:p>
        </p:txBody>
      </p:sp>
    </p:spTree>
    <p:extLst>
      <p:ext uri="{BB962C8B-B14F-4D97-AF65-F5344CB8AC3E}">
        <p14:creationId xmlns:p14="http://schemas.microsoft.com/office/powerpoint/2010/main" val="6166773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5029199"/>
          </a:xfrm>
        </p:spPr>
        <p:txBody>
          <a:bodyPr>
            <a:noAutofit/>
          </a:bodyPr>
          <a:lstStyle/>
          <a:p>
            <a:r>
              <a:rPr lang="en-GB" sz="3200" dirty="0" smtClean="0"/>
              <a:t>Trinity </a:t>
            </a:r>
            <a:r>
              <a:rPr lang="en-US" sz="3200" dirty="0" smtClean="0"/>
              <a:t>became official </a:t>
            </a:r>
            <a:r>
              <a:rPr lang="en-GB" sz="3200" dirty="0" smtClean="0"/>
              <a:t>church dogma  </a:t>
            </a:r>
            <a:br>
              <a:rPr lang="en-GB" sz="3200" dirty="0" smtClean="0"/>
            </a:br>
            <a:r>
              <a:rPr lang="en-GB" sz="3200" dirty="0" smtClean="0"/>
              <a:t>381 years after Jesus Christ</a:t>
            </a:r>
            <a:br>
              <a:rPr lang="en-GB" sz="3200" dirty="0" smtClean="0"/>
            </a:br>
            <a:r>
              <a:rPr lang="en-GB" sz="3200" dirty="0" smtClean="0"/>
              <a:t/>
            </a:r>
            <a:br>
              <a:rPr lang="en-GB" sz="3200" dirty="0" smtClean="0"/>
            </a:br>
            <a:r>
              <a:rPr lang="zh-CN" altLang="en-US" sz="3200" dirty="0" smtClean="0"/>
              <a:t>耶稣</a:t>
            </a:r>
            <a:r>
              <a:rPr lang="en-US" altLang="zh-CN" sz="3200" dirty="0" smtClean="0"/>
              <a:t>381</a:t>
            </a:r>
            <a:r>
              <a:rPr lang="zh-CN" altLang="en-US" sz="3200" dirty="0" smtClean="0"/>
              <a:t>年后，</a:t>
            </a:r>
            <a:r>
              <a:rPr lang="en-US" altLang="zh-CN" sz="3200" dirty="0" smtClean="0"/>
              <a:t/>
            </a:r>
            <a:br>
              <a:rPr lang="en-US" altLang="zh-CN" sz="3200" dirty="0" smtClean="0"/>
            </a:br>
            <a:r>
              <a:rPr lang="zh-CN" altLang="en-US" sz="3200" dirty="0" smtClean="0"/>
              <a:t>教会才定三</a:t>
            </a:r>
            <a:r>
              <a:rPr lang="zh-CN" altLang="en-US" sz="3200" dirty="0"/>
              <a:t>位一</a:t>
            </a:r>
            <a:r>
              <a:rPr lang="zh-CN" altLang="en-US" sz="3200" dirty="0" smtClean="0"/>
              <a:t>体论为教条</a:t>
            </a:r>
            <a:endParaRPr lang="en-GB" sz="3200" dirty="0"/>
          </a:p>
        </p:txBody>
      </p:sp>
    </p:spTree>
    <p:extLst>
      <p:ext uri="{BB962C8B-B14F-4D97-AF65-F5344CB8AC3E}">
        <p14:creationId xmlns:p14="http://schemas.microsoft.com/office/powerpoint/2010/main" val="148015425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5029199"/>
          </a:xfrm>
        </p:spPr>
        <p:txBody>
          <a:bodyPr>
            <a:noAutofit/>
          </a:bodyPr>
          <a:lstStyle/>
          <a:p>
            <a:r>
              <a:rPr lang="en-US" sz="3200" dirty="0" smtClean="0"/>
              <a:t>Would Thomas suddenly understands God </a:t>
            </a:r>
            <a:br>
              <a:rPr lang="en-US" sz="3200" dirty="0" smtClean="0"/>
            </a:br>
            <a:r>
              <a:rPr lang="en-US" sz="3200" dirty="0" smtClean="0"/>
              <a:t>as God the Father, the Son, the Holy Spirit?</a:t>
            </a:r>
            <a:r>
              <a:rPr lang="en-GB" sz="3200" dirty="0" smtClean="0"/>
              <a:t/>
            </a:r>
            <a:br>
              <a:rPr lang="en-GB" sz="3200" dirty="0" smtClean="0"/>
            </a:br>
            <a:r>
              <a:rPr lang="en-GB" sz="3200" dirty="0" smtClean="0"/>
              <a:t/>
            </a:r>
            <a:br>
              <a:rPr lang="en-GB" sz="3200" dirty="0" smtClean="0"/>
            </a:br>
            <a:r>
              <a:rPr lang="zh-CN" altLang="en-US" sz="3200" dirty="0"/>
              <a:t>难</a:t>
            </a:r>
            <a:r>
              <a:rPr lang="zh-CN" altLang="en-US" sz="3200" dirty="0" smtClean="0"/>
              <a:t>道多马会突然领悟到，</a:t>
            </a:r>
            <a:r>
              <a:rPr lang="en-US" altLang="zh-CN" sz="3200" dirty="0" smtClean="0"/>
              <a:t/>
            </a:r>
            <a:br>
              <a:rPr lang="en-US" altLang="zh-CN" sz="3200" dirty="0" smtClean="0"/>
            </a:br>
            <a:r>
              <a:rPr lang="zh-CN" altLang="en-US" sz="3200" dirty="0" smtClean="0"/>
              <a:t>上帝是父、子、圣灵，三位一体？</a:t>
            </a:r>
            <a:endParaRPr lang="en-GB" sz="3200" dirty="0"/>
          </a:p>
        </p:txBody>
      </p:sp>
    </p:spTree>
    <p:extLst>
      <p:ext uri="{BB962C8B-B14F-4D97-AF65-F5344CB8AC3E}">
        <p14:creationId xmlns:p14="http://schemas.microsoft.com/office/powerpoint/2010/main" val="2177803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3352800"/>
          </a:xfrm>
        </p:spPr>
        <p:txBody>
          <a:bodyPr>
            <a:noAutofit/>
          </a:bodyPr>
          <a:lstStyle/>
          <a:p>
            <a:r>
              <a:rPr lang="en-GB" sz="3200" dirty="0" smtClean="0"/>
              <a:t>Can it be proved from John 20.28</a:t>
            </a:r>
            <a:br>
              <a:rPr lang="en-GB" sz="3200" dirty="0" smtClean="0"/>
            </a:br>
            <a:r>
              <a:rPr lang="en-GB" sz="3200" dirty="0" smtClean="0"/>
              <a:t>that </a:t>
            </a:r>
            <a:r>
              <a:rPr lang="en-US" sz="3200" dirty="0" smtClean="0"/>
              <a:t>Jesus Christ is </a:t>
            </a:r>
            <a:r>
              <a:rPr lang="en-GB" altLang="zh-CN" sz="3200" dirty="0" smtClean="0"/>
              <a:t>God</a:t>
            </a:r>
            <a:r>
              <a:rPr lang="en-GB" sz="3200" dirty="0" smtClean="0"/>
              <a:t>?</a:t>
            </a:r>
            <a:br>
              <a:rPr lang="en-GB" sz="3200" dirty="0" smtClean="0"/>
            </a:br>
            <a:r>
              <a:rPr lang="en-GB" sz="3200" dirty="0" smtClean="0"/>
              <a:t/>
            </a:r>
            <a:br>
              <a:rPr lang="en-GB" sz="3200" dirty="0" smtClean="0"/>
            </a:br>
            <a:r>
              <a:rPr lang="zh-CN" altLang="en-US" sz="3200" dirty="0" smtClean="0"/>
              <a:t>凭约翰福音</a:t>
            </a:r>
            <a:r>
              <a:rPr lang="en-US" altLang="zh-CN" sz="3200" dirty="0" smtClean="0"/>
              <a:t>20.28</a:t>
            </a:r>
            <a:r>
              <a:rPr lang="zh-CN" altLang="en-US" sz="3200" dirty="0" smtClean="0"/>
              <a:t>能否证明</a:t>
            </a:r>
            <a:r>
              <a:rPr lang="en-US" altLang="zh-CN" sz="3200" dirty="0" smtClean="0"/>
              <a:t/>
            </a:r>
            <a:br>
              <a:rPr lang="en-US" altLang="zh-CN" sz="3200" dirty="0" smtClean="0"/>
            </a:br>
            <a:r>
              <a:rPr lang="zh-CN" altLang="en-US" sz="3200" dirty="0" smtClean="0"/>
              <a:t>耶稣基督就是上</a:t>
            </a:r>
            <a:r>
              <a:rPr lang="zh-CN" altLang="en-US" sz="3200" dirty="0"/>
              <a:t>帝？</a:t>
            </a:r>
            <a:endParaRPr lang="en-GB" sz="3200" dirty="0"/>
          </a:p>
        </p:txBody>
      </p:sp>
    </p:spTree>
    <p:extLst>
      <p:ext uri="{BB962C8B-B14F-4D97-AF65-F5344CB8AC3E}">
        <p14:creationId xmlns:p14="http://schemas.microsoft.com/office/powerpoint/2010/main" val="4800093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GB" sz="3200" dirty="0" smtClean="0"/>
              <a:t>Background of Jewish religious thought</a:t>
            </a:r>
            <a:br>
              <a:rPr lang="en-GB" sz="3200" dirty="0" smtClean="0"/>
            </a:br>
            <a:r>
              <a:rPr lang="en-GB" sz="3200" dirty="0" smtClean="0"/>
              <a:t/>
            </a:r>
            <a:br>
              <a:rPr lang="en-GB" sz="3200" dirty="0" smtClean="0"/>
            </a:br>
            <a:r>
              <a:rPr lang="zh-CN" altLang="en-US" sz="3200" dirty="0" smtClean="0"/>
              <a:t>犹太宗教思想背景</a:t>
            </a:r>
            <a:endParaRPr lang="en-GB" sz="3200" dirty="0"/>
          </a:p>
        </p:txBody>
      </p:sp>
    </p:spTree>
    <p:extLst>
      <p:ext uri="{BB962C8B-B14F-4D97-AF65-F5344CB8AC3E}">
        <p14:creationId xmlns:p14="http://schemas.microsoft.com/office/powerpoint/2010/main" val="383713399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822575"/>
          </a:xfrm>
        </p:spPr>
        <p:txBody>
          <a:bodyPr>
            <a:noAutofit/>
          </a:bodyPr>
          <a:lstStyle/>
          <a:p>
            <a:r>
              <a:rPr lang="en-US" altLang="zh-CN" sz="3200" dirty="0" smtClean="0"/>
              <a:t>As a Jew, </a:t>
            </a:r>
            <a:r>
              <a:rPr lang="en-GB" sz="3200" dirty="0" smtClean="0"/>
              <a:t>shouldn’t Thomas know </a:t>
            </a:r>
            <a:br>
              <a:rPr lang="en-GB" sz="3200" dirty="0" smtClean="0"/>
            </a:br>
            <a:r>
              <a:rPr lang="en-GB" sz="3200" dirty="0" smtClean="0"/>
              <a:t>the only true God is </a:t>
            </a:r>
            <a:r>
              <a:rPr lang="en-GB" sz="3200" dirty="0" smtClean="0">
                <a:solidFill>
                  <a:srgbClr val="FF0000"/>
                </a:solidFill>
              </a:rPr>
              <a:t>immortal</a:t>
            </a:r>
            <a:r>
              <a:rPr lang="en-GB" sz="3200" dirty="0" smtClean="0"/>
              <a:t>?</a:t>
            </a:r>
            <a:br>
              <a:rPr lang="en-GB" sz="3200" dirty="0" smtClean="0"/>
            </a:br>
            <a:r>
              <a:rPr lang="en-GB" sz="3200" dirty="0" smtClean="0"/>
              <a:t/>
            </a:r>
            <a:br>
              <a:rPr lang="en-GB" sz="3200" dirty="0" smtClean="0"/>
            </a:br>
            <a:r>
              <a:rPr lang="zh-CN" altLang="en-US" sz="3200" dirty="0" smtClean="0"/>
              <a:t>身为犹太人，难道多马不知道</a:t>
            </a:r>
            <a:r>
              <a:rPr lang="en-US" altLang="zh-CN" sz="3200" dirty="0" smtClean="0"/>
              <a:t/>
            </a:r>
            <a:br>
              <a:rPr lang="en-US" altLang="zh-CN" sz="3200" dirty="0" smtClean="0"/>
            </a:br>
            <a:r>
              <a:rPr lang="zh-CN" altLang="en-US" sz="3200" dirty="0" smtClean="0"/>
              <a:t>独一真上帝是</a:t>
            </a:r>
            <a:r>
              <a:rPr lang="zh-CN" altLang="en-US" sz="3200" dirty="0" smtClean="0">
                <a:solidFill>
                  <a:srgbClr val="FF0000"/>
                </a:solidFill>
              </a:rPr>
              <a:t>不</a:t>
            </a:r>
            <a:r>
              <a:rPr lang="zh-CN" altLang="en-US" sz="3200" dirty="0">
                <a:solidFill>
                  <a:srgbClr val="FF0000"/>
                </a:solidFill>
              </a:rPr>
              <a:t>（</a:t>
            </a:r>
            <a:r>
              <a:rPr lang="zh-CN" altLang="en-US" sz="3200" dirty="0" smtClean="0">
                <a:solidFill>
                  <a:srgbClr val="FF0000"/>
                </a:solidFill>
              </a:rPr>
              <a:t>可能）死</a:t>
            </a:r>
            <a:r>
              <a:rPr lang="zh-CN" altLang="en-US" sz="3200" dirty="0" smtClean="0"/>
              <a:t>的？</a:t>
            </a:r>
            <a:endParaRPr lang="en-GB" sz="3200" dirty="0"/>
          </a:p>
        </p:txBody>
      </p:sp>
    </p:spTree>
    <p:extLst>
      <p:ext uri="{BB962C8B-B14F-4D97-AF65-F5344CB8AC3E}">
        <p14:creationId xmlns:p14="http://schemas.microsoft.com/office/powerpoint/2010/main" val="32068809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3505200"/>
          </a:xfrm>
        </p:spPr>
        <p:txBody>
          <a:bodyPr>
            <a:noAutofit/>
          </a:bodyPr>
          <a:lstStyle/>
          <a:p>
            <a:r>
              <a:rPr lang="en-GB" sz="3200" dirty="0" smtClean="0"/>
              <a:t>The one who died could NOT have been God, could </a:t>
            </a:r>
            <a:r>
              <a:rPr lang="en-US" altLang="zh-CN" sz="3200" dirty="0" smtClean="0"/>
              <a:t>he</a:t>
            </a:r>
            <a:r>
              <a:rPr lang="en-GB" sz="3200" dirty="0" smtClean="0"/>
              <a:t>?</a:t>
            </a:r>
            <a:br>
              <a:rPr lang="en-GB" sz="3200" dirty="0" smtClean="0"/>
            </a:br>
            <a:r>
              <a:rPr lang="en-GB" sz="3200" dirty="0"/>
              <a:t>How could </a:t>
            </a:r>
            <a:r>
              <a:rPr lang="en-US" altLang="zh-CN" sz="3200" dirty="0"/>
              <a:t>God have died on the cross</a:t>
            </a:r>
            <a:r>
              <a:rPr lang="en-GB" sz="3200" dirty="0"/>
              <a:t>?</a:t>
            </a:r>
            <a:r>
              <a:rPr lang="en-GB" sz="3200" dirty="0" smtClean="0"/>
              <a:t/>
            </a:r>
            <a:br>
              <a:rPr lang="en-GB" sz="3200" dirty="0" smtClean="0"/>
            </a:br>
            <a:r>
              <a:rPr lang="en-GB" sz="3200" dirty="0" smtClean="0"/>
              <a:t/>
            </a:r>
            <a:br>
              <a:rPr lang="en-GB" sz="3200" dirty="0" smtClean="0"/>
            </a:br>
            <a:r>
              <a:rPr lang="zh-CN" altLang="en-US" sz="3200" dirty="0" smtClean="0"/>
              <a:t>死在十架上的不可能是上帝。</a:t>
            </a:r>
            <a:r>
              <a:rPr lang="en-US" altLang="zh-CN" sz="3200" dirty="0" smtClean="0"/>
              <a:t/>
            </a:r>
            <a:br>
              <a:rPr lang="en-US" altLang="zh-CN" sz="3200" dirty="0" smtClean="0"/>
            </a:br>
            <a:r>
              <a:rPr lang="zh-CN" altLang="en-US" sz="3200" dirty="0"/>
              <a:t>上帝又怎可能</a:t>
            </a:r>
            <a:r>
              <a:rPr lang="zh-CN" altLang="en-US" sz="3200" dirty="0" smtClean="0"/>
              <a:t>死？</a:t>
            </a:r>
            <a:endParaRPr lang="en-GB" sz="3200" dirty="0"/>
          </a:p>
        </p:txBody>
      </p:sp>
    </p:spTree>
    <p:extLst>
      <p:ext uri="{BB962C8B-B14F-4D97-AF65-F5344CB8AC3E}">
        <p14:creationId xmlns:p14="http://schemas.microsoft.com/office/powerpoint/2010/main" val="40454405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1Timothy </a:t>
            </a:r>
            <a:r>
              <a:rPr lang="zh-CN" altLang="en-US" sz="2800" dirty="0" smtClean="0"/>
              <a:t>提前</a:t>
            </a:r>
            <a:r>
              <a:rPr lang="en-GB" sz="2800" dirty="0" smtClean="0"/>
              <a:t> </a:t>
            </a:r>
            <a:r>
              <a:rPr lang="en-US" altLang="zh-CN" sz="2800" dirty="0" smtClean="0"/>
              <a:t>6</a:t>
            </a:r>
            <a:r>
              <a:rPr lang="en-GB" sz="2800" dirty="0" smtClean="0"/>
              <a:t>.1</a:t>
            </a:r>
            <a:r>
              <a:rPr lang="en-US" altLang="zh-CN" sz="2800" dirty="0" smtClean="0"/>
              <a:t>6</a:t>
            </a:r>
            <a:endParaRPr lang="en-GB" sz="2800" dirty="0"/>
          </a:p>
        </p:txBody>
      </p:sp>
      <p:sp>
        <p:nvSpPr>
          <p:cNvPr id="3" name="Content Placeholder 2"/>
          <p:cNvSpPr>
            <a:spLocks noGrp="1"/>
          </p:cNvSpPr>
          <p:nvPr>
            <p:ph idx="1"/>
          </p:nvPr>
        </p:nvSpPr>
        <p:spPr>
          <a:xfrm>
            <a:off x="457200" y="1143000"/>
            <a:ext cx="8229600" cy="5638800"/>
          </a:xfrm>
        </p:spPr>
        <p:txBody>
          <a:bodyPr>
            <a:noAutofit/>
          </a:bodyPr>
          <a:lstStyle/>
          <a:p>
            <a:pPr marL="0" indent="0">
              <a:buNone/>
            </a:pPr>
            <a:r>
              <a:rPr lang="en-GB" sz="2800" baseline="30000" dirty="0" smtClean="0"/>
              <a:t>16 </a:t>
            </a:r>
            <a:r>
              <a:rPr lang="en-GB" sz="2800" dirty="0" smtClean="0"/>
              <a:t>  </a:t>
            </a:r>
            <a:r>
              <a:rPr lang="en-GB" sz="2800" dirty="0" smtClean="0">
                <a:solidFill>
                  <a:srgbClr val="FF0000"/>
                </a:solidFill>
              </a:rPr>
              <a:t>The only One having immortality</a:t>
            </a:r>
            <a:r>
              <a:rPr lang="en-GB" sz="2800" dirty="0" smtClean="0"/>
              <a:t>, </a:t>
            </a:r>
          </a:p>
          <a:p>
            <a:pPr marL="0" indent="0">
              <a:buNone/>
            </a:pPr>
            <a:r>
              <a:rPr lang="en-GB" sz="2800" dirty="0" smtClean="0"/>
              <a:t>      the One who dwells in inapproachable light</a:t>
            </a:r>
          </a:p>
          <a:p>
            <a:pPr marL="0" indent="0">
              <a:buNone/>
            </a:pPr>
            <a:r>
              <a:rPr lang="en-GB" sz="2800" dirty="0"/>
              <a:t> </a:t>
            </a:r>
            <a:r>
              <a:rPr lang="en-GB" sz="2800" dirty="0" smtClean="0"/>
              <a:t>      ---whom no human being  has ever seen or can see.       </a:t>
            </a:r>
          </a:p>
          <a:p>
            <a:pPr marL="0" indent="0">
              <a:buNone/>
            </a:pPr>
            <a:r>
              <a:rPr lang="en-GB" sz="2800" dirty="0"/>
              <a:t> </a:t>
            </a:r>
            <a:r>
              <a:rPr lang="en-GB" sz="2800" dirty="0" smtClean="0"/>
              <a:t>     To Him be honour and power eternally! Amen.</a:t>
            </a:r>
          </a:p>
          <a:p>
            <a:pPr marL="0" indent="0">
              <a:buNone/>
            </a:pPr>
            <a:endParaRPr lang="en-GB" sz="2800" dirty="0"/>
          </a:p>
          <a:p>
            <a:pPr marL="0" indent="0">
              <a:buNone/>
            </a:pPr>
            <a:r>
              <a:rPr lang="en-GB" sz="2800" baseline="30000" dirty="0" smtClean="0"/>
              <a:t>16 </a:t>
            </a:r>
            <a:r>
              <a:rPr lang="zh-CN" altLang="en-US" sz="2800" dirty="0" smtClean="0"/>
              <a:t>     </a:t>
            </a:r>
            <a:r>
              <a:rPr lang="zh-CN" altLang="en-US" sz="2800" dirty="0" smtClean="0">
                <a:solidFill>
                  <a:srgbClr val="FF0000"/>
                </a:solidFill>
              </a:rPr>
              <a:t>唯有祂不死不朽</a:t>
            </a:r>
            <a:r>
              <a:rPr lang="zh-CN" altLang="en-US" sz="2800" dirty="0" smtClean="0"/>
              <a:t>，</a:t>
            </a:r>
            <a:endParaRPr lang="en-US" altLang="zh-CN" sz="2800" dirty="0" smtClean="0"/>
          </a:p>
          <a:p>
            <a:pPr marL="0" indent="0">
              <a:buNone/>
            </a:pPr>
            <a:r>
              <a:rPr lang="zh-CN" altLang="en-US" sz="2800" dirty="0" smtClean="0"/>
              <a:t>        居于不可接近的圣光，</a:t>
            </a:r>
            <a:endParaRPr lang="en-US" altLang="zh-CN" sz="2800" dirty="0" smtClean="0"/>
          </a:p>
          <a:p>
            <a:pPr marL="0" indent="0">
              <a:buNone/>
            </a:pPr>
            <a:r>
              <a:rPr lang="en-US" altLang="zh-CN" sz="2800" dirty="0"/>
              <a:t> </a:t>
            </a:r>
            <a:r>
              <a:rPr lang="en-US" altLang="zh-CN" sz="2800" dirty="0" smtClean="0"/>
              <a:t>       </a:t>
            </a:r>
            <a:r>
              <a:rPr lang="zh-CN" altLang="en-US" sz="2800" dirty="0" smtClean="0"/>
              <a:t>无人见过也无人能见。</a:t>
            </a:r>
            <a:endParaRPr lang="en-US" altLang="zh-CN" sz="2800" dirty="0" smtClean="0"/>
          </a:p>
          <a:p>
            <a:pPr marL="0" indent="0">
              <a:buNone/>
            </a:pPr>
            <a:r>
              <a:rPr lang="en-US" altLang="zh-CN" sz="2800" dirty="0"/>
              <a:t> </a:t>
            </a:r>
            <a:r>
              <a:rPr lang="en-US" altLang="zh-CN" sz="2800" dirty="0" smtClean="0"/>
              <a:t>       </a:t>
            </a:r>
            <a:r>
              <a:rPr lang="zh-CN" altLang="en-US" sz="2800" dirty="0" smtClean="0"/>
              <a:t>愿至尊和</a:t>
            </a:r>
            <a:r>
              <a:rPr lang="zh-CN" altLang="en-US" sz="2800" dirty="0"/>
              <a:t>永</a:t>
            </a:r>
            <a:r>
              <a:rPr lang="zh-CN" altLang="en-US" sz="2800" dirty="0" smtClean="0"/>
              <a:t>远的王权属祂！阿门。</a:t>
            </a:r>
            <a:endParaRPr lang="en-GB" sz="2800" dirty="0" smtClean="0"/>
          </a:p>
          <a:p>
            <a:pPr marL="0" indent="0">
              <a:buNone/>
            </a:pPr>
            <a:endParaRPr lang="en-US" sz="2800" dirty="0"/>
          </a:p>
          <a:p>
            <a:pPr marL="0" indent="0">
              <a:buNone/>
            </a:pPr>
            <a:endParaRPr lang="en-GB" sz="2800" dirty="0" smtClean="0"/>
          </a:p>
          <a:p>
            <a:pPr marL="0" indent="0">
              <a:buNone/>
            </a:pPr>
            <a:endParaRPr lang="en-GB" altLang="zh-CN" sz="2800" dirty="0"/>
          </a:p>
        </p:txBody>
      </p:sp>
    </p:spTree>
    <p:extLst>
      <p:ext uri="{BB962C8B-B14F-4D97-AF65-F5344CB8AC3E}">
        <p14:creationId xmlns:p14="http://schemas.microsoft.com/office/powerpoint/2010/main" val="36650724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a:t>1Timothy </a:t>
            </a:r>
            <a:r>
              <a:rPr lang="zh-CN" altLang="en-US" sz="2800" dirty="0"/>
              <a:t>提前</a:t>
            </a:r>
            <a:r>
              <a:rPr lang="en-GB" sz="2800" dirty="0"/>
              <a:t> </a:t>
            </a:r>
            <a:r>
              <a:rPr lang="en-US" altLang="zh-CN" sz="2800" dirty="0"/>
              <a:t>6</a:t>
            </a:r>
            <a:r>
              <a:rPr lang="en-GB" sz="2800" dirty="0" smtClean="0"/>
              <a:t>.13-14</a:t>
            </a:r>
            <a:endParaRPr lang="en-GB" sz="2800" dirty="0"/>
          </a:p>
        </p:txBody>
      </p:sp>
      <p:sp>
        <p:nvSpPr>
          <p:cNvPr id="3" name="Content Placeholder 2"/>
          <p:cNvSpPr>
            <a:spLocks noGrp="1"/>
          </p:cNvSpPr>
          <p:nvPr>
            <p:ph idx="1"/>
          </p:nvPr>
        </p:nvSpPr>
        <p:spPr>
          <a:xfrm>
            <a:off x="457200" y="1143000"/>
            <a:ext cx="8229600" cy="5638800"/>
          </a:xfrm>
        </p:spPr>
        <p:txBody>
          <a:bodyPr>
            <a:noAutofit/>
          </a:bodyPr>
          <a:lstStyle/>
          <a:p>
            <a:pPr marL="0" indent="0">
              <a:buNone/>
            </a:pPr>
            <a:r>
              <a:rPr lang="en-GB" sz="2800" baseline="30000" dirty="0" smtClean="0"/>
              <a:t>13</a:t>
            </a:r>
            <a:r>
              <a:rPr lang="en-GB" sz="2800" dirty="0"/>
              <a:t> </a:t>
            </a:r>
            <a:r>
              <a:rPr lang="en-GB" sz="2800" dirty="0" smtClean="0"/>
              <a:t> I admonish you in the presence of </a:t>
            </a:r>
            <a:r>
              <a:rPr lang="en-GB" sz="2800" dirty="0" smtClean="0">
                <a:solidFill>
                  <a:srgbClr val="FF0000"/>
                </a:solidFill>
              </a:rPr>
              <a:t>God, who gives life to all living things</a:t>
            </a:r>
            <a:r>
              <a:rPr lang="en-GB" sz="2800" dirty="0" smtClean="0"/>
              <a:t>, and Christ Jesus, who made his illustrious profession before Pontius Pilate, </a:t>
            </a:r>
            <a:r>
              <a:rPr lang="en-GB" sz="2800" baseline="30000" dirty="0" smtClean="0"/>
              <a:t>14  </a:t>
            </a:r>
            <a:r>
              <a:rPr lang="en-GB" sz="2800" dirty="0" smtClean="0"/>
              <a:t>that you keep his command flawlessly and irreproachably until the appearance of our Lord Jesus Christ</a:t>
            </a:r>
            <a:r>
              <a:rPr lang="en-US" sz="2800" dirty="0" smtClean="0"/>
              <a:t>.</a:t>
            </a:r>
            <a:r>
              <a:rPr lang="en-GB" sz="2800" dirty="0" smtClean="0"/>
              <a:t>  </a:t>
            </a:r>
          </a:p>
          <a:p>
            <a:pPr marL="0" indent="0">
              <a:buNone/>
            </a:pPr>
            <a:endParaRPr lang="en-GB" sz="2800" dirty="0"/>
          </a:p>
          <a:p>
            <a:pPr marL="0" indent="0">
              <a:buNone/>
            </a:pPr>
            <a:r>
              <a:rPr lang="zh-CN" altLang="en-US" sz="2800" dirty="0" smtClean="0"/>
              <a:t>我这是在</a:t>
            </a:r>
            <a:r>
              <a:rPr lang="zh-CN" altLang="en-US" sz="2800" dirty="0" smtClean="0">
                <a:solidFill>
                  <a:srgbClr val="FF0000"/>
                </a:solidFill>
              </a:rPr>
              <a:t>赐万物生命的上帝</a:t>
            </a:r>
            <a:r>
              <a:rPr lang="zh-CN" altLang="en-US" sz="2800" dirty="0" smtClean="0"/>
              <a:t>，在那向彼拉多宣明美好见证的基督耶稣面前，敦促你，务要守护这命令，无咎无暇，直至我们主耶稣基督再现，在祂指定的时刻</a:t>
            </a:r>
            <a:r>
              <a:rPr lang="en-US" altLang="zh-CN" sz="2800" dirty="0" smtClean="0"/>
              <a:t>---</a:t>
            </a:r>
            <a:endParaRPr lang="en-GB" sz="2800" dirty="0" smtClean="0"/>
          </a:p>
          <a:p>
            <a:pPr marL="0" indent="0">
              <a:buNone/>
            </a:pPr>
            <a:endParaRPr lang="en-US" sz="2800" dirty="0"/>
          </a:p>
          <a:p>
            <a:pPr marL="0" indent="0">
              <a:buNone/>
            </a:pPr>
            <a:endParaRPr lang="en-GB" sz="2800" dirty="0" smtClean="0"/>
          </a:p>
          <a:p>
            <a:pPr marL="0" indent="0">
              <a:buNone/>
            </a:pPr>
            <a:endParaRPr lang="en-GB" altLang="zh-CN" sz="2800" dirty="0"/>
          </a:p>
        </p:txBody>
      </p:sp>
    </p:spTree>
    <p:extLst>
      <p:ext uri="{BB962C8B-B14F-4D97-AF65-F5344CB8AC3E}">
        <p14:creationId xmlns:p14="http://schemas.microsoft.com/office/powerpoint/2010/main" val="259789868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GB" sz="2800" dirty="0"/>
              <a:t>1Timothy </a:t>
            </a:r>
            <a:r>
              <a:rPr lang="zh-CN" altLang="en-US" sz="2800" dirty="0"/>
              <a:t>提前</a:t>
            </a:r>
            <a:r>
              <a:rPr lang="en-GB" sz="2800" dirty="0"/>
              <a:t> </a:t>
            </a:r>
            <a:r>
              <a:rPr lang="en-US" altLang="zh-CN" sz="2800" dirty="0"/>
              <a:t>6</a:t>
            </a:r>
            <a:r>
              <a:rPr lang="en-GB" sz="2800" dirty="0" smtClean="0"/>
              <a:t>.15-16</a:t>
            </a:r>
            <a:endParaRPr lang="en-GB" sz="2800" dirty="0"/>
          </a:p>
        </p:txBody>
      </p:sp>
      <p:sp>
        <p:nvSpPr>
          <p:cNvPr id="3" name="Content Placeholder 2"/>
          <p:cNvSpPr>
            <a:spLocks noGrp="1"/>
          </p:cNvSpPr>
          <p:nvPr>
            <p:ph idx="1"/>
          </p:nvPr>
        </p:nvSpPr>
        <p:spPr>
          <a:xfrm>
            <a:off x="457200" y="609600"/>
            <a:ext cx="8229600" cy="6019800"/>
          </a:xfrm>
        </p:spPr>
        <p:txBody>
          <a:bodyPr>
            <a:noAutofit/>
          </a:bodyPr>
          <a:lstStyle/>
          <a:p>
            <a:pPr marL="0" indent="0">
              <a:buNone/>
            </a:pPr>
            <a:r>
              <a:rPr lang="en-GB" sz="2800" baseline="30000" dirty="0" smtClean="0"/>
              <a:t>15</a:t>
            </a:r>
            <a:r>
              <a:rPr lang="en-GB" sz="2800" dirty="0" smtClean="0"/>
              <a:t>  That event, having its own timetables, will reveal the One who is sublime and only supreme power, the king of kings, the lord of lords, </a:t>
            </a:r>
            <a:r>
              <a:rPr lang="en-GB" sz="2800" baseline="30000" dirty="0" smtClean="0"/>
              <a:t>16 </a:t>
            </a:r>
            <a:r>
              <a:rPr lang="en-GB" sz="2800" dirty="0" smtClean="0"/>
              <a:t> </a:t>
            </a:r>
            <a:r>
              <a:rPr lang="en-GB" sz="2800" dirty="0">
                <a:solidFill>
                  <a:srgbClr val="FF0000"/>
                </a:solidFill>
              </a:rPr>
              <a:t>the </a:t>
            </a:r>
            <a:r>
              <a:rPr lang="en-GB" sz="2800" dirty="0" smtClean="0">
                <a:solidFill>
                  <a:srgbClr val="FF0000"/>
                </a:solidFill>
              </a:rPr>
              <a:t>only One having immortality</a:t>
            </a:r>
            <a:r>
              <a:rPr lang="en-GB" sz="2800" dirty="0" smtClean="0"/>
              <a:t>, the One who dwells in inapproachable light---whom no human being has ever seen or can see. To Him be honour and power eternally! Amen.</a:t>
            </a:r>
          </a:p>
          <a:p>
            <a:pPr marL="0" indent="0">
              <a:buNone/>
            </a:pPr>
            <a:r>
              <a:rPr lang="zh-CN" altLang="en-US" sz="2800" dirty="0" smtClean="0"/>
              <a:t>       那可称颂唯一的大能者，</a:t>
            </a:r>
            <a:endParaRPr lang="en-US" altLang="zh-CN" sz="2800" dirty="0" smtClean="0"/>
          </a:p>
          <a:p>
            <a:pPr marL="0" indent="0">
              <a:buNone/>
            </a:pPr>
            <a:r>
              <a:rPr lang="zh-CN" altLang="en-US" sz="2800" dirty="0" smtClean="0"/>
              <a:t>       万</a:t>
            </a:r>
            <a:r>
              <a:rPr lang="zh-CN" altLang="en-US" sz="2800" dirty="0"/>
              <a:t>王之</a:t>
            </a:r>
            <a:r>
              <a:rPr lang="zh-CN" altLang="en-US" sz="2800" dirty="0" smtClean="0"/>
              <a:t>王，万主之主，</a:t>
            </a:r>
            <a:endParaRPr lang="en-GB" sz="2800" dirty="0" smtClean="0"/>
          </a:p>
          <a:p>
            <a:pPr marL="0" indent="0">
              <a:buNone/>
            </a:pPr>
            <a:r>
              <a:rPr lang="zh-CN" altLang="en-US" sz="2800" dirty="0" smtClean="0"/>
              <a:t>       </a:t>
            </a:r>
            <a:r>
              <a:rPr lang="zh-CN" altLang="en-US" sz="2800" dirty="0" smtClean="0">
                <a:solidFill>
                  <a:srgbClr val="FF0000"/>
                </a:solidFill>
              </a:rPr>
              <a:t>唯</a:t>
            </a:r>
            <a:r>
              <a:rPr lang="zh-CN" altLang="en-US" sz="2800" dirty="0">
                <a:solidFill>
                  <a:srgbClr val="FF0000"/>
                </a:solidFill>
              </a:rPr>
              <a:t>有祂不死不朽</a:t>
            </a:r>
            <a:r>
              <a:rPr lang="zh-CN" altLang="en-US" sz="2800" dirty="0"/>
              <a:t>，</a:t>
            </a:r>
            <a:endParaRPr lang="en-US" altLang="zh-CN" sz="2800" dirty="0"/>
          </a:p>
          <a:p>
            <a:pPr marL="0" indent="0">
              <a:buNone/>
            </a:pPr>
            <a:r>
              <a:rPr lang="zh-CN" altLang="en-US" sz="2800" dirty="0"/>
              <a:t>     </a:t>
            </a:r>
            <a:r>
              <a:rPr lang="zh-CN" altLang="en-US" sz="2800" dirty="0" smtClean="0"/>
              <a:t>  居</a:t>
            </a:r>
            <a:r>
              <a:rPr lang="zh-CN" altLang="en-US" sz="2800" dirty="0"/>
              <a:t>于不可接近的圣光，</a:t>
            </a:r>
            <a:endParaRPr lang="en-US" altLang="zh-CN" sz="2800" dirty="0"/>
          </a:p>
          <a:p>
            <a:pPr marL="0" indent="0">
              <a:buNone/>
            </a:pPr>
            <a:r>
              <a:rPr lang="en-US" altLang="zh-CN" sz="2800" dirty="0"/>
              <a:t>     </a:t>
            </a:r>
            <a:r>
              <a:rPr lang="en-US" altLang="zh-CN" sz="2800" dirty="0" smtClean="0"/>
              <a:t>  </a:t>
            </a:r>
            <a:r>
              <a:rPr lang="zh-CN" altLang="en-US" sz="2800" dirty="0" smtClean="0"/>
              <a:t>无</a:t>
            </a:r>
            <a:r>
              <a:rPr lang="zh-CN" altLang="en-US" sz="2800" dirty="0"/>
              <a:t>人见过也无人能见。</a:t>
            </a:r>
            <a:endParaRPr lang="en-US" altLang="zh-CN" sz="2800" dirty="0"/>
          </a:p>
          <a:p>
            <a:pPr marL="0" indent="0">
              <a:buNone/>
            </a:pPr>
            <a:r>
              <a:rPr lang="en-US" altLang="zh-CN" sz="2800" dirty="0"/>
              <a:t>     </a:t>
            </a:r>
            <a:r>
              <a:rPr lang="en-US" altLang="zh-CN" sz="2800" dirty="0" smtClean="0"/>
              <a:t>  </a:t>
            </a:r>
            <a:r>
              <a:rPr lang="zh-CN" altLang="en-US" sz="2800" dirty="0" smtClean="0"/>
              <a:t>愿</a:t>
            </a:r>
            <a:r>
              <a:rPr lang="zh-CN" altLang="en-US" sz="2800" dirty="0"/>
              <a:t>至尊和永远的王权属祂！阿门。</a:t>
            </a:r>
            <a:endParaRPr lang="en-GB" sz="2800" dirty="0"/>
          </a:p>
          <a:p>
            <a:pPr marL="0" indent="0">
              <a:buNone/>
            </a:pPr>
            <a:endParaRPr lang="en-US" sz="2800" dirty="0"/>
          </a:p>
          <a:p>
            <a:pPr marL="0" indent="0">
              <a:buNone/>
            </a:pPr>
            <a:endParaRPr lang="en-GB" sz="2800" dirty="0" smtClean="0"/>
          </a:p>
          <a:p>
            <a:pPr marL="0" indent="0">
              <a:buNone/>
            </a:pPr>
            <a:endParaRPr lang="en-GB" altLang="zh-CN" sz="2800" dirty="0"/>
          </a:p>
        </p:txBody>
      </p:sp>
    </p:spTree>
    <p:extLst>
      <p:ext uri="{BB962C8B-B14F-4D97-AF65-F5344CB8AC3E}">
        <p14:creationId xmlns:p14="http://schemas.microsoft.com/office/powerpoint/2010/main" val="220248737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a:t>1Timothy </a:t>
            </a:r>
            <a:r>
              <a:rPr lang="zh-CN" altLang="en-US" sz="2800" dirty="0"/>
              <a:t>提前</a:t>
            </a:r>
            <a:r>
              <a:rPr lang="en-GB" sz="2800" dirty="0"/>
              <a:t> </a:t>
            </a:r>
            <a:r>
              <a:rPr lang="en-US" altLang="zh-CN" sz="2800" dirty="0" smtClean="0"/>
              <a:t>1</a:t>
            </a:r>
            <a:r>
              <a:rPr lang="en-GB" sz="2800" dirty="0" smtClean="0"/>
              <a:t>.1</a:t>
            </a:r>
            <a:r>
              <a:rPr lang="en-US" altLang="zh-CN" sz="2800" dirty="0" smtClean="0"/>
              <a:t>7</a:t>
            </a:r>
            <a:endParaRPr lang="en-GB" sz="2800" dirty="0"/>
          </a:p>
        </p:txBody>
      </p:sp>
      <p:sp>
        <p:nvSpPr>
          <p:cNvPr id="3" name="Content Placeholder 2"/>
          <p:cNvSpPr>
            <a:spLocks noGrp="1"/>
          </p:cNvSpPr>
          <p:nvPr>
            <p:ph idx="1"/>
          </p:nvPr>
        </p:nvSpPr>
        <p:spPr>
          <a:xfrm>
            <a:off x="457200" y="1752600"/>
            <a:ext cx="8229600" cy="3505200"/>
          </a:xfrm>
        </p:spPr>
        <p:txBody>
          <a:bodyPr>
            <a:noAutofit/>
          </a:bodyPr>
          <a:lstStyle/>
          <a:p>
            <a:pPr marL="0" indent="0">
              <a:buNone/>
            </a:pPr>
            <a:r>
              <a:rPr lang="en-GB" sz="2800" baseline="30000" dirty="0" smtClean="0"/>
              <a:t>1</a:t>
            </a:r>
            <a:r>
              <a:rPr lang="en-US" altLang="zh-CN" sz="2800" baseline="30000" dirty="0" smtClean="0"/>
              <a:t>7</a:t>
            </a:r>
            <a:r>
              <a:rPr lang="en-GB" sz="2800" dirty="0" smtClean="0"/>
              <a:t>  To the King of ages, </a:t>
            </a:r>
            <a:r>
              <a:rPr lang="en-GB" sz="2800" dirty="0" smtClean="0">
                <a:solidFill>
                  <a:srgbClr val="FF0000"/>
                </a:solidFill>
              </a:rPr>
              <a:t>imperishable</a:t>
            </a:r>
            <a:r>
              <a:rPr lang="en-GB" sz="2800" dirty="0" smtClean="0"/>
              <a:t>, invisible, </a:t>
            </a:r>
            <a:r>
              <a:rPr lang="en-GB" sz="2800" dirty="0" smtClean="0">
                <a:solidFill>
                  <a:srgbClr val="FF0000"/>
                </a:solidFill>
              </a:rPr>
              <a:t>the only God</a:t>
            </a:r>
            <a:r>
              <a:rPr lang="en-GB" sz="2800" dirty="0" smtClean="0"/>
              <a:t>, be honour and glory forever and ever. Amen</a:t>
            </a:r>
            <a:r>
              <a:rPr lang="en-US" sz="2800" dirty="0"/>
              <a:t>!</a:t>
            </a:r>
            <a:endParaRPr lang="en-GB" sz="2800" dirty="0" smtClean="0"/>
          </a:p>
          <a:p>
            <a:pPr marL="0" indent="0">
              <a:buNone/>
            </a:pPr>
            <a:endParaRPr lang="en-GB" sz="2800" dirty="0"/>
          </a:p>
          <a:p>
            <a:pPr marL="0" indent="0">
              <a:buNone/>
            </a:pPr>
            <a:r>
              <a:rPr lang="zh-CN" altLang="en-US" sz="2800" dirty="0" smtClean="0"/>
              <a:t>愿永世之王，</a:t>
            </a:r>
            <a:r>
              <a:rPr lang="zh-CN" altLang="en-US" sz="2800" dirty="0" smtClean="0">
                <a:solidFill>
                  <a:srgbClr val="FF0000"/>
                </a:solidFill>
              </a:rPr>
              <a:t>那不朽</a:t>
            </a:r>
            <a:r>
              <a:rPr lang="zh-CN" altLang="en-US" sz="2800" dirty="0" smtClean="0"/>
              <a:t>不可见的</a:t>
            </a:r>
            <a:r>
              <a:rPr lang="zh-CN" altLang="en-US" sz="2800" dirty="0" smtClean="0">
                <a:solidFill>
                  <a:srgbClr val="FF0000"/>
                </a:solidFill>
              </a:rPr>
              <a:t>唯一上帝</a:t>
            </a:r>
            <a:r>
              <a:rPr lang="zh-CN" altLang="en-US" sz="2800" dirty="0" smtClean="0"/>
              <a:t>，永享至尊和荣耀，直到永永远远。阿门。</a:t>
            </a:r>
            <a:endParaRPr lang="en-GB" sz="2800" dirty="0" smtClean="0"/>
          </a:p>
          <a:p>
            <a:pPr marL="0" indent="0">
              <a:buNone/>
            </a:pPr>
            <a:endParaRPr lang="en-US" sz="2800" dirty="0"/>
          </a:p>
          <a:p>
            <a:pPr marL="0" indent="0">
              <a:buNone/>
            </a:pPr>
            <a:endParaRPr lang="en-GB" sz="2800" dirty="0" smtClean="0"/>
          </a:p>
          <a:p>
            <a:pPr marL="0" indent="0">
              <a:buNone/>
            </a:pPr>
            <a:endParaRPr lang="en-GB" altLang="zh-CN" sz="2800" dirty="0"/>
          </a:p>
        </p:txBody>
      </p:sp>
    </p:spTree>
    <p:extLst>
      <p:ext uri="{BB962C8B-B14F-4D97-AF65-F5344CB8AC3E}">
        <p14:creationId xmlns:p14="http://schemas.microsoft.com/office/powerpoint/2010/main" val="231834672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US" altLang="zh-CN" sz="3200" dirty="0" smtClean="0"/>
              <a:t>Conclusion</a:t>
            </a:r>
            <a:r>
              <a:rPr lang="en-GB" sz="3200" dirty="0" smtClean="0"/>
              <a:t/>
            </a:r>
            <a:br>
              <a:rPr lang="en-GB" sz="3200" dirty="0" smtClean="0"/>
            </a:br>
            <a:r>
              <a:rPr lang="en-GB" sz="3200" dirty="0"/>
              <a:t/>
            </a:r>
            <a:br>
              <a:rPr lang="en-GB" sz="3200" dirty="0"/>
            </a:br>
            <a:r>
              <a:rPr lang="zh-CN" altLang="en-US" sz="3200" dirty="0"/>
              <a:t>结论</a:t>
            </a:r>
            <a:r>
              <a:rPr lang="en-GB" sz="3200" dirty="0" smtClean="0"/>
              <a:t/>
            </a:r>
            <a:br>
              <a:rPr lang="en-GB" sz="3200" dirty="0" smtClean="0"/>
            </a:br>
            <a:endParaRPr lang="en-GB" sz="3200" dirty="0"/>
          </a:p>
        </p:txBody>
      </p:sp>
    </p:spTree>
    <p:extLst>
      <p:ext uri="{BB962C8B-B14F-4D97-AF65-F5344CB8AC3E}">
        <p14:creationId xmlns:p14="http://schemas.microsoft.com/office/powerpoint/2010/main" val="192795872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3352800"/>
          </a:xfrm>
        </p:spPr>
        <p:txBody>
          <a:bodyPr>
            <a:noAutofit/>
          </a:bodyPr>
          <a:lstStyle/>
          <a:p>
            <a:r>
              <a:rPr lang="en-GB" sz="3200" dirty="0" smtClean="0"/>
              <a:t>Can it be proved from John 20.28</a:t>
            </a:r>
            <a:br>
              <a:rPr lang="en-GB" sz="3200" dirty="0" smtClean="0"/>
            </a:br>
            <a:r>
              <a:rPr lang="en-GB" sz="3200" dirty="0" smtClean="0"/>
              <a:t>that </a:t>
            </a:r>
            <a:r>
              <a:rPr lang="en-US" sz="3200" dirty="0" smtClean="0"/>
              <a:t>Jesus Christ is </a:t>
            </a:r>
            <a:r>
              <a:rPr lang="en-GB" altLang="zh-CN" sz="3200" dirty="0" smtClean="0"/>
              <a:t>God</a:t>
            </a:r>
            <a:r>
              <a:rPr lang="en-GB" sz="3200" dirty="0" smtClean="0"/>
              <a:t>?</a:t>
            </a:r>
            <a:br>
              <a:rPr lang="en-GB" sz="3200" dirty="0" smtClean="0"/>
            </a:br>
            <a:r>
              <a:rPr lang="en-GB" sz="3200" dirty="0" smtClean="0"/>
              <a:t/>
            </a:r>
            <a:br>
              <a:rPr lang="en-GB" sz="3200" dirty="0" smtClean="0"/>
            </a:br>
            <a:r>
              <a:rPr lang="zh-CN" altLang="en-US" sz="3200" dirty="0" smtClean="0"/>
              <a:t>凭约翰福音</a:t>
            </a:r>
            <a:r>
              <a:rPr lang="en-US" altLang="zh-CN" sz="3200" dirty="0" smtClean="0"/>
              <a:t>20.28</a:t>
            </a:r>
            <a:r>
              <a:rPr lang="zh-CN" altLang="en-US" sz="3200" dirty="0" smtClean="0"/>
              <a:t>能否证明</a:t>
            </a:r>
            <a:r>
              <a:rPr lang="en-US" altLang="zh-CN" sz="3200" dirty="0" smtClean="0"/>
              <a:t/>
            </a:r>
            <a:br>
              <a:rPr lang="en-US" altLang="zh-CN" sz="3200" dirty="0" smtClean="0"/>
            </a:br>
            <a:r>
              <a:rPr lang="zh-CN" altLang="en-US" sz="3200" dirty="0" smtClean="0"/>
              <a:t>耶稣基督就是上</a:t>
            </a:r>
            <a:r>
              <a:rPr lang="zh-CN" altLang="en-US" sz="3200" dirty="0"/>
              <a:t>帝？</a:t>
            </a:r>
            <a:endParaRPr lang="en-GB" sz="3200" dirty="0"/>
          </a:p>
        </p:txBody>
      </p:sp>
    </p:spTree>
    <p:extLst>
      <p:ext uri="{BB962C8B-B14F-4D97-AF65-F5344CB8AC3E}">
        <p14:creationId xmlns:p14="http://schemas.microsoft.com/office/powerpoint/2010/main" val="400639109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GB" sz="3200" dirty="0" smtClean="0"/>
              <a:t>Can it be proved from John 20.28</a:t>
            </a:r>
            <a:br>
              <a:rPr lang="en-GB" sz="3200" dirty="0" smtClean="0"/>
            </a:br>
            <a:r>
              <a:rPr lang="en-GB" sz="3200" dirty="0" smtClean="0"/>
              <a:t>that </a:t>
            </a:r>
            <a:r>
              <a:rPr lang="en-US" sz="3200" dirty="0" smtClean="0"/>
              <a:t>God is </a:t>
            </a:r>
            <a:r>
              <a:rPr lang="en-US" altLang="zh-CN" sz="3200" dirty="0" smtClean="0"/>
              <a:t>a trinity</a:t>
            </a:r>
            <a:r>
              <a:rPr lang="en-GB" sz="3200" dirty="0" smtClean="0"/>
              <a:t>?</a:t>
            </a:r>
            <a:br>
              <a:rPr lang="en-GB" sz="3200" dirty="0" smtClean="0"/>
            </a:br>
            <a:r>
              <a:rPr lang="en-GB" sz="3200" dirty="0" smtClean="0"/>
              <a:t/>
            </a:r>
            <a:br>
              <a:rPr lang="en-GB" sz="3200" dirty="0" smtClean="0"/>
            </a:br>
            <a:r>
              <a:rPr lang="zh-CN" altLang="en-US" sz="3200" dirty="0" smtClean="0"/>
              <a:t>凭约翰福音</a:t>
            </a:r>
            <a:r>
              <a:rPr lang="en-US" altLang="zh-CN" sz="3200" dirty="0" smtClean="0"/>
              <a:t>20.28</a:t>
            </a:r>
            <a:r>
              <a:rPr lang="zh-CN" altLang="en-US" sz="3200" dirty="0" smtClean="0"/>
              <a:t>能否证明上帝是三位一体？</a:t>
            </a:r>
            <a:endParaRPr lang="en-GB" sz="3200" dirty="0"/>
          </a:p>
        </p:txBody>
      </p:sp>
    </p:spTree>
    <p:extLst>
      <p:ext uri="{BB962C8B-B14F-4D97-AF65-F5344CB8AC3E}">
        <p14:creationId xmlns:p14="http://schemas.microsoft.com/office/powerpoint/2010/main" val="2364645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US" sz="3200" dirty="0" smtClean="0"/>
              <a:t>Immediate context</a:t>
            </a:r>
            <a:r>
              <a:rPr lang="en-GB" sz="3200" dirty="0" smtClean="0"/>
              <a:t/>
            </a:r>
            <a:br>
              <a:rPr lang="en-GB" sz="3200" dirty="0" smtClean="0"/>
            </a:br>
            <a:r>
              <a:rPr lang="en-GB" sz="3200" dirty="0" smtClean="0"/>
              <a:t/>
            </a:r>
            <a:br>
              <a:rPr lang="en-GB" sz="3200" dirty="0" smtClean="0"/>
            </a:br>
            <a:r>
              <a:rPr lang="zh-CN" altLang="en-US" sz="3200" dirty="0" smtClean="0"/>
              <a:t>上下文</a:t>
            </a:r>
            <a:endParaRPr lang="en-GB" sz="3200" dirty="0"/>
          </a:p>
        </p:txBody>
      </p:sp>
    </p:spTree>
    <p:extLst>
      <p:ext uri="{BB962C8B-B14F-4D97-AF65-F5344CB8AC3E}">
        <p14:creationId xmlns:p14="http://schemas.microsoft.com/office/powerpoint/2010/main" val="296269838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4038600"/>
          </a:xfrm>
        </p:spPr>
        <p:txBody>
          <a:bodyPr>
            <a:noAutofit/>
          </a:bodyPr>
          <a:lstStyle/>
          <a:p>
            <a:r>
              <a:rPr lang="en-US" sz="3200" dirty="0" smtClean="0"/>
              <a:t>My Lord and my God!</a:t>
            </a:r>
            <a:r>
              <a:rPr lang="en-GB" sz="3200" dirty="0" smtClean="0"/>
              <a:t/>
            </a:r>
            <a:br>
              <a:rPr lang="en-GB" sz="3200" dirty="0" smtClean="0"/>
            </a:br>
            <a:r>
              <a:rPr lang="en-GB" sz="3200" dirty="0" smtClean="0"/>
              <a:t/>
            </a:r>
            <a:br>
              <a:rPr lang="en-GB" sz="3200" dirty="0" smtClean="0"/>
            </a:br>
            <a:r>
              <a:rPr lang="zh-CN" altLang="en-US" sz="3200" dirty="0"/>
              <a:t>我主啊我的上帝！ </a:t>
            </a:r>
            <a:endParaRPr lang="en-GB" sz="3200" dirty="0"/>
          </a:p>
        </p:txBody>
      </p:sp>
    </p:spTree>
    <p:extLst>
      <p:ext uri="{BB962C8B-B14F-4D97-AF65-F5344CB8AC3E}">
        <p14:creationId xmlns:p14="http://schemas.microsoft.com/office/powerpoint/2010/main" val="202397703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GB" altLang="zh-CN" sz="3200" dirty="0" smtClean="0"/>
              <a:t>What does Thomas mean?</a:t>
            </a:r>
            <a:r>
              <a:rPr lang="en-GB" sz="3200" dirty="0" smtClean="0"/>
              <a:t/>
            </a:r>
            <a:br>
              <a:rPr lang="en-GB" sz="3200" dirty="0" smtClean="0"/>
            </a:br>
            <a:r>
              <a:rPr lang="en-GB" sz="3200" dirty="0"/>
              <a:t/>
            </a:r>
            <a:br>
              <a:rPr lang="en-GB" sz="3200" dirty="0"/>
            </a:br>
            <a:r>
              <a:rPr lang="zh-CN" altLang="en-US" sz="3200" dirty="0" smtClean="0"/>
              <a:t>多马的话是什么意思？</a:t>
            </a:r>
            <a:r>
              <a:rPr lang="en-GB" sz="3200" dirty="0" smtClean="0"/>
              <a:t/>
            </a:r>
            <a:br>
              <a:rPr lang="en-GB" sz="3200" dirty="0" smtClean="0"/>
            </a:br>
            <a:endParaRPr lang="en-GB" sz="3200" dirty="0"/>
          </a:p>
        </p:txBody>
      </p:sp>
    </p:spTree>
    <p:extLst>
      <p:ext uri="{BB962C8B-B14F-4D97-AF65-F5344CB8AC3E}">
        <p14:creationId xmlns:p14="http://schemas.microsoft.com/office/powerpoint/2010/main" val="140667542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4038600"/>
          </a:xfrm>
        </p:spPr>
        <p:txBody>
          <a:bodyPr>
            <a:noAutofit/>
          </a:bodyPr>
          <a:lstStyle/>
          <a:p>
            <a:r>
              <a:rPr lang="en-US" altLang="zh-CN" sz="3200" dirty="0" smtClean="0"/>
              <a:t>Finally </a:t>
            </a:r>
            <a:r>
              <a:rPr lang="en-GB" sz="3200" dirty="0" smtClean="0"/>
              <a:t>Thomas understands </a:t>
            </a:r>
            <a:br>
              <a:rPr lang="en-GB" sz="3200" dirty="0" smtClean="0"/>
            </a:br>
            <a:r>
              <a:rPr lang="en-GB" sz="3200" dirty="0" smtClean="0"/>
              <a:t>when he has seen Jesus</a:t>
            </a:r>
            <a:br>
              <a:rPr lang="en-GB" sz="3200" dirty="0" smtClean="0"/>
            </a:br>
            <a:r>
              <a:rPr lang="en-GB" sz="3200" dirty="0" smtClean="0"/>
              <a:t>he has seen God who is in Jesus </a:t>
            </a:r>
            <a:br>
              <a:rPr lang="en-GB" sz="3200" dirty="0" smtClean="0"/>
            </a:br>
            <a:r>
              <a:rPr lang="en-GB" sz="3200" dirty="0" smtClean="0"/>
              <a:t/>
            </a:r>
            <a:br>
              <a:rPr lang="en-GB" sz="3200" dirty="0" smtClean="0"/>
            </a:br>
            <a:r>
              <a:rPr lang="zh-CN" altLang="en-US" sz="3200" dirty="0" smtClean="0"/>
              <a:t>终于多马明白了，</a:t>
            </a:r>
            <a:r>
              <a:rPr lang="en-US" altLang="zh-CN" sz="3200" dirty="0" smtClean="0"/>
              <a:t/>
            </a:r>
            <a:br>
              <a:rPr lang="en-US" altLang="zh-CN" sz="3200" dirty="0" smtClean="0"/>
            </a:br>
            <a:r>
              <a:rPr lang="zh-CN" altLang="en-US" sz="3200" dirty="0" smtClean="0"/>
              <a:t>见到耶稣，便是见父上帝。</a:t>
            </a:r>
            <a:endParaRPr lang="en-GB" sz="3200" dirty="0"/>
          </a:p>
        </p:txBody>
      </p:sp>
    </p:spTree>
    <p:extLst>
      <p:ext uri="{BB962C8B-B14F-4D97-AF65-F5344CB8AC3E}">
        <p14:creationId xmlns:p14="http://schemas.microsoft.com/office/powerpoint/2010/main" val="212989384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4038600"/>
          </a:xfrm>
        </p:spPr>
        <p:txBody>
          <a:bodyPr>
            <a:noAutofit/>
          </a:bodyPr>
          <a:lstStyle/>
          <a:p>
            <a:r>
              <a:rPr lang="en-US" altLang="zh-CN" sz="3200" dirty="0" smtClean="0"/>
              <a:t>Finally </a:t>
            </a:r>
            <a:r>
              <a:rPr lang="en-GB" sz="3200" dirty="0" smtClean="0"/>
              <a:t>Thomas believes </a:t>
            </a:r>
            <a:br>
              <a:rPr lang="en-GB" sz="3200" dirty="0" smtClean="0"/>
            </a:br>
            <a:r>
              <a:rPr lang="en-GB" sz="3200" dirty="0" smtClean="0"/>
              <a:t>God dwells in Jesus </a:t>
            </a:r>
            <a:br>
              <a:rPr lang="en-GB" sz="3200" dirty="0" smtClean="0"/>
            </a:br>
            <a:r>
              <a:rPr lang="en-GB" sz="3200" dirty="0" smtClean="0"/>
              <a:t>it is God who raised him from death. </a:t>
            </a:r>
            <a:br>
              <a:rPr lang="en-GB" sz="3200" dirty="0" smtClean="0"/>
            </a:br>
            <a:r>
              <a:rPr lang="en-GB" sz="3200" dirty="0" smtClean="0"/>
              <a:t/>
            </a:r>
            <a:br>
              <a:rPr lang="en-GB" sz="3200" dirty="0" smtClean="0"/>
            </a:br>
            <a:r>
              <a:rPr lang="zh-CN" altLang="en-US" sz="3200" dirty="0" smtClean="0"/>
              <a:t>终于多马相信了，</a:t>
            </a:r>
            <a:r>
              <a:rPr lang="en-US" altLang="zh-CN" sz="3200" dirty="0" smtClean="0"/>
              <a:t/>
            </a:r>
            <a:br>
              <a:rPr lang="en-US" altLang="zh-CN" sz="3200" dirty="0" smtClean="0"/>
            </a:br>
            <a:r>
              <a:rPr lang="zh-CN" altLang="en-US" sz="3200" dirty="0" smtClean="0"/>
              <a:t>上帝果然居于耶稣之内，并使耶稣复活。</a:t>
            </a:r>
            <a:endParaRPr lang="en-GB" sz="3200" dirty="0"/>
          </a:p>
        </p:txBody>
      </p:sp>
    </p:spTree>
    <p:extLst>
      <p:ext uri="{BB962C8B-B14F-4D97-AF65-F5344CB8AC3E}">
        <p14:creationId xmlns:p14="http://schemas.microsoft.com/office/powerpoint/2010/main" val="352839711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2743199"/>
          </a:xfrm>
        </p:spPr>
        <p:txBody>
          <a:bodyPr>
            <a:noAutofit/>
          </a:bodyPr>
          <a:lstStyle/>
          <a:p>
            <a:r>
              <a:rPr lang="en-US" sz="3200" dirty="0"/>
              <a:t>Implications</a:t>
            </a:r>
            <a:r>
              <a:rPr lang="en-US" sz="3200" dirty="0" smtClean="0"/>
              <a:t/>
            </a:r>
            <a:br>
              <a:rPr lang="en-US" sz="3200" dirty="0" smtClean="0"/>
            </a:br>
            <a:r>
              <a:rPr lang="en-US" altLang="zh-CN" sz="3200" dirty="0" smtClean="0"/>
              <a:t>f</a:t>
            </a:r>
            <a:r>
              <a:rPr lang="en-US" sz="3200" dirty="0" smtClean="0"/>
              <a:t>or your faith and the gospel</a:t>
            </a:r>
            <a:r>
              <a:rPr lang="en-GB" sz="3200" dirty="0" smtClean="0"/>
              <a:t/>
            </a:r>
            <a:br>
              <a:rPr lang="en-GB" sz="3200" dirty="0" smtClean="0"/>
            </a:br>
            <a:r>
              <a:rPr lang="en-GB" sz="3200" dirty="0" smtClean="0"/>
              <a:t/>
            </a:r>
            <a:br>
              <a:rPr lang="en-GB" sz="3200" dirty="0" smtClean="0"/>
            </a:br>
            <a:r>
              <a:rPr lang="zh-CN" altLang="en-US" sz="3200" dirty="0" smtClean="0"/>
              <a:t>这</a:t>
            </a:r>
            <a:r>
              <a:rPr lang="zh-CN" altLang="en-US" sz="3200" dirty="0"/>
              <a:t>牵</a:t>
            </a:r>
            <a:r>
              <a:rPr lang="zh-CN" altLang="en-US" sz="3200" dirty="0" smtClean="0"/>
              <a:t>连到信仰的对象</a:t>
            </a:r>
            <a:r>
              <a:rPr lang="en-US" altLang="zh-CN" sz="3200" dirty="0" smtClean="0"/>
              <a:t/>
            </a:r>
            <a:br>
              <a:rPr lang="en-US" altLang="zh-CN" sz="3200" dirty="0" smtClean="0"/>
            </a:br>
            <a:r>
              <a:rPr lang="zh-CN" altLang="en-US" sz="3200" dirty="0" smtClean="0"/>
              <a:t>和福音</a:t>
            </a:r>
            <a:r>
              <a:rPr lang="zh-CN" altLang="en-US" sz="3200" dirty="0"/>
              <a:t>的</a:t>
            </a:r>
            <a:r>
              <a:rPr lang="zh-CN" altLang="en-US" sz="3200" dirty="0" smtClean="0"/>
              <a:t>内容</a:t>
            </a:r>
            <a:endParaRPr lang="en-GB" sz="3200" dirty="0"/>
          </a:p>
        </p:txBody>
      </p:sp>
    </p:spTree>
    <p:extLst>
      <p:ext uri="{BB962C8B-B14F-4D97-AF65-F5344CB8AC3E}">
        <p14:creationId xmlns:p14="http://schemas.microsoft.com/office/powerpoint/2010/main" val="147683150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4495800"/>
          </a:xfrm>
        </p:spPr>
        <p:txBody>
          <a:bodyPr>
            <a:noAutofit/>
          </a:bodyPr>
          <a:lstStyle/>
          <a:p>
            <a:r>
              <a:rPr lang="en-GB" sz="3200" dirty="0" smtClean="0"/>
              <a:t>The gospel</a:t>
            </a:r>
            <a:br>
              <a:rPr lang="en-GB" sz="3200" dirty="0" smtClean="0"/>
            </a:br>
            <a:r>
              <a:rPr lang="en-GB" sz="3200" dirty="0" smtClean="0"/>
              <a:t> </a:t>
            </a:r>
            <a:br>
              <a:rPr lang="en-GB" sz="3200" dirty="0" smtClean="0"/>
            </a:br>
            <a:r>
              <a:rPr lang="zh-CN" altLang="en-US" sz="3200" dirty="0" smtClean="0"/>
              <a:t>福音</a:t>
            </a:r>
            <a:r>
              <a:rPr lang="en-US" altLang="zh-CN" sz="3200" dirty="0" smtClean="0"/>
              <a:t/>
            </a:r>
            <a:br>
              <a:rPr lang="en-US" altLang="zh-CN" sz="3200" dirty="0" smtClean="0"/>
            </a:br>
            <a:r>
              <a:rPr lang="en-US" altLang="zh-CN" sz="3200" dirty="0"/>
              <a:t> </a:t>
            </a:r>
            <a:r>
              <a:rPr lang="en-US" altLang="zh-CN" sz="3200" dirty="0" smtClean="0"/>
              <a:t>      </a:t>
            </a:r>
            <a:br>
              <a:rPr lang="en-US" altLang="zh-CN" sz="3200" dirty="0" smtClean="0"/>
            </a:br>
            <a:r>
              <a:rPr lang="en-US" altLang="zh-CN" sz="3200" dirty="0" smtClean="0"/>
              <a:t/>
            </a:r>
            <a:br>
              <a:rPr lang="en-US" altLang="zh-CN" sz="3200" dirty="0" smtClean="0"/>
            </a:br>
            <a:endParaRPr lang="en-GB" sz="3200" dirty="0"/>
          </a:p>
        </p:txBody>
      </p:sp>
    </p:spTree>
    <p:extLst>
      <p:ext uri="{BB962C8B-B14F-4D97-AF65-F5344CB8AC3E}">
        <p14:creationId xmlns:p14="http://schemas.microsoft.com/office/powerpoint/2010/main" val="418830964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477000"/>
          </a:xfrm>
        </p:spPr>
        <p:txBody>
          <a:bodyPr>
            <a:noAutofit/>
          </a:bodyPr>
          <a:lstStyle/>
          <a:p>
            <a:r>
              <a:rPr lang="en-US" sz="3200" dirty="0" smtClean="0"/>
              <a:t>Jesus is the Son of God, the way to God. </a:t>
            </a:r>
            <a:br>
              <a:rPr lang="en-US" sz="3200" dirty="0" smtClean="0"/>
            </a:br>
            <a:r>
              <a:rPr lang="en-US" sz="3200" dirty="0" smtClean="0"/>
              <a:t>Now because of God’s kindness and power,</a:t>
            </a:r>
            <a:br>
              <a:rPr lang="en-US" sz="3200" dirty="0" smtClean="0"/>
            </a:br>
            <a:r>
              <a:rPr lang="en-US" sz="3200" dirty="0" smtClean="0"/>
              <a:t>everyone who follows Jesus’ way</a:t>
            </a:r>
            <a:br>
              <a:rPr lang="en-US" sz="3200" dirty="0" smtClean="0"/>
            </a:br>
            <a:r>
              <a:rPr lang="en-US" sz="3200" dirty="0" smtClean="0"/>
              <a:t>has hope of overcoming death, </a:t>
            </a:r>
            <a:br>
              <a:rPr lang="en-US" sz="3200" dirty="0" smtClean="0"/>
            </a:br>
            <a:r>
              <a:rPr lang="en-US" sz="3200" dirty="0" smtClean="0"/>
              <a:t>hope of eternal life!</a:t>
            </a:r>
            <a:r>
              <a:rPr lang="en-GB" sz="3200" dirty="0" smtClean="0"/>
              <a:t/>
            </a:r>
            <a:br>
              <a:rPr lang="en-GB" sz="3200" dirty="0" smtClean="0"/>
            </a:br>
            <a:r>
              <a:rPr lang="en-GB" sz="3200" dirty="0" smtClean="0"/>
              <a:t/>
            </a:r>
            <a:br>
              <a:rPr lang="en-GB" sz="3200" dirty="0" smtClean="0"/>
            </a:br>
            <a:r>
              <a:rPr lang="zh-CN" altLang="en-US" sz="3200" dirty="0" smtClean="0"/>
              <a:t>上帝果</a:t>
            </a:r>
            <a:r>
              <a:rPr lang="zh-CN" altLang="en-US" sz="3200" dirty="0"/>
              <a:t>然使耶稣复活</a:t>
            </a:r>
            <a:r>
              <a:rPr lang="zh-CN" altLang="en-US" sz="3200" dirty="0" smtClean="0"/>
              <a:t>了，</a:t>
            </a:r>
            <a:r>
              <a:rPr lang="en-US" altLang="zh-CN" sz="3200" dirty="0" smtClean="0"/>
              <a:t/>
            </a:r>
            <a:br>
              <a:rPr lang="en-US" altLang="zh-CN" sz="3200" dirty="0" smtClean="0"/>
            </a:br>
            <a:r>
              <a:rPr lang="zh-CN" altLang="en-US" sz="3200" dirty="0" smtClean="0"/>
              <a:t>耶稣真是上帝的儿子，</a:t>
            </a:r>
            <a:r>
              <a:rPr lang="en-US" altLang="zh-CN" sz="3200" dirty="0" smtClean="0"/>
              <a:t/>
            </a:r>
            <a:br>
              <a:rPr lang="en-US" altLang="zh-CN" sz="3200" dirty="0" smtClean="0"/>
            </a:br>
            <a:r>
              <a:rPr lang="zh-CN" altLang="en-US" sz="3200" dirty="0" smtClean="0"/>
              <a:t>是人类通往天父那里的道路。</a:t>
            </a:r>
            <a:r>
              <a:rPr lang="en-US" altLang="zh-CN" sz="3200" dirty="0" smtClean="0"/>
              <a:t/>
            </a:r>
            <a:br>
              <a:rPr lang="en-US" altLang="zh-CN" sz="3200" dirty="0" smtClean="0"/>
            </a:br>
            <a:r>
              <a:rPr lang="zh-CN" altLang="en-US" sz="3200" dirty="0" smtClean="0"/>
              <a:t>因着天父的眷爱和大能，</a:t>
            </a:r>
            <a:r>
              <a:rPr lang="en-US" altLang="zh-CN" sz="3200" dirty="0" smtClean="0"/>
              <a:t/>
            </a:r>
            <a:br>
              <a:rPr lang="en-US" altLang="zh-CN" sz="3200" dirty="0" smtClean="0"/>
            </a:br>
            <a:r>
              <a:rPr lang="zh-CN" altLang="en-US" sz="3200" dirty="0" smtClean="0"/>
              <a:t>凡追随耶稣的，有望逃脱死亡、</a:t>
            </a:r>
            <a:r>
              <a:rPr lang="en-US" altLang="zh-CN" sz="3200" dirty="0" smtClean="0"/>
              <a:t/>
            </a:r>
            <a:br>
              <a:rPr lang="en-US" altLang="zh-CN" sz="3200" dirty="0" smtClean="0"/>
            </a:br>
            <a:r>
              <a:rPr lang="zh-CN" altLang="en-US" sz="3200" dirty="0" smtClean="0"/>
              <a:t>有望复活</a:t>
            </a:r>
            <a:r>
              <a:rPr lang="zh-CN" altLang="en-US" sz="3200" dirty="0"/>
              <a:t>得</a:t>
            </a:r>
            <a:r>
              <a:rPr lang="zh-CN" altLang="en-US" sz="3200" dirty="0" smtClean="0"/>
              <a:t>救了！</a:t>
            </a:r>
            <a:endParaRPr lang="en-GB" sz="3200" dirty="0"/>
          </a:p>
        </p:txBody>
      </p:sp>
    </p:spTree>
    <p:extLst>
      <p:ext uri="{BB962C8B-B14F-4D97-AF65-F5344CB8AC3E}">
        <p14:creationId xmlns:p14="http://schemas.microsoft.com/office/powerpoint/2010/main" val="391468372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John </a:t>
            </a:r>
            <a:r>
              <a:rPr lang="zh-CN" altLang="en-US" sz="2800" dirty="0" smtClean="0"/>
              <a:t>约翰福音</a:t>
            </a:r>
            <a:r>
              <a:rPr lang="en-GB" sz="2800" dirty="0" smtClean="0"/>
              <a:t> </a:t>
            </a:r>
            <a:r>
              <a:rPr lang="en-US" altLang="zh-CN" sz="2800" dirty="0" smtClean="0"/>
              <a:t>20</a:t>
            </a:r>
            <a:r>
              <a:rPr lang="en-GB" sz="2800" dirty="0" smtClean="0"/>
              <a:t>.30-31</a:t>
            </a:r>
            <a:endParaRPr lang="en-GB" sz="2800" dirty="0"/>
          </a:p>
        </p:txBody>
      </p:sp>
      <p:sp>
        <p:nvSpPr>
          <p:cNvPr id="3" name="Content Placeholder 2"/>
          <p:cNvSpPr>
            <a:spLocks noGrp="1"/>
          </p:cNvSpPr>
          <p:nvPr>
            <p:ph idx="1"/>
          </p:nvPr>
        </p:nvSpPr>
        <p:spPr>
          <a:xfrm>
            <a:off x="457200" y="914400"/>
            <a:ext cx="8229600" cy="5059363"/>
          </a:xfrm>
        </p:spPr>
        <p:txBody>
          <a:bodyPr>
            <a:noAutofit/>
          </a:bodyPr>
          <a:lstStyle/>
          <a:p>
            <a:pPr marL="0" indent="0">
              <a:buNone/>
            </a:pPr>
            <a:r>
              <a:rPr lang="en-GB" sz="2800" baseline="30000" dirty="0" smtClean="0"/>
              <a:t>30</a:t>
            </a:r>
            <a:r>
              <a:rPr lang="en-GB" sz="2800" dirty="0" smtClean="0"/>
              <a:t> </a:t>
            </a:r>
            <a:r>
              <a:rPr lang="en-GB" sz="2800" dirty="0"/>
              <a:t>Now Jesus did many other signs in the presence of his disciples, which are not written in this book.</a:t>
            </a:r>
          </a:p>
          <a:p>
            <a:pPr marL="0" indent="0">
              <a:buNone/>
            </a:pPr>
            <a:r>
              <a:rPr lang="en-GB" sz="2800" dirty="0"/>
              <a:t> </a:t>
            </a:r>
            <a:r>
              <a:rPr lang="en-GB" sz="2800" baseline="30000" dirty="0"/>
              <a:t>31</a:t>
            </a:r>
            <a:r>
              <a:rPr lang="en-GB" sz="2800" dirty="0"/>
              <a:t> But these are written so that you may come to believe that Jesus is the Messiah, the Son of God, and that through believing you may have life in his name.</a:t>
            </a:r>
          </a:p>
          <a:p>
            <a:pPr marL="0" indent="0">
              <a:buNone/>
            </a:pPr>
            <a:endParaRPr lang="en-US" altLang="zh-CN" sz="2800" dirty="0" smtClean="0"/>
          </a:p>
          <a:p>
            <a:pPr marL="0" indent="0">
              <a:buNone/>
            </a:pPr>
            <a:r>
              <a:rPr lang="zh-CN" altLang="en-US" sz="2800" dirty="0"/>
              <a:t>当</a:t>
            </a:r>
            <a:r>
              <a:rPr lang="zh-CN" altLang="en-US" sz="2800" dirty="0" smtClean="0"/>
              <a:t>着众门徒的面，耶稣还施了许多别的征兆，只是本书不载。以上所记，乃是要你们信耶稣就是基督，是上帝的儿子，以使你们信</a:t>
            </a:r>
            <a:r>
              <a:rPr lang="zh-CN" altLang="en-US" sz="2800" dirty="0"/>
              <a:t>了</a:t>
            </a:r>
            <a:r>
              <a:rPr lang="zh-CN" altLang="en-US" sz="2800" dirty="0" smtClean="0"/>
              <a:t>，奉他的名，获生命。</a:t>
            </a:r>
            <a:endParaRPr lang="en-GB" altLang="zh-CN" sz="2800" dirty="0"/>
          </a:p>
        </p:txBody>
      </p:sp>
    </p:spTree>
    <p:extLst>
      <p:ext uri="{BB962C8B-B14F-4D97-AF65-F5344CB8AC3E}">
        <p14:creationId xmlns:p14="http://schemas.microsoft.com/office/powerpoint/2010/main" val="243117686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2517775"/>
          </a:xfrm>
        </p:spPr>
        <p:txBody>
          <a:bodyPr>
            <a:noAutofit/>
          </a:bodyPr>
          <a:lstStyle/>
          <a:p>
            <a:r>
              <a:rPr lang="en-US" sz="3200" dirty="0" smtClean="0"/>
              <a:t>The end</a:t>
            </a:r>
            <a:r>
              <a:rPr lang="en-GB" sz="3200" dirty="0" smtClean="0"/>
              <a:t/>
            </a:r>
            <a:br>
              <a:rPr lang="en-GB" sz="3200" dirty="0" smtClean="0"/>
            </a:br>
            <a:r>
              <a:rPr lang="en-GB" sz="3200" dirty="0" smtClean="0"/>
              <a:t/>
            </a:r>
            <a:br>
              <a:rPr lang="en-GB" sz="3200" dirty="0" smtClean="0"/>
            </a:br>
            <a:r>
              <a:rPr lang="zh-CN" altLang="en-US" sz="3200" dirty="0" smtClean="0"/>
              <a:t>完</a:t>
            </a:r>
            <a:endParaRPr lang="en-GB" sz="3200" dirty="0"/>
          </a:p>
        </p:txBody>
      </p:sp>
    </p:spTree>
    <p:extLst>
      <p:ext uri="{BB962C8B-B14F-4D97-AF65-F5344CB8AC3E}">
        <p14:creationId xmlns:p14="http://schemas.microsoft.com/office/powerpoint/2010/main" val="1933425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John </a:t>
            </a:r>
            <a:r>
              <a:rPr lang="zh-CN" altLang="en-US" sz="2800" dirty="0" smtClean="0"/>
              <a:t>约翰福音</a:t>
            </a:r>
            <a:r>
              <a:rPr lang="en-GB" sz="2800" dirty="0" smtClean="0"/>
              <a:t> </a:t>
            </a:r>
            <a:r>
              <a:rPr lang="en-US" altLang="zh-CN" sz="2800" dirty="0" smtClean="0"/>
              <a:t>20</a:t>
            </a:r>
            <a:r>
              <a:rPr lang="en-GB" sz="2800" dirty="0" smtClean="0"/>
              <a:t>.24-25</a:t>
            </a:r>
            <a:endParaRPr lang="en-GB" sz="2800" dirty="0"/>
          </a:p>
        </p:txBody>
      </p:sp>
      <p:sp>
        <p:nvSpPr>
          <p:cNvPr id="3" name="Content Placeholder 2"/>
          <p:cNvSpPr>
            <a:spLocks noGrp="1"/>
          </p:cNvSpPr>
          <p:nvPr>
            <p:ph idx="1"/>
          </p:nvPr>
        </p:nvSpPr>
        <p:spPr>
          <a:xfrm>
            <a:off x="457200" y="914400"/>
            <a:ext cx="8229600" cy="5638800"/>
          </a:xfrm>
        </p:spPr>
        <p:txBody>
          <a:bodyPr>
            <a:noAutofit/>
          </a:bodyPr>
          <a:lstStyle/>
          <a:p>
            <a:pPr marL="0" indent="0">
              <a:buNone/>
            </a:pPr>
            <a:r>
              <a:rPr lang="en-GB" sz="2800" baseline="30000" dirty="0" smtClean="0"/>
              <a:t>24</a:t>
            </a:r>
            <a:r>
              <a:rPr lang="en-GB" sz="2800" dirty="0" smtClean="0"/>
              <a:t> </a:t>
            </a:r>
            <a:r>
              <a:rPr lang="en-GB" sz="2800" dirty="0"/>
              <a:t>But </a:t>
            </a:r>
            <a:r>
              <a:rPr lang="en-GB" sz="2800" dirty="0" smtClean="0"/>
              <a:t>Thomas, </a:t>
            </a:r>
            <a:r>
              <a:rPr lang="en-GB" sz="2800" dirty="0"/>
              <a:t>one of the twelve, was not with them when Jesus came.</a:t>
            </a:r>
          </a:p>
          <a:p>
            <a:pPr marL="0" indent="0">
              <a:buNone/>
            </a:pPr>
            <a:r>
              <a:rPr lang="en-GB" sz="2800" dirty="0"/>
              <a:t> </a:t>
            </a:r>
            <a:r>
              <a:rPr lang="en-GB" sz="2800" baseline="30000" dirty="0"/>
              <a:t>25</a:t>
            </a:r>
            <a:r>
              <a:rPr lang="en-GB" sz="2800" dirty="0"/>
              <a:t> So the other disciples told him, </a:t>
            </a:r>
            <a:r>
              <a:rPr lang="en-GB" sz="2800" dirty="0" smtClean="0"/>
              <a:t>“We </a:t>
            </a:r>
            <a:r>
              <a:rPr lang="en-GB" sz="2800" dirty="0"/>
              <a:t>have seen the Lord</a:t>
            </a:r>
            <a:r>
              <a:rPr lang="en-GB" sz="2800" dirty="0" smtClean="0"/>
              <a:t>.” </a:t>
            </a:r>
            <a:r>
              <a:rPr lang="en-GB" sz="2800" dirty="0"/>
              <a:t>But he said to them, </a:t>
            </a:r>
            <a:r>
              <a:rPr lang="en-GB" sz="2800" dirty="0" smtClean="0"/>
              <a:t>“Unless </a:t>
            </a:r>
            <a:r>
              <a:rPr lang="en-GB" sz="2800" dirty="0"/>
              <a:t>I see the mark of the nails in his hands, and put my finger in the mark of the nails and my hand in his side, I will not believe</a:t>
            </a:r>
            <a:r>
              <a:rPr lang="en-GB" sz="2800" dirty="0" smtClean="0"/>
              <a:t>.”</a:t>
            </a:r>
          </a:p>
          <a:p>
            <a:pPr marL="0" indent="0">
              <a:buNone/>
            </a:pPr>
            <a:endParaRPr lang="en-GB" altLang="zh-CN" sz="2800" dirty="0" smtClean="0"/>
          </a:p>
          <a:p>
            <a:pPr marL="0" indent="0">
              <a:lnSpc>
                <a:spcPts val="3700"/>
              </a:lnSpc>
              <a:buNone/>
            </a:pPr>
            <a:r>
              <a:rPr lang="zh-CN" altLang="en-US" sz="2800" dirty="0"/>
              <a:t>多</a:t>
            </a:r>
            <a:r>
              <a:rPr lang="zh-CN" altLang="en-US" sz="2800" dirty="0" smtClean="0"/>
              <a:t>马虽是那十二门徒之一，耶稣来的时候，却不在场。所以当别的门徒告诉他：我们见到主了！他就说：除非我在他手上见着钉钉子的伤口，让我用指头探过那伤口，再伸手探他的肋旁，我是不会信的。</a:t>
            </a:r>
            <a:endParaRPr lang="en-GB" sz="2800" dirty="0"/>
          </a:p>
        </p:txBody>
      </p:sp>
    </p:spTree>
    <p:extLst>
      <p:ext uri="{BB962C8B-B14F-4D97-AF65-F5344CB8AC3E}">
        <p14:creationId xmlns:p14="http://schemas.microsoft.com/office/powerpoint/2010/main" val="2900155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John </a:t>
            </a:r>
            <a:r>
              <a:rPr lang="zh-CN" altLang="en-US" sz="2800" dirty="0" smtClean="0"/>
              <a:t>约翰福音</a:t>
            </a:r>
            <a:r>
              <a:rPr lang="en-GB" sz="2800" dirty="0" smtClean="0"/>
              <a:t> </a:t>
            </a:r>
            <a:r>
              <a:rPr lang="en-US" altLang="zh-CN" sz="2800" dirty="0" smtClean="0"/>
              <a:t>20</a:t>
            </a:r>
            <a:r>
              <a:rPr lang="en-GB" sz="2800" dirty="0" smtClean="0"/>
              <a:t>.26-27</a:t>
            </a:r>
            <a:endParaRPr lang="en-GB" sz="2800" dirty="0"/>
          </a:p>
        </p:txBody>
      </p:sp>
      <p:sp>
        <p:nvSpPr>
          <p:cNvPr id="3" name="Content Placeholder 2"/>
          <p:cNvSpPr>
            <a:spLocks noGrp="1"/>
          </p:cNvSpPr>
          <p:nvPr>
            <p:ph idx="1"/>
          </p:nvPr>
        </p:nvSpPr>
        <p:spPr>
          <a:xfrm>
            <a:off x="457200" y="914400"/>
            <a:ext cx="8229600" cy="5059363"/>
          </a:xfrm>
        </p:spPr>
        <p:txBody>
          <a:bodyPr>
            <a:noAutofit/>
          </a:bodyPr>
          <a:lstStyle/>
          <a:p>
            <a:pPr marL="0" indent="0">
              <a:buNone/>
            </a:pPr>
            <a:r>
              <a:rPr lang="en-GB" sz="2800" baseline="30000" dirty="0" smtClean="0"/>
              <a:t>26</a:t>
            </a:r>
            <a:r>
              <a:rPr lang="en-GB" sz="2800" dirty="0" smtClean="0"/>
              <a:t> </a:t>
            </a:r>
            <a:r>
              <a:rPr lang="en-GB" sz="2800" dirty="0"/>
              <a:t>A week later his disciples were again in the house, and Thomas was with them. Although the doors were shut, Jesus came and stood among them and said, </a:t>
            </a:r>
            <a:r>
              <a:rPr lang="en-GB" sz="2800" dirty="0" smtClean="0"/>
              <a:t>“Peace </a:t>
            </a:r>
            <a:r>
              <a:rPr lang="en-GB" sz="2800" dirty="0"/>
              <a:t>be with you</a:t>
            </a:r>
            <a:r>
              <a:rPr lang="en-GB" sz="2800" dirty="0" smtClean="0"/>
              <a:t>.”  </a:t>
            </a:r>
            <a:r>
              <a:rPr lang="en-GB" sz="2800" baseline="30000" dirty="0" smtClean="0"/>
              <a:t>27</a:t>
            </a:r>
            <a:r>
              <a:rPr lang="en-GB" sz="2800" dirty="0" smtClean="0"/>
              <a:t> Then he said to Thomas, “Put your finger here and see my hands. Reach out your hand and put it in my side. Do not doubt but believe.”</a:t>
            </a:r>
          </a:p>
          <a:p>
            <a:pPr marL="0" indent="0">
              <a:lnSpc>
                <a:spcPts val="3700"/>
              </a:lnSpc>
              <a:buNone/>
            </a:pPr>
            <a:endParaRPr lang="en-US" altLang="zh-CN" sz="2800" dirty="0" smtClean="0"/>
          </a:p>
          <a:p>
            <a:pPr marL="0" indent="0">
              <a:lnSpc>
                <a:spcPts val="3700"/>
              </a:lnSpc>
              <a:buNone/>
            </a:pPr>
            <a:r>
              <a:rPr lang="zh-CN" altLang="en-US" sz="2800" dirty="0" smtClean="0"/>
              <a:t>八天后，众门徒又聚在屋里，多马也在。闩上门，耶稣来了，站在众人中间，道：愿你们平安！借着，边吩咐多马：把你的指头放这儿，看我的手！伸出你的手来，探我的肋旁哪！莫做不信的，信了吧。</a:t>
            </a:r>
            <a:endParaRPr lang="en-GB" altLang="zh-CN" sz="2800" dirty="0" smtClean="0"/>
          </a:p>
        </p:txBody>
      </p:sp>
    </p:spTree>
    <p:extLst>
      <p:ext uri="{BB962C8B-B14F-4D97-AF65-F5344CB8AC3E}">
        <p14:creationId xmlns:p14="http://schemas.microsoft.com/office/powerpoint/2010/main" val="2739425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John </a:t>
            </a:r>
            <a:r>
              <a:rPr lang="zh-CN" altLang="en-US" sz="2800" dirty="0" smtClean="0"/>
              <a:t>约翰福音</a:t>
            </a:r>
            <a:r>
              <a:rPr lang="en-GB" sz="2800" dirty="0" smtClean="0"/>
              <a:t> </a:t>
            </a:r>
            <a:r>
              <a:rPr lang="en-US" altLang="zh-CN" sz="2800" dirty="0" smtClean="0"/>
              <a:t>20</a:t>
            </a:r>
            <a:r>
              <a:rPr lang="en-GB" sz="2800" dirty="0" smtClean="0"/>
              <a:t>.2</a:t>
            </a:r>
            <a:r>
              <a:rPr lang="en-US" altLang="zh-CN" sz="2800" dirty="0" smtClean="0"/>
              <a:t>8-29</a:t>
            </a:r>
            <a:endParaRPr lang="en-GB" sz="2800" dirty="0"/>
          </a:p>
        </p:txBody>
      </p:sp>
      <p:sp>
        <p:nvSpPr>
          <p:cNvPr id="3" name="Content Placeholder 2"/>
          <p:cNvSpPr>
            <a:spLocks noGrp="1"/>
          </p:cNvSpPr>
          <p:nvPr>
            <p:ph idx="1"/>
          </p:nvPr>
        </p:nvSpPr>
        <p:spPr>
          <a:xfrm>
            <a:off x="457200" y="1189037"/>
            <a:ext cx="8229600" cy="5059363"/>
          </a:xfrm>
        </p:spPr>
        <p:txBody>
          <a:bodyPr>
            <a:noAutofit/>
          </a:bodyPr>
          <a:lstStyle/>
          <a:p>
            <a:pPr marL="0" indent="0">
              <a:buNone/>
            </a:pPr>
            <a:r>
              <a:rPr lang="en-GB" sz="2800" baseline="30000" dirty="0" smtClean="0"/>
              <a:t>28</a:t>
            </a:r>
            <a:r>
              <a:rPr lang="en-GB" sz="2800" dirty="0" smtClean="0"/>
              <a:t> </a:t>
            </a:r>
            <a:r>
              <a:rPr lang="en-GB" sz="2800" dirty="0"/>
              <a:t>Thomas answered him, </a:t>
            </a:r>
            <a:r>
              <a:rPr lang="en-GB" sz="2800" dirty="0" smtClean="0">
                <a:solidFill>
                  <a:srgbClr val="FF0000"/>
                </a:solidFill>
              </a:rPr>
              <a:t>“My </a:t>
            </a:r>
            <a:r>
              <a:rPr lang="en-GB" sz="2800" dirty="0">
                <a:solidFill>
                  <a:srgbClr val="FF0000"/>
                </a:solidFill>
              </a:rPr>
              <a:t>Lord and my God</a:t>
            </a:r>
            <a:r>
              <a:rPr lang="en-GB" sz="2800" dirty="0" smtClean="0">
                <a:solidFill>
                  <a:srgbClr val="FF0000"/>
                </a:solidFill>
              </a:rPr>
              <a:t>!”</a:t>
            </a:r>
          </a:p>
          <a:p>
            <a:pPr marL="0" indent="0">
              <a:buNone/>
            </a:pPr>
            <a:r>
              <a:rPr lang="en-GB" sz="2800" baseline="30000" dirty="0" smtClean="0"/>
              <a:t>29</a:t>
            </a:r>
            <a:r>
              <a:rPr lang="en-GB" sz="2800" dirty="0" smtClean="0"/>
              <a:t> Jesus said to him, “Have you believed because you have seen me? Blessed are those who have not seen and yet have come to believe.”</a:t>
            </a:r>
          </a:p>
          <a:p>
            <a:pPr marL="0" indent="0">
              <a:buNone/>
            </a:pPr>
            <a:endParaRPr lang="en-US" altLang="zh-CN" sz="2800" dirty="0"/>
          </a:p>
          <a:p>
            <a:pPr marL="0" indent="0">
              <a:buNone/>
            </a:pPr>
            <a:r>
              <a:rPr lang="zh-CN" altLang="en-US" sz="2800" dirty="0"/>
              <a:t>多</a:t>
            </a:r>
            <a:r>
              <a:rPr lang="zh-CN" altLang="en-US" sz="2800" dirty="0" smtClean="0"/>
              <a:t>马脱口而出：</a:t>
            </a:r>
            <a:r>
              <a:rPr lang="zh-CN" altLang="en-US" sz="2800" dirty="0" smtClean="0">
                <a:solidFill>
                  <a:srgbClr val="FF0000"/>
                </a:solidFill>
              </a:rPr>
              <a:t>我主啊我的上帝！</a:t>
            </a:r>
            <a:endParaRPr lang="en-US" altLang="zh-CN" sz="2800" dirty="0" smtClean="0">
              <a:solidFill>
                <a:srgbClr val="FF0000"/>
              </a:solidFill>
            </a:endParaRPr>
          </a:p>
          <a:p>
            <a:pPr marL="0" indent="0">
              <a:buNone/>
            </a:pPr>
            <a:r>
              <a:rPr lang="zh-CN" altLang="en-US" sz="2800" dirty="0" smtClean="0"/>
              <a:t>耶稣道：是因为见着我，你才信？那无须看到就信了的人有福了！</a:t>
            </a:r>
            <a:endParaRPr lang="en-GB" altLang="zh-CN" sz="2800" dirty="0"/>
          </a:p>
        </p:txBody>
      </p:sp>
    </p:spTree>
    <p:extLst>
      <p:ext uri="{BB962C8B-B14F-4D97-AF65-F5344CB8AC3E}">
        <p14:creationId xmlns:p14="http://schemas.microsoft.com/office/powerpoint/2010/main" val="1769462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1534</TotalTime>
  <Words>2653</Words>
  <Application>Microsoft Office PowerPoint</Application>
  <PresentationFormat>On-screen Show (4:3)</PresentationFormat>
  <Paragraphs>221</Paragraphs>
  <Slides>68</Slides>
  <Notes>68</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2016.12.04</vt:lpstr>
      <vt:lpstr>John 约翰福音 20.28 </vt:lpstr>
      <vt:lpstr>John 约翰福音 20.28</vt:lpstr>
      <vt:lpstr>The question  问题</vt:lpstr>
      <vt:lpstr>Can it be proved from John 20.28 that Jesus Christ is God?  凭约翰福音20.28能否证明 耶稣基督就是上帝？</vt:lpstr>
      <vt:lpstr>Immediate context  上下文</vt:lpstr>
      <vt:lpstr>John 约翰福音 20.24-25</vt:lpstr>
      <vt:lpstr>John 约翰福音 20.26-27</vt:lpstr>
      <vt:lpstr>John 约翰福音 20.28-29</vt:lpstr>
      <vt:lpstr>John 约翰福音 20.30-31</vt:lpstr>
      <vt:lpstr>Can it be proved from John 20.28 that Jesus Christ is God?  凭约翰福音20.28能否证明 耶稣基督就是上帝？</vt:lpstr>
      <vt:lpstr>Yes or no?  能不能证明？  </vt:lpstr>
      <vt:lpstr>Implications for your faith and the gospel  这牵连到信仰的对象 和福音的内容</vt:lpstr>
      <vt:lpstr>Two conclusions. Two gospels!     两个结论，两个福音！          </vt:lpstr>
      <vt:lpstr>Jesus is God  Jesus, whom you believe and worship because he died and rose again  你所信仰所敬拜的耶稣基督，祂就是上帝， 因为祂死了又复活了。</vt:lpstr>
      <vt:lpstr>Or  抑或</vt:lpstr>
      <vt:lpstr>Jesus is the Son of God---the way to God.  Because of God’s kindness and power, now everyone who follows Jesus’ way has hope of overcoming death,  hope of eternal life!  上帝果然使耶稣复活了， 耶稣真是上帝的儿子， 是人类通往天父那里的道路。 因着天父的眷爱和大能， 凡追随耶稣的，有望逃脱死亡、 有望复活得救了！</vt:lpstr>
      <vt:lpstr>Two approaches. Two conclusions.     两个观点，两个结论。          </vt:lpstr>
      <vt:lpstr>             1.  Out of context  断章取义         2.  Within context 从上下文下结论 </vt:lpstr>
      <vt:lpstr>     The right approach to interpretation:      正确的释经法：      1.  Immediate context 上下文      2.  Wider context  卷书整体的思路      3.  Historical background of Jewish religious                  thoughts  犹太宗教思想的历史文化背景 </vt:lpstr>
      <vt:lpstr>John 约翰福音 20.28</vt:lpstr>
      <vt:lpstr>Observations     请注意          </vt:lpstr>
      <vt:lpstr>Jesus did NOT reply Thomas: You’re right.  I am God.  耶稣回答多马时，没有说：我就是上帝，你说的对。  </vt:lpstr>
      <vt:lpstr>  In the Bible Yahweh has said explicitly many times that He is God alone.  Jesus never once said he is God.  圣经记载雅伟多次自称是上帝，是独一的上帝。 耶稣却从来不以上帝自称，一次都没有。   </vt:lpstr>
      <vt:lpstr>What precisely has Thomas come to believe?  看到了耶稣死又复活了，他才相信。 到底多马相信什么？</vt:lpstr>
      <vt:lpstr>Immediate context  上下文</vt:lpstr>
      <vt:lpstr>The context is about  God raising Jesus from the dead  上下文的重点：上帝已经使耶稣复活。</vt:lpstr>
      <vt:lpstr>Thomas has come to believe  that God raised Jesus from the dead, that Jesus is the Son of God  多马所信仰的是： 如耶稣预言，上帝果然使耶稣复活了， 耶稣真是上帝的儿子。</vt:lpstr>
      <vt:lpstr>Not that Jesus is God  多马并非相信耶稣就是上帝。</vt:lpstr>
      <vt:lpstr>John 约翰福音 20.30-31</vt:lpstr>
      <vt:lpstr>Wider context:  John’s Gospel taken as a whole  约翰福音整体的思路</vt:lpstr>
      <vt:lpstr>John 约翰福音 17.1-2</vt:lpstr>
      <vt:lpstr>John 约翰福音 17.3</vt:lpstr>
      <vt:lpstr>Doesn’t Thomas know Jesus has said the Father is the only true God?   Thomas wouldn’t call Jesus God, would he?  难道多马不知道，耶稣说天父才是独一真上帝，他只是天父差来的代表吗？ 多马怎么会以上帝称呼耶稣？</vt:lpstr>
      <vt:lpstr>John 约翰福音 14.6-7</vt:lpstr>
      <vt:lpstr>John 约翰福音 14.8-9</vt:lpstr>
      <vt:lpstr>John 约翰福音 14.10-11</vt:lpstr>
      <vt:lpstr>My Lord and my God!  我主啊我的上帝！ </vt:lpstr>
      <vt:lpstr>Finally Thomas believes  God dwells in Jesus.   终于多马相信了，上帝果然居于耶稣之内。</vt:lpstr>
      <vt:lpstr>Finally Thomas understands  when he has seen Jesus he has seen God.   It is God who raised him from death.   终于多马明白，见到耶稣便是见到上帝，是上帝使耶稣复活。</vt:lpstr>
      <vt:lpstr>John 约翰福音 2.19-21</vt:lpstr>
      <vt:lpstr>John 约翰福音 2.22</vt:lpstr>
      <vt:lpstr>Finally Thomas believes  God who dwells in Jesus raised him from the dead   终于多马相信了， 是居于耶稣之内的上帝，使耶稣复活！</vt:lpstr>
      <vt:lpstr>“My Father who is in me does his works.”  “居于我内之父，在行祂的事功。” </vt:lpstr>
      <vt:lpstr>Colossians 歌罗西书 2.9</vt:lpstr>
      <vt:lpstr>Background of Jewish religious thought  犹太宗教思想背景</vt:lpstr>
      <vt:lpstr>In the time of Jesus, the idea God is a Trinity did NOT exist in Jewish thought  耶稣的时代，犹太宗教思想根本 不存在上帝三位一体的观念</vt:lpstr>
      <vt:lpstr>Trinity became official church dogma   381 years after Jesus Christ  耶稣381年后， 教会才定三位一体论为教条</vt:lpstr>
      <vt:lpstr>Would Thomas suddenly understands God  as God the Father, the Son, the Holy Spirit?  难道多马会突然领悟到， 上帝是父、子、圣灵，三位一体？</vt:lpstr>
      <vt:lpstr>Background of Jewish religious thought  犹太宗教思想背景</vt:lpstr>
      <vt:lpstr>As a Jew, shouldn’t Thomas know  the only true God is immortal?  身为犹太人，难道多马不知道 独一真上帝是不（可能）死的？</vt:lpstr>
      <vt:lpstr>The one who died could NOT have been God, could he? How could God have died on the cross?  死在十架上的不可能是上帝。 上帝又怎可能死？</vt:lpstr>
      <vt:lpstr>1Timothy 提前 6.16</vt:lpstr>
      <vt:lpstr>1Timothy 提前 6.13-14</vt:lpstr>
      <vt:lpstr>1Timothy 提前 6.15-16</vt:lpstr>
      <vt:lpstr>1Timothy 提前 1.17</vt:lpstr>
      <vt:lpstr>Conclusion  结论 </vt:lpstr>
      <vt:lpstr>Can it be proved from John 20.28 that Jesus Christ is God?  凭约翰福音20.28能否证明 耶稣基督就是上帝？</vt:lpstr>
      <vt:lpstr>Can it be proved from John 20.28 that God is a trinity?  凭约翰福音20.28能否证明上帝是三位一体？</vt:lpstr>
      <vt:lpstr>My Lord and my God!  我主啊我的上帝！ </vt:lpstr>
      <vt:lpstr>What does Thomas mean?  多马的话是什么意思？ </vt:lpstr>
      <vt:lpstr>Finally Thomas understands  when he has seen Jesus he has seen God who is in Jesus   终于多马明白了， 见到耶稣，便是见父上帝。</vt:lpstr>
      <vt:lpstr>Finally Thomas believes  God dwells in Jesus  it is God who raised him from death.   终于多马相信了， 上帝果然居于耶稣之内，并使耶稣复活。</vt:lpstr>
      <vt:lpstr>Implications for your faith and the gospel  这牵连到信仰的对象 和福音的内容</vt:lpstr>
      <vt:lpstr>The gospel   福音          </vt:lpstr>
      <vt:lpstr>Jesus is the Son of God, the way to God.  Now because of God’s kindness and power, everyone who follows Jesus’ way has hope of overcoming death,  hope of eternal life!  上帝果然使耶稣复活了， 耶稣真是上帝的儿子， 是人类通往天父那里的道路。 因着天父的眷爱和大能， 凡追随耶稣的，有望逃脱死亡、 有望复活得救了！</vt:lpstr>
      <vt:lpstr>John 约翰福音 20.30-31</vt:lpstr>
      <vt:lpstr>The end  完</vt:lpstr>
    </vt:vector>
  </TitlesOfParts>
  <Company>Liverpool John Moores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2016.11.20</dc:title>
  <dc:creator>KH</dc:creator>
  <cp:lastModifiedBy>KH</cp:lastModifiedBy>
  <cp:revision>141</cp:revision>
  <dcterms:created xsi:type="dcterms:W3CDTF">2016-11-28T09:56:56Z</dcterms:created>
  <dcterms:modified xsi:type="dcterms:W3CDTF">2016-12-04T21:16:00Z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