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311" r:id="rId3"/>
    <p:sldId id="320" r:id="rId4"/>
    <p:sldId id="312" r:id="rId5"/>
    <p:sldId id="321" r:id="rId6"/>
    <p:sldId id="309" r:id="rId7"/>
    <p:sldId id="259" r:id="rId8"/>
    <p:sldId id="319" r:id="rId9"/>
    <p:sldId id="31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135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01B87-E822-4F28-8A9C-06FFFDE87C68}" type="datetimeFigureOut">
              <a:rPr lang="zh-CN" altLang="en-US" smtClean="0"/>
              <a:t>2017/7/17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CDDFB-8118-4FBE-AFE7-DBE2C2EAA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882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242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242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242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242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242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Salvation Series</a:t>
            </a:r>
            <a:br>
              <a:rPr lang="en-US" sz="3200" dirty="0" smtClean="0"/>
            </a:br>
            <a:r>
              <a:rPr lang="zh-CN" altLang="en-US" sz="3200" dirty="0" smtClean="0"/>
              <a:t>救恩系列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5528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685800" y="1828800"/>
            <a:ext cx="77724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3200" smtClean="0"/>
              <a:t>坚</a:t>
            </a:r>
            <a:r>
              <a:rPr lang="zh-CN" altLang="en-US" sz="3200" smtClean="0"/>
              <a:t>持到</a:t>
            </a:r>
            <a:r>
              <a:rPr lang="zh-CN" altLang="en-US" sz="3200" smtClean="0"/>
              <a:t>底</a:t>
            </a:r>
            <a:endParaRPr lang="en-GB" altLang="zh-CN" sz="3200"/>
          </a:p>
          <a:p>
            <a:pPr>
              <a:lnSpc>
                <a:spcPct val="150000"/>
              </a:lnSpc>
            </a:pPr>
            <a:r>
              <a:rPr lang="en-US" altLang="zh-CN" sz="3200" smtClean="0"/>
              <a:t>Persevere </a:t>
            </a:r>
            <a:r>
              <a:rPr lang="en-US" altLang="zh-CN" sz="3200" smtClean="0"/>
              <a:t>to the End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3602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马太福音 </a:t>
            </a:r>
            <a:r>
              <a:rPr lang="en-US" altLang="zh-CN" sz="2800" dirty="0" smtClean="0"/>
              <a:t>Mathew 24:12-13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只因不法的事增多，许多人的爱心纔渐渐冷淡了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sz="28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8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13 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唯有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忍耐到底的，必然得救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sz="28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endParaRPr lang="en-US" altLang="zh-CN" sz="2800" dirty="0" smtClean="0"/>
          </a:p>
          <a:p>
            <a:pPr marL="0" indent="0" algn="just">
              <a:buNone/>
            </a:pPr>
            <a:r>
              <a:rPr lang="en-US" altLang="zh-CN" sz="2800" dirty="0"/>
              <a:t>And because lawlessness will be increased, the love of many will grow cold.  </a:t>
            </a:r>
            <a:r>
              <a:rPr lang="en-US" altLang="zh-CN" sz="28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13</a:t>
            </a:r>
            <a:r>
              <a:rPr lang="en-US" altLang="zh-CN" sz="2800" dirty="0"/>
              <a:t> But the one who endures to the end will be saved.</a:t>
            </a:r>
            <a:endParaRPr lang="en-GB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1420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723900" y="228600"/>
            <a:ext cx="77724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3200" dirty="0" smtClean="0"/>
              <a:t>主耶稣的教导 </a:t>
            </a:r>
            <a:r>
              <a:rPr lang="en-US" altLang="zh-CN" sz="3200" dirty="0" smtClean="0"/>
              <a:t>vs </a:t>
            </a:r>
            <a:r>
              <a:rPr lang="zh-CN" altLang="en-US" sz="3200" dirty="0" smtClean="0"/>
              <a:t>现今普遍的教导</a:t>
            </a:r>
            <a:r>
              <a:rPr lang="en-GB" altLang="zh-CN" sz="3200" dirty="0" smtClean="0"/>
              <a:t/>
            </a:r>
            <a:br>
              <a:rPr lang="en-GB" altLang="zh-CN" sz="3200" dirty="0" smtClean="0"/>
            </a:br>
            <a:r>
              <a:rPr lang="en-US" sz="3200" dirty="0" smtClean="0"/>
              <a:t>Lord Jesus’ teaching vs Popular teaching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1746439"/>
            <a:ext cx="9067800" cy="694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zh-CN" altLang="en-US" sz="2900" dirty="0" smtClean="0">
                <a:latin typeface="+mj-lt"/>
                <a:ea typeface="+mj-ea"/>
                <a:cs typeface="+mj-cs"/>
              </a:rPr>
              <a:t>忍耐到底，必然得救 </a:t>
            </a:r>
            <a:r>
              <a:rPr lang="en-US" altLang="zh-CN" sz="2900" dirty="0" smtClean="0">
                <a:latin typeface="+mj-lt"/>
                <a:ea typeface="+mj-ea"/>
                <a:cs typeface="+mj-cs"/>
              </a:rPr>
              <a:t>(</a:t>
            </a:r>
            <a:r>
              <a:rPr lang="zh-CN" altLang="en-US" sz="2900" dirty="0" smtClean="0">
                <a:latin typeface="+mj-lt"/>
                <a:ea typeface="+mj-ea"/>
                <a:cs typeface="+mj-cs"/>
              </a:rPr>
              <a:t>基督的教导</a:t>
            </a:r>
            <a:r>
              <a:rPr lang="en-US" altLang="zh-CN" sz="2900" dirty="0" smtClean="0">
                <a:latin typeface="+mj-lt"/>
                <a:ea typeface="+mj-ea"/>
                <a:cs typeface="+mj-cs"/>
              </a:rPr>
              <a:t>)</a:t>
            </a:r>
          </a:p>
          <a:p>
            <a:pPr lvl="1"/>
            <a:r>
              <a:rPr lang="en-US" altLang="zh-CN" sz="2900" dirty="0" smtClean="0">
                <a:latin typeface="+mj-lt"/>
                <a:ea typeface="+mj-ea"/>
                <a:cs typeface="+mj-cs"/>
              </a:rPr>
              <a:t>				vs</a:t>
            </a:r>
            <a:endParaRPr lang="en-US" altLang="zh-CN" sz="2900" dirty="0">
              <a:latin typeface="+mj-lt"/>
              <a:ea typeface="+mj-ea"/>
              <a:cs typeface="+mj-cs"/>
            </a:endParaRPr>
          </a:p>
          <a:p>
            <a:pPr lvl="1"/>
            <a:r>
              <a:rPr lang="zh-CN" altLang="en-US" sz="2900">
                <a:latin typeface="+mj-lt"/>
                <a:ea typeface="+mj-ea"/>
                <a:cs typeface="+mj-cs"/>
              </a:rPr>
              <a:t>一次</a:t>
            </a:r>
            <a:r>
              <a:rPr lang="zh-CN" altLang="en-US" sz="2900" smtClean="0">
                <a:latin typeface="+mj-lt"/>
                <a:ea typeface="+mj-ea"/>
                <a:cs typeface="+mj-cs"/>
              </a:rPr>
              <a:t>相</a:t>
            </a:r>
            <a:r>
              <a:rPr lang="zh-CN" altLang="en-US" sz="2900" dirty="0" smtClean="0">
                <a:latin typeface="+mj-lt"/>
                <a:ea typeface="+mj-ea"/>
                <a:cs typeface="+mj-cs"/>
              </a:rPr>
              <a:t>信，就必得救 </a:t>
            </a:r>
            <a:r>
              <a:rPr lang="en-US" altLang="zh-CN" sz="2900" dirty="0" smtClean="0">
                <a:latin typeface="+mj-lt"/>
                <a:ea typeface="+mj-ea"/>
                <a:cs typeface="+mj-cs"/>
              </a:rPr>
              <a:t>(</a:t>
            </a:r>
            <a:r>
              <a:rPr lang="zh-CN" altLang="en-US" sz="2900" dirty="0" smtClean="0">
                <a:latin typeface="+mj-lt"/>
                <a:ea typeface="+mj-ea"/>
                <a:cs typeface="+mj-cs"/>
              </a:rPr>
              <a:t>现今普遍的教导</a:t>
            </a:r>
            <a:r>
              <a:rPr lang="en-US" altLang="zh-CN" sz="2900" dirty="0" smtClean="0">
                <a:latin typeface="+mj-lt"/>
                <a:ea typeface="+mj-ea"/>
                <a:cs typeface="+mj-cs"/>
              </a:rPr>
              <a:t>)</a:t>
            </a:r>
          </a:p>
          <a:p>
            <a:pPr lvl="1"/>
            <a:r>
              <a:rPr lang="en-US" altLang="zh-CN" sz="2900" dirty="0">
                <a:latin typeface="+mj-lt"/>
                <a:ea typeface="+mj-ea"/>
                <a:cs typeface="+mj-cs"/>
              </a:rPr>
              <a:t> </a:t>
            </a:r>
            <a:r>
              <a:rPr lang="en-US" altLang="zh-CN" sz="2900" dirty="0" smtClean="0">
                <a:latin typeface="+mj-lt"/>
                <a:ea typeface="+mj-ea"/>
                <a:cs typeface="+mj-cs"/>
              </a:rPr>
              <a:t> </a:t>
            </a:r>
            <a:r>
              <a:rPr lang="en-US" altLang="zh-CN" sz="2900" dirty="0">
                <a:latin typeface="+mj-lt"/>
                <a:ea typeface="+mj-ea"/>
                <a:cs typeface="+mj-cs"/>
              </a:rPr>
              <a:t> </a:t>
            </a:r>
            <a:r>
              <a:rPr lang="en-US" altLang="zh-CN" sz="2900" dirty="0" smtClean="0">
                <a:latin typeface="+mj-lt"/>
                <a:ea typeface="+mj-ea"/>
                <a:cs typeface="+mj-cs"/>
              </a:rPr>
              <a:t>  </a:t>
            </a:r>
            <a:endParaRPr lang="en-US" altLang="zh-CN" sz="2900" dirty="0">
              <a:latin typeface="+mj-lt"/>
              <a:ea typeface="+mj-ea"/>
              <a:cs typeface="+mj-cs"/>
            </a:endParaRPr>
          </a:p>
          <a:p>
            <a:pPr lvl="1"/>
            <a:r>
              <a:rPr lang="en-US" altLang="zh-CN" sz="2900" dirty="0" smtClean="0">
                <a:latin typeface="+mj-lt"/>
                <a:ea typeface="+mj-ea"/>
                <a:cs typeface="+mj-cs"/>
              </a:rPr>
              <a:t>The one who endures to the end will be saved </a:t>
            </a:r>
          </a:p>
          <a:p>
            <a:pPr lvl="1"/>
            <a:r>
              <a:rPr lang="en-US" altLang="zh-CN" sz="2900" dirty="0" smtClean="0">
                <a:latin typeface="+mj-lt"/>
                <a:ea typeface="+mj-ea"/>
                <a:cs typeface="+mj-cs"/>
              </a:rPr>
              <a:t>(Christ’s teaching)</a:t>
            </a:r>
          </a:p>
          <a:p>
            <a:pPr lvl="1"/>
            <a:r>
              <a:rPr lang="en-US" altLang="zh-CN" sz="2900" dirty="0" smtClean="0">
                <a:latin typeface="+mj-lt"/>
                <a:ea typeface="+mj-ea"/>
                <a:cs typeface="+mj-cs"/>
              </a:rPr>
              <a:t>				vs</a:t>
            </a:r>
            <a:endParaRPr lang="en-US" altLang="zh-CN" sz="2900" dirty="0">
              <a:latin typeface="+mj-lt"/>
              <a:ea typeface="+mj-ea"/>
              <a:cs typeface="+mj-cs"/>
            </a:endParaRPr>
          </a:p>
          <a:p>
            <a:pPr lvl="1"/>
            <a:r>
              <a:rPr lang="en-US" altLang="zh-CN" sz="2900" dirty="0" smtClean="0">
                <a:latin typeface="+mj-lt"/>
                <a:ea typeface="+mj-ea"/>
                <a:cs typeface="+mj-cs"/>
              </a:rPr>
              <a:t>The one </a:t>
            </a:r>
            <a:r>
              <a:rPr lang="en-US" altLang="zh-CN" sz="2900" smtClean="0">
                <a:latin typeface="+mj-lt"/>
                <a:ea typeface="+mj-ea"/>
                <a:cs typeface="+mj-cs"/>
              </a:rPr>
              <a:t>who believes </a:t>
            </a:r>
            <a:r>
              <a:rPr lang="en-US" altLang="zh-CN" sz="2900" dirty="0" smtClean="0">
                <a:latin typeface="+mj-lt"/>
                <a:ea typeface="+mj-ea"/>
                <a:cs typeface="+mj-cs"/>
              </a:rPr>
              <a:t>in the beginning will be saved </a:t>
            </a:r>
          </a:p>
          <a:p>
            <a:pPr lvl="1"/>
            <a:r>
              <a:rPr lang="en-US" altLang="zh-CN" sz="2900" dirty="0" smtClean="0">
                <a:latin typeface="+mj-lt"/>
                <a:ea typeface="+mj-ea"/>
                <a:cs typeface="+mj-cs"/>
              </a:rPr>
              <a:t>(</a:t>
            </a:r>
            <a:r>
              <a:rPr lang="en-US" altLang="zh-CN" sz="2900" dirty="0"/>
              <a:t>Today’s Popular </a:t>
            </a:r>
            <a:r>
              <a:rPr lang="en-US" altLang="zh-CN" sz="2900" dirty="0" smtClean="0"/>
              <a:t>teaching</a:t>
            </a:r>
            <a:r>
              <a:rPr lang="en-US" altLang="zh-CN" sz="2900" dirty="0" smtClean="0">
                <a:latin typeface="+mj-lt"/>
                <a:ea typeface="+mj-ea"/>
                <a:cs typeface="+mj-cs"/>
              </a:rPr>
              <a:t>)</a:t>
            </a:r>
          </a:p>
          <a:p>
            <a:pPr marL="800100" lvl="1" indent="-342900">
              <a:buAutoNum type="arabicPeriod"/>
            </a:pPr>
            <a:endParaRPr lang="en-US" altLang="zh-CN" sz="2900" dirty="0">
              <a:latin typeface="+mj-lt"/>
              <a:ea typeface="+mj-ea"/>
              <a:cs typeface="+mj-cs"/>
            </a:endParaRPr>
          </a:p>
          <a:p>
            <a:endParaRPr lang="en-US" altLang="zh-CN" sz="2900" dirty="0">
              <a:latin typeface="+mj-lt"/>
              <a:ea typeface="+mj-ea"/>
              <a:cs typeface="+mj-cs"/>
            </a:endParaRPr>
          </a:p>
          <a:p>
            <a:pPr marL="342900" indent="-342900">
              <a:buAutoNum type="arabicPeriod"/>
            </a:pPr>
            <a:endParaRPr lang="en-US" altLang="zh-CN" dirty="0" smtClean="0"/>
          </a:p>
          <a:p>
            <a:pPr marL="342900" indent="-342900">
              <a:buAutoNum type="arabicPeriod"/>
            </a:pPr>
            <a:endParaRPr lang="en-US" altLang="zh-CN" dirty="0"/>
          </a:p>
          <a:p>
            <a:pPr marL="342900" indent="-342900">
              <a:buAutoNum type="arabicPeriod"/>
            </a:pPr>
            <a:endParaRPr lang="en-US" altLang="zh-CN" dirty="0" smtClean="0"/>
          </a:p>
          <a:p>
            <a:pPr marL="342900" indent="-342900">
              <a:buAutoNum type="arabicPeriod"/>
            </a:pPr>
            <a:endParaRPr lang="en-US" altLang="zh-CN" dirty="0"/>
          </a:p>
          <a:p>
            <a:pPr marL="342900" indent="-342900">
              <a:buAutoNum type="arabicPeriod"/>
            </a:pPr>
            <a:endParaRPr lang="en-US" altLang="zh-CN" dirty="0" smtClean="0"/>
          </a:p>
          <a:p>
            <a:pPr marL="342900" indent="-342900">
              <a:buAutoNum type="arabicPeriod"/>
            </a:pPr>
            <a:endParaRPr lang="en-US" altLang="zh-CN" dirty="0"/>
          </a:p>
          <a:p>
            <a:pPr marL="342900" indent="-342900">
              <a:buAutoNum type="arabicPeriod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79819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685800" y="2286000"/>
            <a:ext cx="77724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3200" dirty="0" smtClean="0"/>
              <a:t>忍耐</a:t>
            </a:r>
            <a:r>
              <a:rPr lang="en-US" altLang="zh-CN" sz="3200" smtClean="0">
                <a:sym typeface="Wingdings" panose="05000000000000000000" pitchFamily="2" charset="2"/>
              </a:rPr>
              <a:t></a:t>
            </a:r>
            <a:r>
              <a:rPr lang="en-US" altLang="zh-CN" sz="3200" smtClean="0"/>
              <a:t> </a:t>
            </a:r>
            <a:r>
              <a:rPr lang="zh-CN" altLang="en-US" sz="3200" smtClean="0"/>
              <a:t>坚持，</a:t>
            </a:r>
            <a:r>
              <a:rPr lang="zh-CN" altLang="en-US" sz="3200" dirty="0" smtClean="0"/>
              <a:t>继续，不退后</a:t>
            </a:r>
            <a:endParaRPr lang="en-US" altLang="zh-CN" sz="3200" dirty="0" smtClean="0"/>
          </a:p>
          <a:p>
            <a:pPr>
              <a:lnSpc>
                <a:spcPct val="150000"/>
              </a:lnSpc>
            </a:pPr>
            <a:r>
              <a:rPr lang="en-US" altLang="zh-CN" sz="3200" dirty="0" smtClean="0"/>
              <a:t>Perseverance</a:t>
            </a:r>
            <a:r>
              <a:rPr lang="en-US" altLang="zh-CN" sz="3200" dirty="0" smtClean="0">
                <a:sym typeface="Wingdings" panose="05000000000000000000" pitchFamily="2" charset="2"/>
              </a:rPr>
              <a:t> </a:t>
            </a:r>
            <a:r>
              <a:rPr lang="en-US" altLang="zh-CN" sz="3200" dirty="0" smtClean="0"/>
              <a:t>Remain, endure, not to fall back</a:t>
            </a:r>
            <a:endParaRPr lang="en-GB" sz="32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832262" y="228600"/>
            <a:ext cx="77724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3200" dirty="0" smtClean="0"/>
              <a:t>忍耐的含义</a:t>
            </a:r>
            <a:endParaRPr lang="en-US" altLang="zh-CN" sz="3200" dirty="0" smtClean="0"/>
          </a:p>
          <a:p>
            <a:pPr>
              <a:lnSpc>
                <a:spcPct val="150000"/>
              </a:lnSpc>
            </a:pPr>
            <a:r>
              <a:rPr lang="en-US" altLang="zh-CN" sz="3200" dirty="0" smtClean="0"/>
              <a:t>The meaning of perseverance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9897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撒母耳记下 </a:t>
            </a:r>
            <a:r>
              <a:rPr lang="en-US" altLang="zh-CN" sz="2800" dirty="0" smtClean="0"/>
              <a:t>2 Samuel 23:11-12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其次是哈拉人亚基的儿子沙玛。一日，非利士人聚集成群，在一块长满红豆的田里，众民就在非利士人面前逃跑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en-US" altLang="zh-CN" sz="28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12</a:t>
            </a:r>
            <a:r>
              <a:rPr lang="en-US" altLang="zh-CN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沙玛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却站在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那田间击杀非利士人，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救护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了那田。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雅伟使以色列人大获全胜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sz="28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endParaRPr lang="en-US" altLang="zh-CN" sz="2800" dirty="0" smtClean="0"/>
          </a:p>
          <a:p>
            <a:pPr marL="0" indent="0" algn="just">
              <a:buNone/>
            </a:pPr>
            <a:r>
              <a:rPr lang="en-US" altLang="zh-CN" sz="2800" dirty="0"/>
              <a:t>Next to him was </a:t>
            </a:r>
            <a:r>
              <a:rPr lang="en-US" altLang="zh-CN" sz="2800" dirty="0" err="1"/>
              <a:t>Shammah</a:t>
            </a:r>
            <a:r>
              <a:rPr lang="en-US" altLang="zh-CN" sz="2800" dirty="0"/>
              <a:t> son of Agee the </a:t>
            </a:r>
            <a:r>
              <a:rPr lang="en-US" altLang="zh-CN" sz="2800" dirty="0" err="1"/>
              <a:t>Hararite</a:t>
            </a:r>
            <a:r>
              <a:rPr lang="en-US" altLang="zh-CN" sz="2800" dirty="0"/>
              <a:t>. When the Philistines banded together at a place where there was a field full of lentils, Israel's troops fled from them.  </a:t>
            </a:r>
            <a:r>
              <a:rPr lang="en-US" altLang="zh-CN" sz="28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12</a:t>
            </a:r>
            <a:r>
              <a:rPr lang="en-US" altLang="zh-CN" sz="2800" dirty="0"/>
              <a:t> But </a:t>
            </a:r>
            <a:r>
              <a:rPr lang="en-US" altLang="zh-CN" sz="2800" dirty="0" err="1"/>
              <a:t>Shammah</a:t>
            </a:r>
            <a:r>
              <a:rPr lang="en-US" altLang="zh-CN" sz="2800" dirty="0"/>
              <a:t> </a:t>
            </a:r>
            <a:r>
              <a:rPr lang="en-US" altLang="zh-CN" sz="2800" b="1" dirty="0"/>
              <a:t>took his stand</a:t>
            </a:r>
            <a:r>
              <a:rPr lang="en-US" altLang="zh-CN" sz="2800" dirty="0"/>
              <a:t> in the middle of the field. He </a:t>
            </a:r>
            <a:r>
              <a:rPr lang="en-US" altLang="zh-CN" sz="2800" b="1" dirty="0"/>
              <a:t>defended it </a:t>
            </a:r>
            <a:r>
              <a:rPr lang="en-US" altLang="zh-CN" sz="2800" dirty="0"/>
              <a:t>and struck the Philistines down, and </a:t>
            </a:r>
            <a:r>
              <a:rPr lang="en-US" altLang="zh-CN" sz="2800" b="1" dirty="0"/>
              <a:t>Yahweh brought about a great victory</a:t>
            </a:r>
            <a:r>
              <a:rPr lang="en-US" altLang="zh-CN" sz="2800" dirty="0"/>
              <a:t>.</a:t>
            </a:r>
            <a:endParaRPr lang="en-GB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396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雅各书 </a:t>
            </a:r>
            <a:r>
              <a:rPr lang="en-US" altLang="zh-CN" sz="2800" dirty="0" smtClean="0"/>
              <a:t>James 1:3-4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因为知道你们的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信心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经过试验，就生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忍耐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。但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忍耐也当成功，使你们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成全完备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，毫无缺欠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sz="28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2800" dirty="0"/>
              <a:t> for you know that the testing of your </a:t>
            </a:r>
            <a:r>
              <a:rPr lang="en-US" altLang="zh-CN" sz="2800" b="1" dirty="0"/>
              <a:t>faith</a:t>
            </a:r>
            <a:r>
              <a:rPr lang="en-US" altLang="zh-CN" sz="2800" dirty="0"/>
              <a:t> produces </a:t>
            </a:r>
            <a:r>
              <a:rPr lang="en-US" altLang="zh-CN" sz="2800" b="1" dirty="0"/>
              <a:t>endurance</a:t>
            </a:r>
            <a:r>
              <a:rPr lang="en-US" altLang="zh-CN" sz="2800" dirty="0"/>
              <a:t>. And let endurance have its full effect, that you may be </a:t>
            </a:r>
            <a:r>
              <a:rPr lang="en-US" altLang="zh-CN" sz="2800" b="1" dirty="0"/>
              <a:t>perfect and complete</a:t>
            </a:r>
            <a:r>
              <a:rPr lang="en-US" altLang="zh-CN" sz="2800" dirty="0"/>
              <a:t>, lacking in nothing </a:t>
            </a:r>
            <a:endParaRPr lang="en-GB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536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685800" y="2286000"/>
            <a:ext cx="77724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3200" dirty="0" smtClean="0"/>
              <a:t>忍耐</a:t>
            </a:r>
            <a:r>
              <a:rPr lang="en-US" altLang="zh-CN" sz="3200" smtClean="0">
                <a:sym typeface="Wingdings" panose="05000000000000000000" pitchFamily="2" charset="2"/>
              </a:rPr>
              <a:t></a:t>
            </a:r>
            <a:r>
              <a:rPr lang="en-US" altLang="zh-CN" sz="3200" smtClean="0"/>
              <a:t> </a:t>
            </a:r>
            <a:r>
              <a:rPr lang="zh-CN" altLang="en-US" sz="3200" smtClean="0"/>
              <a:t>坚持，</a:t>
            </a:r>
            <a:r>
              <a:rPr lang="zh-CN" altLang="en-US" sz="3200" dirty="0" smtClean="0"/>
              <a:t>继续，不退后</a:t>
            </a:r>
            <a:endParaRPr lang="en-US" altLang="zh-CN" sz="3200" dirty="0" smtClean="0"/>
          </a:p>
          <a:p>
            <a:pPr>
              <a:lnSpc>
                <a:spcPct val="150000"/>
              </a:lnSpc>
            </a:pPr>
            <a:r>
              <a:rPr lang="en-US" altLang="zh-CN" sz="3200" dirty="0" smtClean="0"/>
              <a:t>Perseverance</a:t>
            </a:r>
            <a:r>
              <a:rPr lang="en-US" altLang="zh-CN" sz="3200" dirty="0" smtClean="0">
                <a:sym typeface="Wingdings" panose="05000000000000000000" pitchFamily="2" charset="2"/>
              </a:rPr>
              <a:t> </a:t>
            </a:r>
            <a:r>
              <a:rPr lang="en-US" altLang="zh-CN" sz="3200" dirty="0" smtClean="0"/>
              <a:t>Remain, endure, not to fall back</a:t>
            </a:r>
            <a:endParaRPr lang="en-GB" sz="32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832262" y="228600"/>
            <a:ext cx="77724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3200" dirty="0" smtClean="0"/>
              <a:t>忍耐的含义</a:t>
            </a:r>
            <a:endParaRPr lang="en-US" altLang="zh-CN" sz="3200" dirty="0" smtClean="0"/>
          </a:p>
          <a:p>
            <a:pPr>
              <a:lnSpc>
                <a:spcPct val="150000"/>
              </a:lnSpc>
            </a:pPr>
            <a:r>
              <a:rPr lang="en-US" altLang="zh-CN" sz="3200" dirty="0" smtClean="0"/>
              <a:t>The meaning of perseverance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5294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希伯来</a:t>
            </a:r>
            <a:r>
              <a:rPr lang="zh-CN" altLang="en-US" sz="2800" dirty="0" smtClean="0"/>
              <a:t>书 </a:t>
            </a:r>
            <a:r>
              <a:rPr lang="en-US" altLang="zh-CN" sz="2800" dirty="0" smtClean="0"/>
              <a:t>Hebrews 6:11-12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我们深愿你们各人都表现同样的热诚，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一直到底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，使你们的盼望可以完全实现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8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12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并且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不要懒惰，却要效法那些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凭着信心和忍耐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承受应许的人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sz="28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2800" dirty="0" smtClean="0"/>
              <a:t>And </a:t>
            </a:r>
            <a:r>
              <a:rPr lang="en-US" altLang="zh-CN" sz="2800" dirty="0"/>
              <a:t>we desire that each one of you show the same diligence so as to realize the full assurance of hope </a:t>
            </a:r>
            <a:r>
              <a:rPr lang="en-US" altLang="zh-CN" sz="2800" b="1" dirty="0"/>
              <a:t>until the end</a:t>
            </a:r>
            <a:r>
              <a:rPr lang="en-US" altLang="zh-CN" sz="2800" dirty="0"/>
              <a:t>, </a:t>
            </a:r>
            <a:r>
              <a:rPr lang="en-US" altLang="zh-CN" sz="28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12</a:t>
            </a:r>
            <a:r>
              <a:rPr lang="en-US" altLang="zh-CN" sz="2800" dirty="0" smtClean="0"/>
              <a:t> </a:t>
            </a:r>
            <a:r>
              <a:rPr lang="en-US" altLang="zh-CN" sz="2800" dirty="0"/>
              <a:t>so that you will not be sluggish, but imitators of those who </a:t>
            </a:r>
            <a:r>
              <a:rPr lang="en-US" altLang="zh-CN" sz="2800" b="1" dirty="0"/>
              <a:t>through faith</a:t>
            </a:r>
            <a:r>
              <a:rPr lang="en-US" altLang="zh-CN" sz="2800" dirty="0"/>
              <a:t> and </a:t>
            </a:r>
            <a:r>
              <a:rPr lang="en-US" altLang="zh-CN" sz="2800" b="1" dirty="0"/>
              <a:t>patience </a:t>
            </a:r>
            <a:r>
              <a:rPr lang="en-US" altLang="zh-CN" sz="2800" dirty="0"/>
              <a:t>inherit the promises.</a:t>
            </a:r>
            <a:endParaRPr lang="en-GB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5565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530</Words>
  <Application>Microsoft Office PowerPoint</Application>
  <PresentationFormat>On-screen Show (4:3)</PresentationFormat>
  <Paragraphs>54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宋体</vt:lpstr>
      <vt:lpstr>Arial</vt:lpstr>
      <vt:lpstr>Calibri</vt:lpstr>
      <vt:lpstr>Wingdings</vt:lpstr>
      <vt:lpstr>Office Theme</vt:lpstr>
      <vt:lpstr>Salvation Series 救恩系列</vt:lpstr>
      <vt:lpstr>PowerPoint Presentation</vt:lpstr>
      <vt:lpstr>马太福音 Mathew 24:12-13</vt:lpstr>
      <vt:lpstr>PowerPoint Presentation</vt:lpstr>
      <vt:lpstr>PowerPoint Presentation</vt:lpstr>
      <vt:lpstr>撒母耳记下 2 Samuel 23:11-12</vt:lpstr>
      <vt:lpstr>雅各书 James 1:3-4</vt:lpstr>
      <vt:lpstr>PowerPoint Presentation</vt:lpstr>
      <vt:lpstr>希伯来书 Hebrews 6:11-12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</dc:creator>
  <cp:lastModifiedBy>Windows User</cp:lastModifiedBy>
  <cp:revision>125</cp:revision>
  <dcterms:created xsi:type="dcterms:W3CDTF">2006-08-16T00:00:00Z</dcterms:created>
  <dcterms:modified xsi:type="dcterms:W3CDTF">2017-07-17T10:25:17Z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