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8" r:id="rId2"/>
    <p:sldId id="359" r:id="rId3"/>
    <p:sldId id="358" r:id="rId4"/>
    <p:sldId id="31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34" r:id="rId14"/>
    <p:sldId id="333" r:id="rId15"/>
    <p:sldId id="335" r:id="rId16"/>
    <p:sldId id="351" r:id="rId17"/>
    <p:sldId id="350" r:id="rId18"/>
    <p:sldId id="352" r:id="rId19"/>
    <p:sldId id="353" r:id="rId20"/>
    <p:sldId id="355" r:id="rId21"/>
    <p:sldId id="356" r:id="rId22"/>
    <p:sldId id="35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4660"/>
  </p:normalViewPr>
  <p:slideViewPr>
    <p:cSldViewPr>
      <p:cViewPr varScale="1">
        <p:scale>
          <a:sx n="133" d="100"/>
          <a:sy n="133" d="100"/>
        </p:scale>
        <p:origin x="113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01B87-E822-4F28-8A9C-06FFFDE87C68}" type="datetimeFigureOut">
              <a:rPr lang="zh-CN" altLang="en-US" smtClean="0"/>
              <a:t>2017/7/23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CDDFB-8118-4FBE-AFE7-DBE2C2EAA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882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2420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3962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1034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57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242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242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242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smtClean="0"/>
              <a:t>2017.07.23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5528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</a:t>
            </a:r>
            <a:r>
              <a:rPr lang="zh-CN" altLang="en-US" sz="2800" smtClean="0"/>
              <a:t>音 </a:t>
            </a:r>
            <a:r>
              <a:rPr lang="en-US" altLang="zh-CN" sz="2800" smtClean="0"/>
              <a:t>Matthew </a:t>
            </a:r>
            <a:r>
              <a:rPr lang="en-US" altLang="zh-CN" sz="2800" dirty="0" smtClean="0"/>
              <a:t>1:16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800" dirty="0"/>
              <a:t> </a:t>
            </a:r>
            <a:r>
              <a:rPr lang="en-US" altLang="zh-CN" sz="2800" b="1" baseline="30000" dirty="0"/>
              <a:t>16 </a:t>
            </a:r>
            <a:r>
              <a:rPr lang="zh-CN" altLang="en-US" sz="2800" dirty="0"/>
              <a:t>雅各生约瑟，就是马利亚的丈夫。那称为基督的耶稣是从马利亚生的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marL="0" indent="0">
              <a:buNone/>
            </a:pPr>
            <a:endParaRPr lang="en-US" altLang="zh-CN" sz="2800" b="1" dirty="0" smtClean="0"/>
          </a:p>
          <a:p>
            <a:pPr marL="0" indent="0">
              <a:buNone/>
            </a:pPr>
            <a:r>
              <a:rPr lang="en-US" altLang="zh-CN" sz="2800" b="1" baseline="30000" dirty="0"/>
              <a:t>16 </a:t>
            </a:r>
            <a:r>
              <a:rPr lang="en-US" altLang="zh-CN" sz="2800" dirty="0" smtClean="0"/>
              <a:t>And </a:t>
            </a:r>
            <a:r>
              <a:rPr lang="en-US" altLang="zh-CN" sz="2800" dirty="0"/>
              <a:t>Jacob the father of Joseph the husband of Mary, of whom Jesus was born, who is called Christ.</a:t>
            </a:r>
          </a:p>
          <a:p>
            <a:pPr marL="0" indent="0" algn="just">
              <a:buNone/>
            </a:pP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92112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</a:t>
            </a:r>
            <a:r>
              <a:rPr lang="zh-CN" altLang="en-US" sz="2800" smtClean="0"/>
              <a:t>音 </a:t>
            </a:r>
            <a:r>
              <a:rPr lang="en-US" altLang="zh-CN" sz="2800" smtClean="0"/>
              <a:t>Matthew </a:t>
            </a:r>
            <a:r>
              <a:rPr lang="en-US" altLang="zh-CN" sz="2800" dirty="0" smtClean="0"/>
              <a:t>1:17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b="1" baseline="30000" dirty="0" smtClean="0"/>
              <a:t>17 </a:t>
            </a:r>
            <a:r>
              <a:rPr lang="zh-CN" altLang="en-US" sz="2800" dirty="0"/>
              <a:t>这样，从</a:t>
            </a:r>
            <a:r>
              <a:rPr lang="zh-CN" altLang="en-US" sz="2800" b="1" dirty="0"/>
              <a:t>亚伯拉罕</a:t>
            </a:r>
            <a:r>
              <a:rPr lang="zh-CN" altLang="en-US" sz="2800" dirty="0"/>
              <a:t>到</a:t>
            </a:r>
            <a:r>
              <a:rPr lang="zh-CN" altLang="en-US" sz="2800" b="1" dirty="0"/>
              <a:t>大卫</a:t>
            </a:r>
            <a:r>
              <a:rPr lang="zh-CN" altLang="en-US" sz="2800" dirty="0"/>
              <a:t>共有十四代；从大卫到迁至巴比伦的时候也有十四代；从迁至巴比伦的时候到</a:t>
            </a:r>
            <a:r>
              <a:rPr lang="zh-CN" altLang="en-US" sz="2800" b="1" dirty="0"/>
              <a:t>基督</a:t>
            </a:r>
            <a:r>
              <a:rPr lang="zh-CN" altLang="en-US" sz="2800" dirty="0"/>
              <a:t>又有十四代。</a:t>
            </a:r>
          </a:p>
          <a:p>
            <a:pPr marL="0" indent="0">
              <a:buNone/>
            </a:pPr>
            <a:endParaRPr lang="en-US" altLang="zh-CN" sz="2800" b="1" dirty="0" smtClean="0"/>
          </a:p>
          <a:p>
            <a:pPr marL="0" indent="0">
              <a:buNone/>
            </a:pPr>
            <a:r>
              <a:rPr lang="en-US" altLang="zh-CN" sz="2800" b="1" baseline="30000" dirty="0"/>
              <a:t>17 </a:t>
            </a:r>
            <a:r>
              <a:rPr lang="en-US" altLang="zh-CN" sz="2800" dirty="0" smtClean="0"/>
              <a:t>all </a:t>
            </a:r>
            <a:r>
              <a:rPr lang="en-US" altLang="zh-CN" sz="2800" dirty="0"/>
              <a:t>the generations from </a:t>
            </a:r>
            <a:r>
              <a:rPr lang="en-US" altLang="zh-CN" sz="2800" b="1" dirty="0"/>
              <a:t>Abraham</a:t>
            </a:r>
            <a:r>
              <a:rPr lang="en-US" altLang="zh-CN" sz="2800" dirty="0"/>
              <a:t> to </a:t>
            </a:r>
            <a:r>
              <a:rPr lang="en-US" altLang="zh-CN" sz="2800" b="1" dirty="0"/>
              <a:t>David</a:t>
            </a:r>
            <a:r>
              <a:rPr lang="en-US" altLang="zh-CN" sz="2800" dirty="0"/>
              <a:t> were fourteen generations, and from David to the deportation to Babylon fourteen generations, and from the deportation to Babylon to the </a:t>
            </a:r>
            <a:r>
              <a:rPr lang="en-US" altLang="zh-CN" sz="2800" b="1" dirty="0"/>
              <a:t>Christ</a:t>
            </a:r>
            <a:r>
              <a:rPr lang="en-US" altLang="zh-CN" sz="2800" dirty="0"/>
              <a:t> fourteen generations.</a:t>
            </a:r>
          </a:p>
          <a:p>
            <a:pPr marL="0" indent="0" algn="just">
              <a:buNone/>
            </a:pP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53861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马太福音耶稣的家谱 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en-US" altLang="zh-CN" sz="2800" dirty="0" smtClean="0"/>
              <a:t>Jesus’ Genealogy </a:t>
            </a:r>
            <a:r>
              <a:rPr lang="en-US" altLang="zh-CN" sz="2800" smtClean="0"/>
              <a:t>in </a:t>
            </a:r>
            <a:r>
              <a:rPr lang="en-US" altLang="zh-CN" sz="2800" smtClean="0"/>
              <a:t>Matthew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5237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dirty="0" smtClean="0"/>
              <a:t>               14 </a:t>
            </a:r>
            <a:r>
              <a:rPr lang="zh-CN" altLang="en-US" sz="2800" dirty="0" smtClean="0"/>
              <a:t>代</a:t>
            </a:r>
            <a:r>
              <a:rPr lang="en-US" altLang="zh-CN" sz="2800" dirty="0" smtClean="0"/>
              <a:t>       14</a:t>
            </a:r>
            <a:r>
              <a:rPr lang="zh-CN" altLang="en-US" sz="2800" dirty="0" smtClean="0"/>
              <a:t>代</a:t>
            </a:r>
            <a:r>
              <a:rPr lang="en-US" altLang="zh-CN" sz="2800" dirty="0" smtClean="0"/>
              <a:t>                   14 </a:t>
            </a:r>
            <a:r>
              <a:rPr lang="zh-CN" altLang="en-US" sz="2800" dirty="0" smtClean="0"/>
              <a:t>代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zh-CN" altLang="en-US" sz="2800" dirty="0" smtClean="0"/>
              <a:t>亚伯拉罕 </a:t>
            </a:r>
            <a:r>
              <a:rPr lang="en-US" altLang="zh-CN" sz="2800" dirty="0" smtClean="0">
                <a:sym typeface="Wingdings" panose="05000000000000000000" pitchFamily="2" charset="2"/>
              </a:rPr>
              <a:t> </a:t>
            </a:r>
            <a:r>
              <a:rPr lang="zh-CN" altLang="en-US" sz="2800" dirty="0" smtClean="0">
                <a:sym typeface="Wingdings" panose="05000000000000000000" pitchFamily="2" charset="2"/>
              </a:rPr>
              <a:t>大卫 </a:t>
            </a:r>
            <a:r>
              <a:rPr lang="en-US" altLang="zh-CN" sz="2800" dirty="0" smtClean="0">
                <a:sym typeface="Wingdings" panose="05000000000000000000" pitchFamily="2" charset="2"/>
              </a:rPr>
              <a:t> </a:t>
            </a:r>
            <a:r>
              <a:rPr lang="zh-CN" altLang="en-US" sz="2800" dirty="0" smtClean="0">
                <a:sym typeface="Wingdings" panose="05000000000000000000" pitchFamily="2" charset="2"/>
              </a:rPr>
              <a:t>虏至巴比伦 </a:t>
            </a:r>
            <a:r>
              <a:rPr lang="en-US" altLang="zh-CN" sz="2800" dirty="0" smtClean="0">
                <a:sym typeface="Wingdings" panose="05000000000000000000" pitchFamily="2" charset="2"/>
              </a:rPr>
              <a:t></a:t>
            </a:r>
            <a:r>
              <a:rPr lang="zh-CN" altLang="en-US" sz="2800" dirty="0" smtClean="0">
                <a:sym typeface="Wingdings" panose="05000000000000000000" pitchFamily="2" charset="2"/>
              </a:rPr>
              <a:t>耶稣基督</a:t>
            </a:r>
            <a:endParaRPr lang="en-US" altLang="zh-CN" sz="2800" dirty="0"/>
          </a:p>
          <a:p>
            <a:pPr marL="0" indent="0">
              <a:buNone/>
            </a:pPr>
            <a:endParaRPr lang="zh-CN" altLang="en-US" sz="2800" dirty="0"/>
          </a:p>
          <a:p>
            <a:pPr marL="0" indent="0">
              <a:buNone/>
            </a:pPr>
            <a:r>
              <a:rPr lang="en-US" altLang="zh-CN" sz="2800" dirty="0" smtClean="0"/>
              <a:t>              14 gen       14 gen                              14 gen</a:t>
            </a:r>
            <a:endParaRPr lang="en-US" altLang="zh-CN" sz="2800" b="1" dirty="0" smtClean="0"/>
          </a:p>
          <a:p>
            <a:pPr marL="0" indent="0">
              <a:buNone/>
            </a:pPr>
            <a:r>
              <a:rPr lang="en-US" altLang="zh-CN" sz="2800" b="1" dirty="0" smtClean="0"/>
              <a:t>Abraham</a:t>
            </a:r>
            <a:r>
              <a:rPr lang="en-US" altLang="zh-CN" sz="2800" dirty="0" smtClean="0"/>
              <a:t> </a:t>
            </a:r>
            <a:r>
              <a:rPr lang="en-US" altLang="zh-CN" sz="2800" dirty="0" smtClean="0">
                <a:sym typeface="Wingdings" panose="05000000000000000000" pitchFamily="2" charset="2"/>
              </a:rPr>
              <a:t></a:t>
            </a:r>
            <a:r>
              <a:rPr lang="en-US" altLang="zh-CN" sz="2800" dirty="0" smtClean="0"/>
              <a:t> </a:t>
            </a:r>
            <a:r>
              <a:rPr lang="en-US" altLang="zh-CN" sz="2800" b="1" dirty="0"/>
              <a:t>David</a:t>
            </a:r>
            <a:r>
              <a:rPr lang="en-US" altLang="zh-CN" sz="2800" dirty="0"/>
              <a:t> </a:t>
            </a:r>
            <a:r>
              <a:rPr lang="en-US" altLang="zh-CN" sz="2800" dirty="0" smtClean="0">
                <a:sym typeface="Wingdings" panose="05000000000000000000" pitchFamily="2" charset="2"/>
              </a:rPr>
              <a:t>Babylonian Captivity </a:t>
            </a:r>
            <a:r>
              <a:rPr lang="en-US" altLang="zh-CN" sz="2800" b="1" dirty="0" smtClean="0">
                <a:sym typeface="Wingdings" panose="05000000000000000000" pitchFamily="2" charset="2"/>
              </a:rPr>
              <a:t>Jesus Christ</a:t>
            </a:r>
            <a:r>
              <a:rPr lang="en-US" altLang="zh-CN" sz="2800" dirty="0" smtClean="0">
                <a:sym typeface="Wingdings" panose="05000000000000000000" pitchFamily="2" charset="2"/>
              </a:rPr>
              <a:t> </a:t>
            </a:r>
            <a:endParaRPr lang="en-US" altLang="zh-CN" sz="2800" dirty="0" smtClean="0"/>
          </a:p>
          <a:p>
            <a:pPr marL="0" indent="0" algn="just">
              <a:buNone/>
            </a:pP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84259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创世纪 </a:t>
            </a:r>
            <a:r>
              <a:rPr lang="en-US" altLang="zh-CN" sz="2800" dirty="0" smtClean="0"/>
              <a:t>Genesis 22:17-18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800" b="1" baseline="30000" dirty="0"/>
              <a:t> </a:t>
            </a:r>
            <a:r>
              <a:rPr lang="zh-CN" altLang="en-US" sz="2800" dirty="0"/>
              <a:t>论福，我必赐大福给你；论子孙，我必叫你的子孙多起来，如同天上的星，海边的沙。你子孙必得着仇敌的城门，</a:t>
            </a:r>
            <a:r>
              <a:rPr lang="zh-CN" altLang="en-US" sz="2800" b="1" baseline="30000" dirty="0"/>
              <a:t> </a:t>
            </a:r>
            <a:r>
              <a:rPr lang="en-US" altLang="zh-CN" sz="2800" b="1" baseline="30000" dirty="0"/>
              <a:t>18 </a:t>
            </a:r>
            <a:r>
              <a:rPr lang="zh-CN" altLang="en-US" sz="2800" b="1" dirty="0"/>
              <a:t>并且地上万国都必因你的</a:t>
            </a:r>
            <a:r>
              <a:rPr lang="zh-CN" altLang="en-US" sz="2800" b="1" dirty="0">
                <a:solidFill>
                  <a:srgbClr val="FF0000"/>
                </a:solidFill>
              </a:rPr>
              <a:t>后裔</a:t>
            </a:r>
            <a:r>
              <a:rPr lang="zh-CN" altLang="en-US" sz="2800" b="1" dirty="0"/>
              <a:t>得福，因为你听从了我的话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marL="0" indent="0">
              <a:buNone/>
            </a:pPr>
            <a:endParaRPr 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800" dirty="0" smtClean="0"/>
              <a:t>I </a:t>
            </a:r>
            <a:r>
              <a:rPr lang="en-US" altLang="zh-CN" sz="2800" dirty="0"/>
              <a:t>will surely bless you, and I will surely multiply your offspring as the stars of heaven and as the sand that is on the seashore. And your offspring shall possess the gate of his enemies,  </a:t>
            </a:r>
            <a:r>
              <a:rPr lang="en-US" altLang="zh-CN" sz="2800" baseline="30000" dirty="0"/>
              <a:t>18</a:t>
            </a:r>
            <a:r>
              <a:rPr lang="en-US" altLang="zh-CN" sz="2800" dirty="0"/>
              <a:t> </a:t>
            </a:r>
            <a:r>
              <a:rPr lang="en-US" altLang="zh-CN" sz="2800" b="1" dirty="0"/>
              <a:t>and in your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offspring (seed) </a:t>
            </a:r>
            <a:r>
              <a:rPr lang="en-US" altLang="zh-CN" sz="2800" b="1" dirty="0"/>
              <a:t>shall all the nations of the earth be blessed, because you have obeyed my voice.</a:t>
            </a:r>
            <a:r>
              <a:rPr lang="en-US" altLang="zh-CN" sz="2800" dirty="0"/>
              <a:t>"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5173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历代志上 </a:t>
            </a:r>
            <a:r>
              <a:rPr lang="en-US" altLang="zh-CN" sz="2800" dirty="0"/>
              <a:t>1 Chronicles </a:t>
            </a:r>
            <a:r>
              <a:rPr lang="en-US" altLang="zh-CN" sz="2800" dirty="0" smtClean="0"/>
              <a:t>17:11-13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36637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dirty="0" smtClean="0"/>
              <a:t>…</a:t>
            </a:r>
            <a:r>
              <a:rPr lang="zh-CN" altLang="zh-CN" sz="2800" dirty="0" smtClean="0"/>
              <a:t>我</a:t>
            </a:r>
            <a:r>
              <a:rPr lang="zh-CN" altLang="zh-CN" sz="2800" dirty="0"/>
              <a:t>必使</a:t>
            </a:r>
            <a:r>
              <a:rPr lang="zh-CN" altLang="zh-CN" sz="2800" b="1" dirty="0"/>
              <a:t>你的</a:t>
            </a:r>
            <a:r>
              <a:rPr lang="zh-CN" altLang="zh-CN" sz="2800" b="1" dirty="0">
                <a:solidFill>
                  <a:srgbClr val="FF0000"/>
                </a:solidFill>
              </a:rPr>
              <a:t>后裔</a:t>
            </a:r>
            <a:r>
              <a:rPr lang="zh-CN" altLang="zh-CN" sz="2800" dirty="0"/>
              <a:t>接续你的位，我也必坚定他的国。</a:t>
            </a:r>
            <a:r>
              <a:rPr lang="en-GB" altLang="zh-CN" sz="2800" dirty="0"/>
              <a:t> </a:t>
            </a:r>
            <a:r>
              <a:rPr lang="en-GB" altLang="zh-CN" sz="2800" baseline="30000" dirty="0"/>
              <a:t>12 </a:t>
            </a:r>
            <a:r>
              <a:rPr lang="zh-CN" altLang="zh-CN" sz="2800" b="1" dirty="0"/>
              <a:t>他必为我建造殿宇；我必坚定他的国位直到永远</a:t>
            </a:r>
            <a:r>
              <a:rPr lang="zh-CN" altLang="zh-CN" sz="2800" dirty="0"/>
              <a:t>。</a:t>
            </a:r>
            <a:r>
              <a:rPr lang="en-GB" altLang="zh-CN" sz="2800" dirty="0"/>
              <a:t> </a:t>
            </a:r>
            <a:r>
              <a:rPr lang="en-GB" altLang="zh-CN" sz="2800" baseline="30000" dirty="0"/>
              <a:t>13</a:t>
            </a:r>
            <a:r>
              <a:rPr lang="en-GB" altLang="zh-CN" sz="2800" dirty="0"/>
              <a:t> </a:t>
            </a:r>
            <a:r>
              <a:rPr lang="zh-CN" altLang="zh-CN" sz="2800" b="1" dirty="0"/>
              <a:t>我要作他的父，他要作我的子</a:t>
            </a:r>
            <a:r>
              <a:rPr lang="zh-CN" altLang="zh-CN" sz="2800" dirty="0"/>
              <a:t>； </a:t>
            </a:r>
          </a:p>
          <a:p>
            <a:pPr marL="0" indent="0">
              <a:buNone/>
            </a:pPr>
            <a:endParaRPr lang="en-GB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800" dirty="0" smtClean="0"/>
              <a:t>…I </a:t>
            </a:r>
            <a:r>
              <a:rPr lang="en-US" altLang="zh-CN" sz="2800" dirty="0"/>
              <a:t>will </a:t>
            </a:r>
            <a:r>
              <a:rPr lang="en-US" altLang="zh-CN" sz="2800" b="1" dirty="0"/>
              <a:t>raise up your </a:t>
            </a:r>
            <a:r>
              <a:rPr lang="en-US" altLang="zh-CN" sz="2800" b="1" dirty="0">
                <a:solidFill>
                  <a:srgbClr val="FF0000"/>
                </a:solidFill>
              </a:rPr>
              <a:t>offspring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(seed) </a:t>
            </a:r>
            <a:r>
              <a:rPr lang="en-US" altLang="zh-CN" sz="2800" dirty="0" smtClean="0"/>
              <a:t>after </a:t>
            </a:r>
            <a:r>
              <a:rPr lang="en-US" altLang="zh-CN" sz="2800" dirty="0"/>
              <a:t>you, one of your own sons, and I will establish his kingdom.  </a:t>
            </a:r>
            <a:r>
              <a:rPr lang="en-US" altLang="zh-CN" sz="2800" baseline="30000" dirty="0"/>
              <a:t>12</a:t>
            </a:r>
            <a:r>
              <a:rPr lang="en-US" altLang="zh-CN" sz="2800" dirty="0"/>
              <a:t> </a:t>
            </a:r>
            <a:r>
              <a:rPr lang="en-US" altLang="zh-CN" sz="2800" b="1" dirty="0"/>
              <a:t>He shall build a house for me, and I will establish his </a:t>
            </a:r>
            <a:r>
              <a:rPr lang="en-US" altLang="zh-CN" sz="2800" b="1" dirty="0" smtClean="0"/>
              <a:t>throne </a:t>
            </a:r>
            <a:r>
              <a:rPr lang="en-US" altLang="zh-CN" sz="2800" b="1" dirty="0"/>
              <a:t>forever.</a:t>
            </a:r>
            <a:r>
              <a:rPr lang="en-US" altLang="zh-CN" sz="2800" dirty="0"/>
              <a:t>  </a:t>
            </a:r>
            <a:r>
              <a:rPr lang="en-US" altLang="zh-CN" sz="2800" baseline="30000" dirty="0"/>
              <a:t>13</a:t>
            </a:r>
            <a:r>
              <a:rPr lang="en-US" altLang="zh-CN" sz="2800" dirty="0"/>
              <a:t> </a:t>
            </a:r>
            <a:r>
              <a:rPr lang="en-US" altLang="zh-CN" sz="2800" b="1" dirty="0"/>
              <a:t>I will be to him a father, and he shall be to me a son. </a:t>
            </a:r>
            <a:endParaRPr lang="zh-CN" altLang="zh-CN" sz="2800" b="1" dirty="0"/>
          </a:p>
        </p:txBody>
      </p:sp>
    </p:spTree>
    <p:extLst>
      <p:ext uri="{BB962C8B-B14F-4D97-AF65-F5344CB8AC3E}">
        <p14:creationId xmlns:p14="http://schemas.microsoft.com/office/powerpoint/2010/main" val="97590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smtClean="0"/>
              <a:t>创</a:t>
            </a:r>
            <a:r>
              <a:rPr lang="zh-CN" altLang="en-US" sz="2800" smtClean="0"/>
              <a:t>世记 </a:t>
            </a:r>
            <a:r>
              <a:rPr lang="en-US" altLang="zh-CN" sz="2800" dirty="0" smtClean="0"/>
              <a:t>Genesis 3:15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zh-CN" sz="2800" dirty="0"/>
              <a:t>我又要叫你和女人彼此为仇；你的后裔和女人的后裔也彼此为仇。</a:t>
            </a:r>
            <a:r>
              <a:rPr lang="zh-CN" altLang="zh-CN" sz="2800" b="1" dirty="0"/>
              <a:t>女人的</a:t>
            </a:r>
            <a:r>
              <a:rPr lang="zh-CN" altLang="zh-CN" sz="2800" b="1" dirty="0">
                <a:solidFill>
                  <a:srgbClr val="FF0000"/>
                </a:solidFill>
              </a:rPr>
              <a:t>后裔</a:t>
            </a:r>
            <a:r>
              <a:rPr lang="zh-CN" altLang="zh-CN" sz="2800" b="1" dirty="0"/>
              <a:t>要伤你的头；你要伤他的脚跟</a:t>
            </a:r>
            <a:r>
              <a:rPr lang="zh-CN" altLang="zh-CN" sz="2800" dirty="0"/>
              <a:t>。</a:t>
            </a:r>
          </a:p>
          <a:p>
            <a:pPr marL="0" indent="0">
              <a:buNone/>
            </a:pPr>
            <a:endParaRPr lang="en-GB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GB" altLang="zh-CN" sz="2800" dirty="0"/>
              <a:t>I will put enmity between you and the woman, and between your offspring and </a:t>
            </a:r>
            <a:r>
              <a:rPr lang="en-GB" altLang="zh-CN" sz="2800" b="1" dirty="0">
                <a:solidFill>
                  <a:srgbClr val="FF0000"/>
                </a:solidFill>
              </a:rPr>
              <a:t>her </a:t>
            </a:r>
            <a:r>
              <a:rPr lang="en-GB" altLang="zh-CN" sz="2800" b="1" dirty="0" smtClean="0">
                <a:solidFill>
                  <a:srgbClr val="FF0000"/>
                </a:solidFill>
              </a:rPr>
              <a:t>offspring (seed)</a:t>
            </a:r>
            <a:r>
              <a:rPr lang="en-GB" altLang="zh-CN" sz="2800" b="1" dirty="0" smtClean="0"/>
              <a:t>;</a:t>
            </a:r>
            <a:r>
              <a:rPr lang="en-GB" altLang="zh-CN" sz="2800" dirty="0" smtClean="0"/>
              <a:t> </a:t>
            </a:r>
            <a:r>
              <a:rPr lang="en-GB" altLang="zh-CN" sz="2800" b="1" dirty="0"/>
              <a:t>he shall bruise your head, and you shall bruise his heel.”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36614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马太福音耶稣的家谱 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en-US" altLang="zh-CN" sz="2800" dirty="0" smtClean="0"/>
              <a:t>Jesus’ Genealogy </a:t>
            </a:r>
            <a:r>
              <a:rPr lang="en-US" altLang="zh-CN" sz="2800" smtClean="0"/>
              <a:t>in </a:t>
            </a:r>
            <a:r>
              <a:rPr lang="en-US" altLang="zh-CN" sz="2800" smtClean="0"/>
              <a:t>Matthew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5237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dirty="0" smtClean="0"/>
              <a:t>               14 </a:t>
            </a:r>
            <a:r>
              <a:rPr lang="zh-CN" altLang="en-US" sz="2800" dirty="0" smtClean="0"/>
              <a:t>代</a:t>
            </a:r>
            <a:r>
              <a:rPr lang="en-US" altLang="zh-CN" sz="2800" dirty="0" smtClean="0"/>
              <a:t>       14</a:t>
            </a:r>
            <a:r>
              <a:rPr lang="zh-CN" altLang="en-US" sz="2800" dirty="0" smtClean="0"/>
              <a:t>代</a:t>
            </a:r>
            <a:r>
              <a:rPr lang="en-US" altLang="zh-CN" sz="2800" dirty="0" smtClean="0"/>
              <a:t>                   14 </a:t>
            </a:r>
            <a:r>
              <a:rPr lang="zh-CN" altLang="en-US" sz="2800" dirty="0" smtClean="0"/>
              <a:t>代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zh-CN" altLang="en-US" sz="2800" dirty="0" smtClean="0"/>
              <a:t>亚伯拉罕 </a:t>
            </a:r>
            <a:r>
              <a:rPr lang="en-US" altLang="zh-CN" sz="2800" dirty="0" smtClean="0">
                <a:sym typeface="Wingdings" panose="05000000000000000000" pitchFamily="2" charset="2"/>
              </a:rPr>
              <a:t> </a:t>
            </a:r>
            <a:r>
              <a:rPr lang="zh-CN" altLang="en-US" sz="2800" dirty="0" smtClean="0">
                <a:sym typeface="Wingdings" panose="05000000000000000000" pitchFamily="2" charset="2"/>
              </a:rPr>
              <a:t>大卫 </a:t>
            </a:r>
            <a:r>
              <a:rPr lang="en-US" altLang="zh-CN" sz="2800" dirty="0" smtClean="0">
                <a:sym typeface="Wingdings" panose="05000000000000000000" pitchFamily="2" charset="2"/>
              </a:rPr>
              <a:t> </a:t>
            </a:r>
            <a:r>
              <a:rPr lang="zh-CN" altLang="en-US" sz="2800" dirty="0" smtClean="0">
                <a:sym typeface="Wingdings" panose="05000000000000000000" pitchFamily="2" charset="2"/>
              </a:rPr>
              <a:t>虏至巴比伦 </a:t>
            </a:r>
            <a:r>
              <a:rPr lang="en-US" altLang="zh-CN" sz="2800" dirty="0" smtClean="0">
                <a:sym typeface="Wingdings" panose="05000000000000000000" pitchFamily="2" charset="2"/>
              </a:rPr>
              <a:t></a:t>
            </a:r>
            <a:r>
              <a:rPr lang="zh-CN" altLang="en-US" sz="2800" dirty="0" smtClean="0">
                <a:sym typeface="Wingdings" panose="05000000000000000000" pitchFamily="2" charset="2"/>
              </a:rPr>
              <a:t>耶稣基督</a:t>
            </a:r>
            <a:endParaRPr lang="en-US" altLang="zh-CN" sz="2800" dirty="0"/>
          </a:p>
          <a:p>
            <a:pPr marL="0" indent="0">
              <a:buNone/>
            </a:pPr>
            <a:endParaRPr lang="zh-CN" altLang="en-US" sz="2800" dirty="0"/>
          </a:p>
          <a:p>
            <a:pPr marL="0" indent="0">
              <a:buNone/>
            </a:pPr>
            <a:r>
              <a:rPr lang="en-US" altLang="zh-CN" sz="2800" dirty="0" smtClean="0"/>
              <a:t>              14 gen       14 gen                              14 gen</a:t>
            </a:r>
            <a:endParaRPr lang="en-US" altLang="zh-CN" sz="2800" b="1" dirty="0" smtClean="0"/>
          </a:p>
          <a:p>
            <a:pPr marL="0" indent="0">
              <a:buNone/>
            </a:pPr>
            <a:r>
              <a:rPr lang="en-US" altLang="zh-CN" sz="2800" b="1" dirty="0" smtClean="0"/>
              <a:t>Abraham</a:t>
            </a:r>
            <a:r>
              <a:rPr lang="en-US" altLang="zh-CN" sz="2800" dirty="0" smtClean="0"/>
              <a:t> </a:t>
            </a:r>
            <a:r>
              <a:rPr lang="en-US" altLang="zh-CN" sz="2800" dirty="0" smtClean="0">
                <a:sym typeface="Wingdings" panose="05000000000000000000" pitchFamily="2" charset="2"/>
              </a:rPr>
              <a:t></a:t>
            </a:r>
            <a:r>
              <a:rPr lang="en-US" altLang="zh-CN" sz="2800" dirty="0" smtClean="0"/>
              <a:t> </a:t>
            </a:r>
            <a:r>
              <a:rPr lang="en-US" altLang="zh-CN" sz="2800" b="1" dirty="0"/>
              <a:t>David</a:t>
            </a:r>
            <a:r>
              <a:rPr lang="en-US" altLang="zh-CN" sz="2800" dirty="0"/>
              <a:t> </a:t>
            </a:r>
            <a:r>
              <a:rPr lang="en-US" altLang="zh-CN" sz="2800" dirty="0" smtClean="0">
                <a:sym typeface="Wingdings" panose="05000000000000000000" pitchFamily="2" charset="2"/>
              </a:rPr>
              <a:t>Babylonian Captivity </a:t>
            </a:r>
            <a:r>
              <a:rPr lang="en-US" altLang="zh-CN" sz="2800" b="1" dirty="0" smtClean="0">
                <a:sym typeface="Wingdings" panose="05000000000000000000" pitchFamily="2" charset="2"/>
              </a:rPr>
              <a:t>Jesus Christ</a:t>
            </a:r>
            <a:r>
              <a:rPr lang="en-US" altLang="zh-CN" sz="2800" dirty="0" smtClean="0">
                <a:sym typeface="Wingdings" panose="05000000000000000000" pitchFamily="2" charset="2"/>
              </a:rPr>
              <a:t> </a:t>
            </a:r>
            <a:endParaRPr lang="en-US" altLang="zh-CN" sz="2800" dirty="0" smtClean="0"/>
          </a:p>
          <a:p>
            <a:pPr marL="0" indent="0" algn="just">
              <a:buNone/>
            </a:pP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419659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从 所应许的“后</a:t>
            </a:r>
            <a:r>
              <a:rPr lang="zh-CN" altLang="en-US" sz="2800" smtClean="0"/>
              <a:t>裔</a:t>
            </a:r>
            <a:r>
              <a:rPr lang="zh-CN" altLang="en-US" sz="2800" smtClean="0"/>
              <a:t>”</a:t>
            </a:r>
            <a:r>
              <a:rPr lang="en-US" altLang="zh-CN" sz="2800" smtClean="0"/>
              <a:t/>
            </a:r>
            <a:br>
              <a:rPr lang="en-US" altLang="zh-CN" sz="2800" smtClean="0"/>
            </a:br>
            <a:r>
              <a:rPr lang="zh-CN" altLang="en-US" sz="2800" smtClean="0"/>
              <a:t>而</a:t>
            </a:r>
            <a:r>
              <a:rPr lang="zh-CN" altLang="en-US" sz="2800" dirty="0" smtClean="0"/>
              <a:t>明白神为人预备的救恩计划</a:t>
            </a:r>
            <a:r>
              <a:rPr lang="en-US" altLang="zh-CN" sz="2800" smtClean="0"/>
              <a:t/>
            </a:r>
            <a:br>
              <a:rPr lang="en-US" altLang="zh-CN" sz="2800" smtClean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534400" cy="50593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亚当夏娃 </a:t>
            </a:r>
            <a:r>
              <a:rPr lang="en-US" altLang="zh-CN" sz="2800" dirty="0" smtClean="0">
                <a:latin typeface="宋体" panose="02010600030101010101" pitchFamily="2" charset="-122"/>
                <a:ea typeface="宋体" panose="02010600030101010101" pitchFamily="2" charset="-122"/>
                <a:sym typeface="Wingdings" panose="05000000000000000000" pitchFamily="2" charset="2"/>
              </a:rPr>
              <a:t> 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  <a:sym typeface="Wingdings" panose="05000000000000000000" pitchFamily="2" charset="2"/>
              </a:rPr>
              <a:t>亚伯拉罕 </a:t>
            </a:r>
            <a:r>
              <a:rPr lang="en-US" altLang="zh-CN" sz="2800" dirty="0" smtClean="0">
                <a:latin typeface="宋体" panose="02010600030101010101" pitchFamily="2" charset="-122"/>
                <a:ea typeface="宋体" panose="02010600030101010101" pitchFamily="2" charset="-122"/>
                <a:sym typeface="Wingdings" panose="05000000000000000000" pitchFamily="2" charset="2"/>
              </a:rPr>
              <a:t> 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  <a:sym typeface="Wingdings" panose="05000000000000000000" pitchFamily="2" charset="2"/>
              </a:rPr>
              <a:t>大卫 </a:t>
            </a:r>
            <a:r>
              <a:rPr lang="en-US" altLang="zh-CN" sz="2800" dirty="0" smtClean="0">
                <a:latin typeface="宋体" panose="02010600030101010101" pitchFamily="2" charset="-122"/>
                <a:ea typeface="宋体" panose="02010600030101010101" pitchFamily="2" charset="-122"/>
                <a:sym typeface="Wingdings" panose="05000000000000000000" pitchFamily="2" charset="2"/>
              </a:rPr>
              <a:t> 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  <a:sym typeface="Wingdings" panose="05000000000000000000" pitchFamily="2" charset="2"/>
              </a:rPr>
              <a:t>基督 </a:t>
            </a:r>
            <a:r>
              <a:rPr lang="en-US" altLang="zh-CN" sz="2800" dirty="0" smtClean="0">
                <a:latin typeface="宋体" panose="02010600030101010101" pitchFamily="2" charset="-122"/>
                <a:ea typeface="宋体" panose="02010600030101010101" pitchFamily="2" charset="-122"/>
                <a:sym typeface="Wingdings" panose="05000000000000000000" pitchFamily="2" charset="2"/>
              </a:rPr>
              <a:t> 2017</a:t>
            </a:r>
            <a:endParaRPr lang="en-GB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algn="ctr">
              <a:buNone/>
            </a:pPr>
            <a:endParaRPr lang="en-US" altLang="zh-CN" sz="2800" smtClean="0"/>
          </a:p>
          <a:p>
            <a:pPr marL="0" indent="0" algn="ctr">
              <a:buNone/>
            </a:pPr>
            <a:r>
              <a:rPr lang="en-US" altLang="zh-CN" sz="2800"/>
              <a:t>From promised “seed</a:t>
            </a:r>
            <a:r>
              <a:rPr lang="en-US" altLang="zh-CN" sz="2800"/>
              <a:t>” </a:t>
            </a:r>
            <a:endParaRPr lang="en-US" altLang="zh-CN" sz="2800" smtClean="0"/>
          </a:p>
          <a:p>
            <a:pPr marL="0" indent="0" algn="ctr">
              <a:buNone/>
            </a:pPr>
            <a:r>
              <a:rPr lang="en-US" altLang="zh-CN" sz="2800" smtClean="0"/>
              <a:t>to </a:t>
            </a:r>
            <a:r>
              <a:rPr lang="en-US" altLang="zh-CN" sz="2800"/>
              <a:t>perceive </a:t>
            </a:r>
            <a:r>
              <a:rPr lang="en-US" altLang="zh-CN" sz="2800" smtClean="0"/>
              <a:t>God’s </a:t>
            </a:r>
            <a:r>
              <a:rPr lang="en-US" altLang="zh-CN" sz="2800"/>
              <a:t>salvation plan </a:t>
            </a:r>
            <a:r>
              <a:rPr lang="en-US" altLang="zh-CN" sz="2800"/>
              <a:t>for </a:t>
            </a:r>
            <a:r>
              <a:rPr lang="en-US" altLang="zh-CN" sz="2800" smtClean="0"/>
              <a:t>mankind</a:t>
            </a:r>
          </a:p>
          <a:p>
            <a:pPr marL="0" indent="0" algn="ctr">
              <a:buNone/>
            </a:pPr>
            <a:endParaRPr lang="en-GB" altLang="zh-CN" sz="2800" dirty="0" smtClean="0"/>
          </a:p>
          <a:p>
            <a:pPr marL="0" indent="0" algn="ctr">
              <a:buNone/>
            </a:pPr>
            <a:r>
              <a:rPr lang="en-GB" altLang="zh-CN" sz="2800" dirty="0" smtClean="0"/>
              <a:t>Adam and Eve </a:t>
            </a:r>
            <a:r>
              <a:rPr lang="en-GB" altLang="zh-CN" sz="2800" dirty="0">
                <a:sym typeface="Wingdings"/>
              </a:rPr>
              <a:t></a:t>
            </a:r>
            <a:r>
              <a:rPr lang="en-GB" altLang="zh-CN" sz="2800" dirty="0"/>
              <a:t> </a:t>
            </a:r>
            <a:r>
              <a:rPr lang="en-GB" altLang="zh-CN" sz="2800" dirty="0" smtClean="0"/>
              <a:t>Abraham </a:t>
            </a:r>
            <a:r>
              <a:rPr lang="en-GB" altLang="zh-CN" sz="2800" dirty="0" smtClean="0">
                <a:sym typeface="Wingdings" panose="05000000000000000000" pitchFamily="2" charset="2"/>
              </a:rPr>
              <a:t></a:t>
            </a:r>
            <a:r>
              <a:rPr lang="en-GB" altLang="zh-CN" sz="2800" dirty="0" smtClean="0"/>
              <a:t> </a:t>
            </a:r>
            <a:r>
              <a:rPr lang="en-GB" altLang="zh-CN" sz="2800" dirty="0"/>
              <a:t>David </a:t>
            </a:r>
            <a:r>
              <a:rPr lang="en-GB" altLang="zh-CN" sz="2800" dirty="0" smtClean="0">
                <a:sym typeface="Wingdings" panose="05000000000000000000" pitchFamily="2" charset="2"/>
              </a:rPr>
              <a:t></a:t>
            </a:r>
            <a:r>
              <a:rPr lang="en-GB" altLang="zh-CN" sz="2800" dirty="0" smtClean="0"/>
              <a:t> </a:t>
            </a:r>
            <a:r>
              <a:rPr lang="en-GB" altLang="zh-CN" sz="2800" dirty="0"/>
              <a:t>Christ </a:t>
            </a:r>
            <a:r>
              <a:rPr lang="en-GB" altLang="zh-CN" sz="2800" dirty="0" smtClean="0">
                <a:sym typeface="Wingdings" panose="05000000000000000000" pitchFamily="2" charset="2"/>
              </a:rPr>
              <a:t></a:t>
            </a:r>
            <a:r>
              <a:rPr lang="en-GB" altLang="zh-CN" sz="2800" dirty="0" smtClean="0"/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26636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</a:t>
            </a:r>
            <a:r>
              <a:rPr lang="zh-CN" altLang="en-US" sz="2800" smtClean="0"/>
              <a:t>音 </a:t>
            </a:r>
            <a:r>
              <a:rPr lang="en-US" altLang="zh-CN" sz="2800" smtClean="0"/>
              <a:t>Matthew </a:t>
            </a:r>
            <a:r>
              <a:rPr lang="en-US" altLang="zh-CN" sz="2800" dirty="0" smtClean="0"/>
              <a:t>1:1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800" b="1" dirty="0" smtClean="0"/>
              <a:t>大卫</a:t>
            </a:r>
            <a:r>
              <a:rPr lang="zh-CN" altLang="en-US" sz="2800" dirty="0" smtClean="0"/>
              <a:t>的子孙，</a:t>
            </a:r>
            <a:r>
              <a:rPr lang="zh-CN" altLang="en-US" sz="2800" b="1" dirty="0" smtClean="0"/>
              <a:t>亚伯拉罕</a:t>
            </a:r>
            <a:r>
              <a:rPr lang="zh-CN" altLang="en-US" sz="2800" dirty="0" smtClean="0"/>
              <a:t>的后裔，耶稣基督的家谱</a:t>
            </a:r>
            <a:endParaRPr lang="en-US" altLang="zh-TW" sz="2800" dirty="0"/>
          </a:p>
          <a:p>
            <a:pPr marL="0" indent="0">
              <a:buNone/>
            </a:pPr>
            <a:endParaRPr lang="en-US" altLang="zh-CN" sz="2800" b="1" dirty="0" smtClean="0"/>
          </a:p>
          <a:p>
            <a:pPr marL="0" indent="0" algn="just">
              <a:buNone/>
            </a:pPr>
            <a:r>
              <a:rPr lang="en-US" altLang="zh-CN" sz="2800" dirty="0"/>
              <a:t>The book of the genealogy of Jesus Christ, the son of </a:t>
            </a:r>
            <a:r>
              <a:rPr lang="en-US" altLang="zh-CN" sz="2800" b="1" dirty="0"/>
              <a:t>David</a:t>
            </a:r>
            <a:r>
              <a:rPr lang="en-US" altLang="zh-CN" sz="2800" dirty="0"/>
              <a:t>, the son of </a:t>
            </a:r>
            <a:r>
              <a:rPr lang="en-US" altLang="zh-CN" sz="2800" b="1" dirty="0"/>
              <a:t>Abraham</a:t>
            </a:r>
            <a:r>
              <a:rPr lang="en-US" altLang="zh-CN" sz="2800" dirty="0"/>
              <a:t>.</a:t>
            </a:r>
            <a:endParaRPr lang="en-GB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1014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</a:t>
            </a:r>
            <a:r>
              <a:rPr lang="zh-CN" altLang="en-US" sz="2800" smtClean="0"/>
              <a:t>音 </a:t>
            </a:r>
            <a:r>
              <a:rPr lang="en-US" altLang="zh-CN" sz="2800" smtClean="0"/>
              <a:t>Matthew </a:t>
            </a:r>
            <a:r>
              <a:rPr lang="en-US" altLang="zh-CN" sz="2800" dirty="0" smtClean="0"/>
              <a:t>20:25-26</a:t>
            </a:r>
            <a:r>
              <a:rPr lang="en-US" altLang="zh-CN" sz="2800" dirty="0"/>
              <a:t>,</a:t>
            </a:r>
            <a:r>
              <a:rPr lang="en-US" altLang="zh-CN" sz="2800" dirty="0" smtClean="0"/>
              <a:t>28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zh-CN" sz="2800" dirty="0" smtClean="0"/>
              <a:t>外</a:t>
            </a:r>
            <a:r>
              <a:rPr lang="zh-CN" altLang="zh-CN" sz="2800" dirty="0"/>
              <a:t>邦人有君王为主治理他们，有大臣操权管束他们。</a:t>
            </a:r>
            <a:r>
              <a:rPr lang="en-GB" altLang="zh-CN" sz="2800" dirty="0"/>
              <a:t> </a:t>
            </a:r>
            <a:r>
              <a:rPr lang="en-GB" altLang="zh-CN" sz="2800" baseline="30000" dirty="0"/>
              <a:t>26</a:t>
            </a:r>
            <a:r>
              <a:rPr lang="en-GB" altLang="zh-CN" sz="2800" dirty="0"/>
              <a:t> </a:t>
            </a:r>
            <a:r>
              <a:rPr lang="zh-CN" altLang="zh-CN" sz="2800" dirty="0"/>
              <a:t>只是在你们中间，不可这样；</a:t>
            </a:r>
            <a:r>
              <a:rPr lang="zh-CN" altLang="zh-CN" sz="2800" b="1" dirty="0"/>
              <a:t>你们中间谁愿为大，就必作你们的</a:t>
            </a:r>
            <a:r>
              <a:rPr lang="zh-CN" altLang="zh-CN" sz="2800" b="1" dirty="0" smtClean="0"/>
              <a:t>用人</a:t>
            </a:r>
            <a:r>
              <a:rPr lang="en-US" altLang="zh-CN" sz="2800" dirty="0" smtClean="0"/>
              <a:t>…</a:t>
            </a:r>
            <a:r>
              <a:rPr lang="en-GB" altLang="zh-CN" sz="2800" baseline="30000" dirty="0" smtClean="0"/>
              <a:t> 28</a:t>
            </a:r>
            <a:r>
              <a:rPr lang="zh-CN" altLang="zh-CN" sz="2800" b="1" dirty="0" smtClean="0"/>
              <a:t>正如</a:t>
            </a:r>
            <a:r>
              <a:rPr lang="zh-CN" altLang="zh-CN" sz="2800" b="1" dirty="0"/>
              <a:t>人子来，不是要受人的服事，乃是要服事人，并且要捨命，作多人的赎价</a:t>
            </a:r>
            <a:r>
              <a:rPr lang="zh-CN" altLang="zh-CN" sz="2800" dirty="0" smtClean="0"/>
              <a:t>。</a:t>
            </a:r>
            <a:endParaRPr lang="en-US" altLang="zh-CN" sz="2800" dirty="0" smtClean="0"/>
          </a:p>
          <a:p>
            <a:pPr marL="0" indent="0">
              <a:buNone/>
            </a:pPr>
            <a:endParaRPr lang="zh-CN" altLang="zh-CN" sz="2800" dirty="0"/>
          </a:p>
          <a:p>
            <a:pPr marL="0" indent="0">
              <a:buNone/>
            </a:pPr>
            <a:r>
              <a:rPr lang="en-US" altLang="zh-CN" sz="2800" dirty="0"/>
              <a:t>You know that the rulers of the Gentiles lord it over them, and their great ones exercise authority over them.  </a:t>
            </a:r>
            <a:r>
              <a:rPr lang="en-US" altLang="zh-CN" sz="2800" baseline="30000" dirty="0"/>
              <a:t>26</a:t>
            </a:r>
            <a:r>
              <a:rPr lang="en-US" altLang="zh-CN" sz="2800" dirty="0"/>
              <a:t> It shall not be so among you. But </a:t>
            </a:r>
            <a:r>
              <a:rPr lang="en-US" altLang="zh-CN" sz="2800" b="1" dirty="0"/>
              <a:t>whoever would be great </a:t>
            </a:r>
            <a:r>
              <a:rPr lang="en-US" altLang="zh-CN" sz="2800" dirty="0"/>
              <a:t>among you</a:t>
            </a:r>
            <a:r>
              <a:rPr lang="en-US" altLang="zh-CN" sz="2800" b="1" dirty="0"/>
              <a:t> must be your </a:t>
            </a:r>
            <a:r>
              <a:rPr lang="en-US" altLang="zh-CN" sz="2800" b="1" dirty="0" smtClean="0"/>
              <a:t>servant…</a:t>
            </a:r>
            <a:r>
              <a:rPr lang="en-US" altLang="zh-CN" sz="2800" baseline="30000" dirty="0" smtClean="0"/>
              <a:t>28</a:t>
            </a:r>
            <a:r>
              <a:rPr lang="en-US" altLang="zh-CN" sz="2800" dirty="0" smtClean="0"/>
              <a:t> </a:t>
            </a:r>
            <a:r>
              <a:rPr lang="en-US" altLang="zh-CN" sz="2800" b="1" dirty="0"/>
              <a:t>even as the Son of Man came not to be served but to serve, and to give his life as a ransom for many</a:t>
            </a:r>
            <a:r>
              <a:rPr lang="en-US" altLang="zh-CN" sz="2800" dirty="0"/>
              <a:t>."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54216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/>
              <a:t>耶稣基督的家谱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The Genealogy of Jesus Christ</a:t>
            </a:r>
            <a:r>
              <a:rPr lang="en-US" sz="3200"/>
              <a:t/>
            </a:r>
            <a:br>
              <a:rPr lang="en-US" sz="320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7149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哥林多后书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2Cor 4:2-4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zh-CN" sz="2800" dirty="0"/>
              <a:t>只将真理表明出来，好在神面前把自己</a:t>
            </a:r>
            <a:r>
              <a:rPr lang="zh-CN" altLang="zh-CN" sz="2800" b="1" dirty="0"/>
              <a:t>荐与</a:t>
            </a:r>
            <a:r>
              <a:rPr lang="zh-CN" altLang="zh-CN" sz="2800" dirty="0"/>
              <a:t>各人的</a:t>
            </a:r>
            <a:r>
              <a:rPr lang="zh-CN" altLang="zh-CN" sz="2800" b="1" dirty="0"/>
              <a:t>良心</a:t>
            </a:r>
            <a:r>
              <a:rPr lang="zh-CN" altLang="zh-CN" sz="2800" dirty="0"/>
              <a:t>。</a:t>
            </a:r>
            <a:r>
              <a:rPr lang="en-GB" altLang="zh-CN" sz="2800" dirty="0"/>
              <a:t> </a:t>
            </a:r>
            <a:r>
              <a:rPr lang="en-US" altLang="zh-CN" sz="2800" baseline="30000" dirty="0"/>
              <a:t>3</a:t>
            </a:r>
            <a:r>
              <a:rPr lang="en-GB" altLang="zh-CN" sz="2800" dirty="0" smtClean="0"/>
              <a:t> </a:t>
            </a:r>
            <a:r>
              <a:rPr lang="zh-CN" altLang="zh-CN" sz="2800" dirty="0"/>
              <a:t>如果我们的福音蒙蔽，就是蒙蔽在灭亡的人身上</a:t>
            </a:r>
            <a:r>
              <a:rPr lang="zh-CN" altLang="zh-CN" sz="2800" dirty="0" smtClean="0"/>
              <a:t>。</a:t>
            </a:r>
            <a:r>
              <a:rPr lang="en-US" altLang="zh-CN" sz="2800" baseline="30000" dirty="0"/>
              <a:t> 4</a:t>
            </a:r>
            <a:r>
              <a:rPr lang="zh-CN" altLang="zh-CN" sz="2800" dirty="0" smtClean="0"/>
              <a:t>此</a:t>
            </a:r>
            <a:r>
              <a:rPr lang="zh-CN" altLang="zh-CN" sz="2800" dirty="0"/>
              <a:t>等不信之人</a:t>
            </a:r>
            <a:r>
              <a:rPr lang="zh-CN" altLang="zh-CN" sz="2800" b="1" dirty="0"/>
              <a:t>被这世界的神弄瞎了心眼</a:t>
            </a:r>
            <a:r>
              <a:rPr lang="zh-CN" altLang="zh-CN" sz="2800" dirty="0"/>
              <a:t>，不叫基督荣耀福音的光照着他们。基督本是神的象。</a:t>
            </a:r>
          </a:p>
          <a:p>
            <a:pPr marL="0" indent="0">
              <a:buNone/>
            </a:pPr>
            <a:endParaRPr lang="en-GB" altLang="zh-CN" sz="2800" b="1" dirty="0"/>
          </a:p>
          <a:p>
            <a:pPr marL="0" indent="0">
              <a:buNone/>
            </a:pPr>
            <a:r>
              <a:rPr lang="en-US" altLang="zh-CN" sz="2800" dirty="0" smtClean="0"/>
              <a:t>by </a:t>
            </a:r>
            <a:r>
              <a:rPr lang="en-US" altLang="zh-CN" sz="2800" dirty="0"/>
              <a:t>the open statement of the truth we would </a:t>
            </a:r>
            <a:r>
              <a:rPr lang="en-US" altLang="zh-CN" sz="2800" b="1" dirty="0"/>
              <a:t>commend</a:t>
            </a:r>
            <a:r>
              <a:rPr lang="en-US" altLang="zh-CN" sz="2800" dirty="0"/>
              <a:t> ourselves </a:t>
            </a:r>
            <a:r>
              <a:rPr lang="en-US" altLang="zh-CN" sz="2800" b="1" dirty="0"/>
              <a:t>to everyone's conscience</a:t>
            </a:r>
            <a:r>
              <a:rPr lang="en-US" altLang="zh-CN" sz="2800" dirty="0"/>
              <a:t> in the sight of God.  </a:t>
            </a:r>
            <a:r>
              <a:rPr lang="en-US" altLang="zh-CN" sz="2800" baseline="30000" dirty="0"/>
              <a:t>3</a:t>
            </a:r>
            <a:r>
              <a:rPr lang="en-US" altLang="zh-CN" sz="2800" dirty="0"/>
              <a:t> And even if our gospel is veiled, it is veiled only to those who are perishing.  </a:t>
            </a:r>
            <a:r>
              <a:rPr lang="en-US" altLang="zh-CN" sz="2800" baseline="30000" dirty="0"/>
              <a:t>4</a:t>
            </a:r>
            <a:r>
              <a:rPr lang="en-US" altLang="zh-CN" sz="2800" dirty="0"/>
              <a:t> In their case </a:t>
            </a:r>
            <a:r>
              <a:rPr lang="en-US" altLang="zh-CN" sz="2800" b="1" dirty="0"/>
              <a:t>the god of this world has blinded the minds of the unbelievers</a:t>
            </a:r>
            <a:r>
              <a:rPr lang="en-US" altLang="zh-CN" sz="2800" dirty="0"/>
              <a:t>, to keep them from seeing the light of the gospel of the glory of Christ, who is the image of God.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82993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</a:t>
            </a:r>
            <a:r>
              <a:rPr lang="zh-CN" altLang="en-US" sz="2800" smtClean="0"/>
              <a:t>音 </a:t>
            </a:r>
            <a:r>
              <a:rPr lang="en-US" altLang="zh-CN" sz="2800" smtClean="0"/>
              <a:t>Matthew </a:t>
            </a:r>
            <a:r>
              <a:rPr lang="en-US" altLang="zh-CN" sz="2800" dirty="0" smtClean="0"/>
              <a:t>11:25-26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800" dirty="0" smtClean="0"/>
              <a:t>那时</a:t>
            </a:r>
            <a:r>
              <a:rPr lang="zh-CN" altLang="en-US" sz="2800" dirty="0"/>
              <a:t>，耶稣说：父阿，天地的主，我感谢你！因为你将这些事向聪明通达人就藏起来，向婴孩就显出来。 </a:t>
            </a:r>
            <a:r>
              <a:rPr lang="en-US" altLang="zh-CN" sz="2800" baseline="30000" dirty="0"/>
              <a:t>26</a:t>
            </a:r>
            <a:r>
              <a:rPr lang="en-US" altLang="zh-CN" sz="2800" dirty="0"/>
              <a:t> </a:t>
            </a:r>
            <a:r>
              <a:rPr lang="zh-CN" altLang="en-US" sz="2800" dirty="0"/>
              <a:t>父阿，是的，因为你的美意本是如此。</a:t>
            </a:r>
          </a:p>
          <a:p>
            <a:pPr marL="0" indent="0">
              <a:buNone/>
            </a:pPr>
            <a:endParaRPr lang="en-GB" altLang="zh-CN" sz="2800" dirty="0" smtClean="0"/>
          </a:p>
          <a:p>
            <a:pPr marL="0" indent="0">
              <a:buNone/>
            </a:pPr>
            <a:r>
              <a:rPr lang="en-GB" altLang="zh-CN" sz="2800" dirty="0" smtClean="0"/>
              <a:t>At </a:t>
            </a:r>
            <a:r>
              <a:rPr lang="en-GB" altLang="zh-CN" sz="2800" dirty="0"/>
              <a:t>that time Jesus declared, “I thank you, Father, Lord of heaven and earth, that you have </a:t>
            </a:r>
            <a:r>
              <a:rPr lang="en-GB" altLang="zh-CN" sz="2800" b="1" dirty="0"/>
              <a:t>hidden</a:t>
            </a:r>
            <a:r>
              <a:rPr lang="en-GB" altLang="zh-CN" sz="2800" dirty="0"/>
              <a:t> these things </a:t>
            </a:r>
            <a:r>
              <a:rPr lang="en-GB" altLang="zh-CN" sz="2800" b="1" dirty="0"/>
              <a:t>from the wise and understanding </a:t>
            </a:r>
            <a:r>
              <a:rPr lang="en-GB" altLang="zh-CN" sz="2800" dirty="0"/>
              <a:t>and </a:t>
            </a:r>
            <a:r>
              <a:rPr lang="en-GB" altLang="zh-CN" sz="2800" b="1" dirty="0"/>
              <a:t>revealed</a:t>
            </a:r>
            <a:r>
              <a:rPr lang="en-GB" altLang="zh-CN" sz="2800" dirty="0"/>
              <a:t> them </a:t>
            </a:r>
            <a:r>
              <a:rPr lang="en-GB" altLang="zh-CN" sz="2800" b="1" dirty="0"/>
              <a:t>to </a:t>
            </a:r>
            <a:r>
              <a:rPr lang="en-GB" altLang="zh-CN" sz="2800" b="1" dirty="0" smtClean="0"/>
              <a:t>infants</a:t>
            </a:r>
            <a:r>
              <a:rPr lang="en-GB" altLang="zh-CN" sz="2800" dirty="0" smtClean="0"/>
              <a:t>;</a:t>
            </a:r>
            <a:endParaRPr lang="en-GB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17069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/>
              <a:t>完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The End</a:t>
            </a:r>
            <a:r>
              <a:rPr lang="en-US" sz="3200" smtClean="0"/>
              <a:t/>
            </a:r>
            <a:br>
              <a:rPr lang="en-US" sz="3200" smtClean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6936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The Gospel </a:t>
            </a:r>
            <a:r>
              <a:rPr lang="en-US" sz="3200" smtClean="0"/>
              <a:t>of </a:t>
            </a:r>
            <a:r>
              <a:rPr lang="en-US" sz="3200" smtClean="0"/>
              <a:t>Matthew </a:t>
            </a:r>
            <a:r>
              <a:rPr lang="en-US" sz="3200" dirty="0" smtClean="0"/>
              <a:t>Series</a:t>
            </a:r>
            <a:br>
              <a:rPr lang="en-US" sz="3200" dirty="0" smtClean="0"/>
            </a:br>
            <a:r>
              <a:rPr lang="zh-CN" altLang="en-US" sz="3200" dirty="0" smtClean="0"/>
              <a:t>马太福音系列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7049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609600" y="1066800"/>
            <a:ext cx="7772400" cy="426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3200" dirty="0"/>
              <a:t>明白马太福音的重要原因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r>
              <a:rPr lang="en-US" altLang="zh-CN" sz="3200" smtClean="0"/>
              <a:t>Important </a:t>
            </a:r>
            <a:r>
              <a:rPr lang="en-US" altLang="zh-CN" sz="3200" smtClean="0"/>
              <a:t>reasons </a:t>
            </a:r>
            <a:r>
              <a:rPr lang="en-US" altLang="zh-CN" sz="3200" dirty="0" smtClean="0"/>
              <a:t>to </a:t>
            </a:r>
            <a:r>
              <a:rPr lang="en-US" altLang="zh-CN" sz="3200" smtClean="0"/>
              <a:t>study </a:t>
            </a:r>
            <a:r>
              <a:rPr lang="en-US" altLang="zh-CN" sz="3200" smtClean="0"/>
              <a:t>Gospel </a:t>
            </a:r>
            <a:r>
              <a:rPr lang="en-US" altLang="zh-CN" sz="3200" smtClean="0"/>
              <a:t>of </a:t>
            </a:r>
            <a:r>
              <a:rPr lang="en-US" altLang="zh-CN" sz="3200" smtClean="0"/>
              <a:t>Matthew</a:t>
            </a:r>
            <a:endParaRPr lang="en-US" altLang="zh-CN" sz="3200" dirty="0" smtClean="0"/>
          </a:p>
          <a:p>
            <a:pPr>
              <a:lnSpc>
                <a:spcPct val="150000"/>
              </a:lnSpc>
            </a:pPr>
            <a:endParaRPr lang="en-US" altLang="zh-CN" sz="3200" dirty="0" smtClean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zh-CN" altLang="en-US" sz="3200" dirty="0" smtClean="0"/>
              <a:t>教会的方向与使命</a:t>
            </a:r>
            <a:endParaRPr lang="en-US" altLang="zh-CN" sz="3200" dirty="0" smtClean="0"/>
          </a:p>
          <a:p>
            <a:pPr>
              <a:lnSpc>
                <a:spcPct val="150000"/>
              </a:lnSpc>
            </a:pPr>
            <a:r>
              <a:rPr lang="en-US" altLang="zh-CN" sz="3200" dirty="0" smtClean="0"/>
              <a:t>Mission and direction of the church</a:t>
            </a:r>
          </a:p>
          <a:p>
            <a:pPr>
              <a:lnSpc>
                <a:spcPct val="150000"/>
              </a:lnSpc>
            </a:pPr>
            <a:endParaRPr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223602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</a:t>
            </a:r>
            <a:r>
              <a:rPr lang="zh-CN" altLang="en-US" sz="2800" smtClean="0"/>
              <a:t>音 </a:t>
            </a:r>
            <a:r>
              <a:rPr lang="en-US" altLang="zh-CN" sz="2800" smtClean="0"/>
              <a:t>Matthew </a:t>
            </a:r>
            <a:r>
              <a:rPr lang="en-US" altLang="zh-CN" sz="2800" dirty="0" smtClean="0"/>
              <a:t>28:19-20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所以你们要去、</a:t>
            </a:r>
            <a:r>
              <a:rPr lang="zh-TW" altLang="en-US" sz="28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使万民作我的门徒</a:t>
            </a:r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、奉父子圣灵的名、给他们施洗．</a:t>
            </a:r>
            <a:r>
              <a:rPr lang="en-US" altLang="zh-TW" sz="2800" baseline="30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  <a:r>
              <a:rPr lang="en-US" altLang="zh-TW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TW" altLang="en-US" sz="2800" b="1" u="sng" dirty="0" smtClean="0">
                <a:latin typeface="SimSun" panose="02010600030101010101" pitchFamily="2" charset="-122"/>
                <a:ea typeface="SimSun" panose="02010600030101010101" pitchFamily="2" charset="-122"/>
              </a:rPr>
              <a:t>凡我所吩咐你们的</a:t>
            </a:r>
            <a:r>
              <a:rPr lang="zh-TW" altLang="en-US" sz="28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、都教训他们遵守</a:t>
            </a:r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我就常与你们同在、直到世界的末了。 </a:t>
            </a:r>
            <a:endParaRPr lang="en-US" altLang="zh-CN" sz="28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just">
              <a:buNone/>
            </a:pPr>
            <a:endParaRPr lang="en-US" altLang="zh-CN" sz="2800" b="1" dirty="0" smtClean="0"/>
          </a:p>
          <a:p>
            <a:pPr marL="0" indent="0" algn="just">
              <a:buNone/>
            </a:pPr>
            <a:r>
              <a:rPr lang="en-US" altLang="zh-CN" sz="2800" dirty="0" smtClean="0"/>
              <a:t>Go therefore </a:t>
            </a:r>
            <a:r>
              <a:rPr lang="en-US" altLang="zh-CN" sz="2800" dirty="0"/>
              <a:t>and </a:t>
            </a:r>
            <a:r>
              <a:rPr lang="en-US" altLang="zh-CN" sz="2800" b="1" dirty="0"/>
              <a:t>make disciples of all nations</a:t>
            </a:r>
            <a:r>
              <a:rPr lang="en-US" altLang="zh-CN" sz="2800" dirty="0"/>
              <a:t>, baptizing them in the name of the Father and of the Son and of the Holy Spirit,  </a:t>
            </a:r>
            <a:r>
              <a:rPr lang="en-US" altLang="zh-CN" sz="2800" baseline="30000" dirty="0"/>
              <a:t>20</a:t>
            </a:r>
            <a:r>
              <a:rPr lang="en-US" altLang="zh-CN" sz="2800" dirty="0"/>
              <a:t> </a:t>
            </a:r>
            <a:r>
              <a:rPr lang="en-US" altLang="zh-CN" sz="2800" b="1" dirty="0"/>
              <a:t>teaching them to </a:t>
            </a:r>
            <a:r>
              <a:rPr lang="en-US" altLang="zh-CN" sz="2800" b="1" u="sng" dirty="0"/>
              <a:t>observe all that I have commanded you</a:t>
            </a:r>
            <a:r>
              <a:rPr lang="en-US" altLang="zh-CN" sz="2800" dirty="0"/>
              <a:t>. And behold, I am with you always, to the end of the age." </a:t>
            </a:r>
            <a:endParaRPr lang="en-GB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6548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685800" y="609600"/>
            <a:ext cx="7772400" cy="480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3200" dirty="0"/>
              <a:t>明白马太福音的重要原因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r>
              <a:rPr lang="en-US" altLang="zh-CN" sz="3200" smtClean="0"/>
              <a:t>Important </a:t>
            </a:r>
            <a:r>
              <a:rPr lang="en-US" altLang="zh-CN" sz="3200" smtClean="0"/>
              <a:t>reasons </a:t>
            </a:r>
            <a:r>
              <a:rPr lang="en-US" altLang="zh-CN" sz="3200" dirty="0" smtClean="0"/>
              <a:t>to study the Gospel </a:t>
            </a:r>
            <a:r>
              <a:rPr lang="en-US" altLang="zh-CN" sz="3200" smtClean="0"/>
              <a:t>of </a:t>
            </a:r>
            <a:r>
              <a:rPr lang="en-US" altLang="zh-CN" sz="3200" smtClean="0"/>
              <a:t>Matthew</a:t>
            </a:r>
            <a:endParaRPr lang="en-US" altLang="zh-CN" sz="3200" dirty="0" smtClean="0"/>
          </a:p>
          <a:p>
            <a:pPr>
              <a:lnSpc>
                <a:spcPct val="150000"/>
              </a:lnSpc>
            </a:pPr>
            <a:endParaRPr lang="en-US" altLang="zh-CN" sz="3200" dirty="0" smtClean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zh-CN" altLang="en-US" sz="3200" dirty="0" smtClean="0"/>
              <a:t>教会的方向与使命</a:t>
            </a:r>
            <a:endParaRPr lang="en-US" altLang="zh-CN" sz="3200" dirty="0" smtClean="0"/>
          </a:p>
          <a:p>
            <a:pPr>
              <a:lnSpc>
                <a:spcPct val="150000"/>
              </a:lnSpc>
            </a:pPr>
            <a:r>
              <a:rPr lang="en-US" altLang="zh-CN" sz="3200" dirty="0" smtClean="0"/>
              <a:t>Mission and direction of the church</a:t>
            </a:r>
          </a:p>
          <a:p>
            <a:pPr>
              <a:lnSpc>
                <a:spcPct val="150000"/>
              </a:lnSpc>
            </a:pPr>
            <a:endParaRPr lang="en-US" altLang="zh-CN" sz="3200" dirty="0" smtClean="0"/>
          </a:p>
          <a:p>
            <a:pPr>
              <a:lnSpc>
                <a:spcPct val="150000"/>
              </a:lnSpc>
            </a:pPr>
            <a:r>
              <a:rPr lang="en-US" altLang="zh-CN" sz="3200" dirty="0" smtClean="0"/>
              <a:t>2. </a:t>
            </a:r>
            <a:r>
              <a:rPr lang="zh-CN" altLang="en-US" sz="3200" dirty="0" smtClean="0"/>
              <a:t>改变生命的话语 </a:t>
            </a:r>
            <a:endParaRPr lang="en-US" altLang="zh-CN" sz="3200" dirty="0" smtClean="0"/>
          </a:p>
          <a:p>
            <a:pPr>
              <a:lnSpc>
                <a:spcPct val="150000"/>
              </a:lnSpc>
            </a:pPr>
            <a:r>
              <a:rPr lang="en-US" altLang="zh-CN" sz="3200" dirty="0" smtClean="0"/>
              <a:t>Life changing Word of God</a:t>
            </a:r>
          </a:p>
        </p:txBody>
      </p:sp>
    </p:spTree>
    <p:extLst>
      <p:ext uri="{BB962C8B-B14F-4D97-AF65-F5344CB8AC3E}">
        <p14:creationId xmlns:p14="http://schemas.microsoft.com/office/powerpoint/2010/main" val="395568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685800" y="304800"/>
            <a:ext cx="7772400" cy="480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3200" dirty="0" smtClean="0"/>
              <a:t>马太</a:t>
            </a:r>
            <a:r>
              <a:rPr lang="en-CA" altLang="zh-CN" sz="3200" dirty="0" smtClean="0"/>
              <a:t>1:1-17 </a:t>
            </a:r>
            <a:r>
              <a:rPr lang="zh-CN" altLang="en-US" sz="3200" dirty="0" smtClean="0"/>
              <a:t>耶稣基督的家谱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r>
              <a:rPr lang="en-US" altLang="zh-CN" sz="3200" smtClean="0"/>
              <a:t>Matthew </a:t>
            </a:r>
            <a:r>
              <a:rPr lang="en-US" altLang="zh-CN" sz="3200" dirty="0" smtClean="0"/>
              <a:t>1:1-17 Genealogy of Christ </a:t>
            </a:r>
          </a:p>
        </p:txBody>
      </p:sp>
      <p:pic>
        <p:nvPicPr>
          <p:cNvPr id="2050" name="Picture 2" descr="C:\Users\rungr\Desktop\genealog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246" y="3810000"/>
            <a:ext cx="2618754" cy="2127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06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</a:t>
            </a:r>
            <a:r>
              <a:rPr lang="zh-CN" altLang="en-US" sz="2800" smtClean="0"/>
              <a:t>音 </a:t>
            </a:r>
            <a:r>
              <a:rPr lang="en-US" altLang="zh-CN" sz="2800" smtClean="0"/>
              <a:t>Matthew </a:t>
            </a:r>
            <a:r>
              <a:rPr lang="en-US" altLang="zh-CN" sz="2800" dirty="0" smtClean="0"/>
              <a:t>1:1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800" dirty="0" smtClean="0"/>
              <a:t>大卫的子孙，亚伯拉罕的后裔，耶稣基督的</a:t>
            </a:r>
            <a:r>
              <a:rPr lang="zh-CN" altLang="en-US" sz="2800" smtClean="0"/>
              <a:t>家</a:t>
            </a:r>
            <a:r>
              <a:rPr lang="zh-CN" altLang="en-US" sz="2800" smtClean="0"/>
              <a:t>谱。</a:t>
            </a:r>
            <a:r>
              <a:rPr lang="en-US" altLang="zh-TW" sz="2400" smtClean="0">
                <a:latin typeface="SimSun" panose="02010600030101010101" pitchFamily="2" charset="-122"/>
                <a:ea typeface="SimSun" panose="02010600030101010101" pitchFamily="2" charset="-122"/>
              </a:rPr>
              <a:t>〔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‘</a:t>
            </a:r>
            <a:r>
              <a:rPr lang="zh-TW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子</a:t>
            </a:r>
            <a:r>
              <a:rPr lang="zh-TW" altLang="en-US" sz="2400" smtClean="0">
                <a:latin typeface="SimSun" panose="02010600030101010101" pitchFamily="2" charset="-122"/>
                <a:ea typeface="SimSun" panose="02010600030101010101" pitchFamily="2" charset="-122"/>
              </a:rPr>
              <a:t>孫</a:t>
            </a:r>
            <a:r>
              <a:rPr lang="zh-CN" altLang="en-US" sz="2400" smtClean="0">
                <a:latin typeface="SimSun" panose="02010600030101010101" pitchFamily="2" charset="-122"/>
                <a:ea typeface="SimSun" panose="02010600030101010101" pitchFamily="2" charset="-122"/>
              </a:rPr>
              <a:t>、</a:t>
            </a:r>
            <a:r>
              <a:rPr lang="zh-TW" altLang="en-US" sz="2400" smtClean="0">
                <a:latin typeface="SimSun" panose="02010600030101010101" pitchFamily="2" charset="-122"/>
                <a:ea typeface="SimSun" panose="02010600030101010101" pitchFamily="2" charset="-122"/>
              </a:rPr>
              <a:t>後裔</a:t>
            </a:r>
            <a:r>
              <a:rPr lang="zh-CN" altLang="en-US" sz="2400" smtClean="0">
                <a:latin typeface="SimSun" panose="02010600030101010101" pitchFamily="2" charset="-122"/>
                <a:ea typeface="SimSun" panose="02010600030101010101" pitchFamily="2" charset="-122"/>
              </a:rPr>
              <a:t>’</a:t>
            </a:r>
            <a:r>
              <a:rPr lang="zh-TW" altLang="en-US" sz="2400" smtClean="0">
                <a:latin typeface="SimSun" panose="02010600030101010101" pitchFamily="2" charset="-122"/>
                <a:ea typeface="SimSun" panose="02010600030101010101" pitchFamily="2" charset="-122"/>
              </a:rPr>
              <a:t>原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文</a:t>
            </a:r>
            <a:r>
              <a:rPr lang="zh-TW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都</a:t>
            </a:r>
            <a:r>
              <a:rPr lang="zh-TW" altLang="en-US" sz="2400" smtClean="0">
                <a:latin typeface="SimSun" panose="02010600030101010101" pitchFamily="2" charset="-122"/>
                <a:ea typeface="SimSun" panose="02010600030101010101" pitchFamily="2" charset="-122"/>
              </a:rPr>
              <a:t>作</a:t>
            </a:r>
            <a:r>
              <a:rPr lang="zh-CN" altLang="en-US" sz="2400" smtClean="0">
                <a:latin typeface="SimSun" panose="02010600030101010101" pitchFamily="2" charset="-122"/>
                <a:ea typeface="SimSun" panose="02010600030101010101" pitchFamily="2" charset="-122"/>
              </a:rPr>
              <a:t>‘</a:t>
            </a:r>
            <a:r>
              <a:rPr lang="zh-TW" altLang="en-US" sz="2400" smtClean="0">
                <a:latin typeface="SimSun" panose="02010600030101010101" pitchFamily="2" charset="-122"/>
                <a:ea typeface="SimSun" panose="02010600030101010101" pitchFamily="2" charset="-122"/>
              </a:rPr>
              <a:t>兒子</a:t>
            </a:r>
            <a:r>
              <a:rPr lang="zh-CN" altLang="en-US" sz="2400" smtClean="0">
                <a:latin typeface="SimSun" panose="02010600030101010101" pitchFamily="2" charset="-122"/>
                <a:ea typeface="SimSun" panose="02010600030101010101" pitchFamily="2" charset="-122"/>
              </a:rPr>
              <a:t>’，</a:t>
            </a:r>
            <a:r>
              <a:rPr lang="zh-TW" altLang="en-US" sz="2400" smtClean="0">
                <a:latin typeface="SimSun" panose="02010600030101010101" pitchFamily="2" charset="-122"/>
                <a:ea typeface="SimSun" panose="02010600030101010101" pitchFamily="2" charset="-122"/>
              </a:rPr>
              <a:t>下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同</a:t>
            </a:r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〕</a:t>
            </a:r>
          </a:p>
          <a:p>
            <a:pPr marL="0" indent="0">
              <a:buNone/>
            </a:pPr>
            <a:endParaRPr lang="en-US" altLang="zh-CN" sz="2800" b="1" dirty="0" smtClean="0"/>
          </a:p>
          <a:p>
            <a:pPr marL="0" indent="0" algn="just">
              <a:buNone/>
            </a:pPr>
            <a:r>
              <a:rPr lang="en-US" altLang="zh-CN" sz="2800" dirty="0"/>
              <a:t>The book of the genealogy of Jesus Christ, the son of David, the son of Abraham.</a:t>
            </a:r>
            <a:endParaRPr lang="en-GB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7716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</a:t>
            </a:r>
            <a:r>
              <a:rPr lang="zh-CN" altLang="en-US" sz="2800" smtClean="0"/>
              <a:t>音 </a:t>
            </a:r>
            <a:r>
              <a:rPr lang="en-US" altLang="zh-CN" sz="2800" smtClean="0"/>
              <a:t>Matthew </a:t>
            </a:r>
            <a:r>
              <a:rPr lang="en-US" altLang="zh-CN" sz="2800" dirty="0" smtClean="0"/>
              <a:t>1:2,6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800" dirty="0"/>
              <a:t> </a:t>
            </a:r>
            <a:r>
              <a:rPr lang="en-US" altLang="zh-CN" sz="2800" b="1" baseline="30000" dirty="0" smtClean="0"/>
              <a:t>2</a:t>
            </a:r>
            <a:r>
              <a:rPr lang="zh-CN" altLang="en-US" sz="2800" b="1" dirty="0" smtClean="0"/>
              <a:t>亚伯拉罕</a:t>
            </a:r>
            <a:r>
              <a:rPr lang="zh-CN" altLang="en-US" sz="2800" dirty="0"/>
              <a:t>生以撒；以撒生雅各；雅各生犹大和他的</a:t>
            </a:r>
            <a:r>
              <a:rPr lang="zh-CN" altLang="en-US" sz="2800" dirty="0" smtClean="0"/>
              <a:t>弟兄</a:t>
            </a:r>
            <a:r>
              <a:rPr lang="en-US" altLang="zh-CN" sz="2800" dirty="0" smtClean="0"/>
              <a:t>… </a:t>
            </a:r>
            <a:r>
              <a:rPr lang="en-US" altLang="zh-CN" sz="2800" b="1" baseline="30000" dirty="0"/>
              <a:t>6 </a:t>
            </a:r>
            <a:r>
              <a:rPr lang="zh-CN" altLang="en-US" sz="2800" dirty="0"/>
              <a:t>耶西生</a:t>
            </a:r>
            <a:r>
              <a:rPr lang="zh-CN" altLang="en-US" sz="2800" b="1" dirty="0"/>
              <a:t>大卫王</a:t>
            </a:r>
            <a:r>
              <a:rPr lang="zh-CN" altLang="en-US" sz="2800" dirty="0"/>
              <a:t>。大卫从乌利亚的妻子生所罗门；</a:t>
            </a:r>
            <a:endParaRPr lang="en-US" altLang="zh-CN" sz="2800" dirty="0" smtClean="0"/>
          </a:p>
          <a:p>
            <a:pPr marL="0" indent="0">
              <a:buNone/>
            </a:pPr>
            <a:endParaRPr lang="en-US" altLang="zh-CN" sz="2800" b="1" dirty="0" smtClean="0"/>
          </a:p>
          <a:p>
            <a:pPr marL="0" indent="0" algn="just">
              <a:buNone/>
            </a:pPr>
            <a:r>
              <a:rPr lang="en-US" altLang="zh-CN" sz="2800" b="1" dirty="0"/>
              <a:t>Abraham </a:t>
            </a:r>
            <a:r>
              <a:rPr lang="en-US" altLang="zh-CN" sz="2800" dirty="0"/>
              <a:t>was the father of Isaac, and Isaac the father of Jacob, and Jacob the </a:t>
            </a:r>
            <a:r>
              <a:rPr lang="en-US" altLang="zh-CN" sz="2800" dirty="0" smtClean="0"/>
              <a:t>father </a:t>
            </a:r>
            <a:r>
              <a:rPr lang="en-US" altLang="zh-CN" sz="2800" dirty="0"/>
              <a:t>of Judah and his </a:t>
            </a:r>
            <a:r>
              <a:rPr lang="en-US" altLang="zh-CN" sz="2800" dirty="0" smtClean="0"/>
              <a:t>brothers…</a:t>
            </a:r>
            <a:r>
              <a:rPr lang="en-US" altLang="zh-CN" sz="2800" baseline="30000" dirty="0" smtClean="0"/>
              <a:t>6</a:t>
            </a:r>
            <a:r>
              <a:rPr lang="en-US" altLang="zh-CN" sz="2800" dirty="0"/>
              <a:t> and Jesse the father of </a:t>
            </a:r>
            <a:r>
              <a:rPr lang="en-US" altLang="zh-CN" sz="2800" b="1" dirty="0"/>
              <a:t>David the king</a:t>
            </a:r>
            <a:r>
              <a:rPr lang="en-US" altLang="zh-CN" sz="2800" dirty="0"/>
              <a:t>. And David was the father of Solomon by the wife of Uriah,</a:t>
            </a:r>
          </a:p>
          <a:p>
            <a:pPr marL="0" indent="0" algn="just">
              <a:buNone/>
            </a:pP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38961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</TotalTime>
  <Words>1582</Words>
  <Application>Microsoft Office PowerPoint</Application>
  <PresentationFormat>On-screen Show (4:3)</PresentationFormat>
  <Paragraphs>108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新細明體</vt:lpstr>
      <vt:lpstr>宋体</vt:lpstr>
      <vt:lpstr>宋体</vt:lpstr>
      <vt:lpstr>Arial</vt:lpstr>
      <vt:lpstr>Calibri</vt:lpstr>
      <vt:lpstr>Wingdings</vt:lpstr>
      <vt:lpstr>Office Theme</vt:lpstr>
      <vt:lpstr>2017.07.23</vt:lpstr>
      <vt:lpstr>耶稣基督的家谱 The Genealogy of Jesus Christ </vt:lpstr>
      <vt:lpstr>The Gospel of Matthew Series 马太福音系列</vt:lpstr>
      <vt:lpstr>PowerPoint Presentation</vt:lpstr>
      <vt:lpstr>马太福音 Matthew 28:19-20</vt:lpstr>
      <vt:lpstr>PowerPoint Presentation</vt:lpstr>
      <vt:lpstr>PowerPoint Presentation</vt:lpstr>
      <vt:lpstr>马太福音 Matthew 1:1</vt:lpstr>
      <vt:lpstr>马太福音 Matthew 1:2,6</vt:lpstr>
      <vt:lpstr>马太福音 Matthew 1:16</vt:lpstr>
      <vt:lpstr>马太福音 Matthew 1:17</vt:lpstr>
      <vt:lpstr>马太福音耶稣的家谱  Jesus’ Genealogy in Matthew</vt:lpstr>
      <vt:lpstr>创世纪 Genesis 22:17-18</vt:lpstr>
      <vt:lpstr>历代志上 1 Chronicles 17:11-13</vt:lpstr>
      <vt:lpstr>创世记 Genesis 3:15</vt:lpstr>
      <vt:lpstr>马太福音耶稣的家谱  Jesus’ Genealogy in Matthew</vt:lpstr>
      <vt:lpstr>从 所应许的“后裔” 而明白神为人预备的救恩计划 </vt:lpstr>
      <vt:lpstr>马太福音 Matthew 1:1</vt:lpstr>
      <vt:lpstr>马太福音 Matthew 20:25-26,28</vt:lpstr>
      <vt:lpstr>哥林多后书 2Cor 4:2-4</vt:lpstr>
      <vt:lpstr>马太福音 Matthew 11:25-26</vt:lpstr>
      <vt:lpstr>完 The End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</dc:creator>
  <cp:lastModifiedBy>Windows User</cp:lastModifiedBy>
  <cp:revision>222</cp:revision>
  <dcterms:created xsi:type="dcterms:W3CDTF">2006-08-16T00:00:00Z</dcterms:created>
  <dcterms:modified xsi:type="dcterms:W3CDTF">2017-07-23T16:11:07Z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