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402" r:id="rId2"/>
    <p:sldId id="404" r:id="rId3"/>
    <p:sldId id="403" r:id="rId4"/>
    <p:sldId id="406" r:id="rId5"/>
    <p:sldId id="458" r:id="rId6"/>
    <p:sldId id="407" r:id="rId7"/>
    <p:sldId id="408" r:id="rId8"/>
    <p:sldId id="412" r:id="rId9"/>
    <p:sldId id="516" r:id="rId10"/>
    <p:sldId id="513" r:id="rId11"/>
    <p:sldId id="514" r:id="rId12"/>
    <p:sldId id="515" r:id="rId13"/>
    <p:sldId id="517" r:id="rId14"/>
    <p:sldId id="518" r:id="rId15"/>
    <p:sldId id="413" r:id="rId16"/>
    <p:sldId id="459" r:id="rId17"/>
    <p:sldId id="519" r:id="rId18"/>
    <p:sldId id="475" r:id="rId19"/>
    <p:sldId id="520" r:id="rId20"/>
    <p:sldId id="476" r:id="rId21"/>
    <p:sldId id="486" r:id="rId22"/>
    <p:sldId id="478" r:id="rId23"/>
    <p:sldId id="521" r:id="rId24"/>
    <p:sldId id="479" r:id="rId25"/>
    <p:sldId id="423" r:id="rId26"/>
    <p:sldId id="492" r:id="rId27"/>
    <p:sldId id="491" r:id="rId28"/>
    <p:sldId id="461" r:id="rId29"/>
    <p:sldId id="482" r:id="rId30"/>
    <p:sldId id="497" r:id="rId31"/>
    <p:sldId id="498" r:id="rId32"/>
    <p:sldId id="488" r:id="rId33"/>
    <p:sldId id="493" r:id="rId34"/>
    <p:sldId id="511" r:id="rId35"/>
    <p:sldId id="499" r:id="rId36"/>
    <p:sldId id="483" r:id="rId37"/>
    <p:sldId id="523" r:id="rId38"/>
    <p:sldId id="500" r:id="rId39"/>
    <p:sldId id="484" r:id="rId40"/>
    <p:sldId id="522" r:id="rId41"/>
    <p:sldId id="501" r:id="rId42"/>
    <p:sldId id="485" r:id="rId43"/>
    <p:sldId id="426" r:id="rId44"/>
    <p:sldId id="430" r:id="rId45"/>
    <p:sldId id="432" r:id="rId46"/>
    <p:sldId id="505" r:id="rId47"/>
    <p:sldId id="465" r:id="rId48"/>
    <p:sldId id="405" r:id="rId49"/>
    <p:sldId id="52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94660"/>
  </p:normalViewPr>
  <p:slideViewPr>
    <p:cSldViewPr>
      <p:cViewPr varScale="1">
        <p:scale>
          <a:sx n="110" d="100"/>
          <a:sy n="110" d="100"/>
        </p:scale>
        <p:origin x="126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B01B87-E822-4F28-8A9C-06FFFDE87C68}" type="datetimeFigureOut">
              <a:rPr lang="zh-CN" altLang="en-US" smtClean="0"/>
              <a:t>2018/1/22</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FCDDFB-8118-4FBE-AFE7-DBE2C2EAA960}" type="slidenum">
              <a:rPr lang="zh-CN" altLang="en-US" smtClean="0"/>
              <a:t>‹#›</a:t>
            </a:fld>
            <a:endParaRPr lang="zh-CN" altLang="en-US"/>
          </a:p>
        </p:txBody>
      </p:sp>
    </p:spTree>
    <p:extLst>
      <p:ext uri="{BB962C8B-B14F-4D97-AF65-F5344CB8AC3E}">
        <p14:creationId xmlns:p14="http://schemas.microsoft.com/office/powerpoint/2010/main" val="1259882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a:t>
            </a:fld>
            <a:endParaRPr lang="en-GB" dirty="0"/>
          </a:p>
        </p:txBody>
      </p:sp>
    </p:spTree>
    <p:extLst>
      <p:ext uri="{BB962C8B-B14F-4D97-AF65-F5344CB8AC3E}">
        <p14:creationId xmlns:p14="http://schemas.microsoft.com/office/powerpoint/2010/main" val="2485453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18</a:t>
            </a:fld>
            <a:endParaRPr lang="en-GB" dirty="0"/>
          </a:p>
        </p:txBody>
      </p:sp>
    </p:spTree>
    <p:extLst>
      <p:ext uri="{BB962C8B-B14F-4D97-AF65-F5344CB8AC3E}">
        <p14:creationId xmlns:p14="http://schemas.microsoft.com/office/powerpoint/2010/main" val="4226790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19</a:t>
            </a:fld>
            <a:endParaRPr lang="en-GB" dirty="0"/>
          </a:p>
        </p:txBody>
      </p:sp>
    </p:spTree>
    <p:extLst>
      <p:ext uri="{BB962C8B-B14F-4D97-AF65-F5344CB8AC3E}">
        <p14:creationId xmlns:p14="http://schemas.microsoft.com/office/powerpoint/2010/main" val="2708912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20</a:t>
            </a:fld>
            <a:endParaRPr lang="en-GB" dirty="0"/>
          </a:p>
        </p:txBody>
      </p:sp>
    </p:spTree>
    <p:extLst>
      <p:ext uri="{BB962C8B-B14F-4D97-AF65-F5344CB8AC3E}">
        <p14:creationId xmlns:p14="http://schemas.microsoft.com/office/powerpoint/2010/main" val="796754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21</a:t>
            </a:fld>
            <a:endParaRPr lang="en-GB" dirty="0"/>
          </a:p>
        </p:txBody>
      </p:sp>
    </p:spTree>
    <p:extLst>
      <p:ext uri="{BB962C8B-B14F-4D97-AF65-F5344CB8AC3E}">
        <p14:creationId xmlns:p14="http://schemas.microsoft.com/office/powerpoint/2010/main" val="932734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22</a:t>
            </a:fld>
            <a:endParaRPr lang="en-GB" dirty="0"/>
          </a:p>
        </p:txBody>
      </p:sp>
    </p:spTree>
    <p:extLst>
      <p:ext uri="{BB962C8B-B14F-4D97-AF65-F5344CB8AC3E}">
        <p14:creationId xmlns:p14="http://schemas.microsoft.com/office/powerpoint/2010/main" val="3952555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23</a:t>
            </a:fld>
            <a:endParaRPr lang="en-GB" dirty="0"/>
          </a:p>
        </p:txBody>
      </p:sp>
    </p:spTree>
    <p:extLst>
      <p:ext uri="{BB962C8B-B14F-4D97-AF65-F5344CB8AC3E}">
        <p14:creationId xmlns:p14="http://schemas.microsoft.com/office/powerpoint/2010/main" val="574751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24</a:t>
            </a:fld>
            <a:endParaRPr lang="en-GB" dirty="0"/>
          </a:p>
        </p:txBody>
      </p:sp>
    </p:spTree>
    <p:extLst>
      <p:ext uri="{BB962C8B-B14F-4D97-AF65-F5344CB8AC3E}">
        <p14:creationId xmlns:p14="http://schemas.microsoft.com/office/powerpoint/2010/main" val="386134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25</a:t>
            </a:fld>
            <a:endParaRPr lang="en-GB" dirty="0"/>
          </a:p>
        </p:txBody>
      </p:sp>
    </p:spTree>
    <p:extLst>
      <p:ext uri="{BB962C8B-B14F-4D97-AF65-F5344CB8AC3E}">
        <p14:creationId xmlns:p14="http://schemas.microsoft.com/office/powerpoint/2010/main" val="984929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26</a:t>
            </a:fld>
            <a:endParaRPr lang="en-GB" dirty="0"/>
          </a:p>
        </p:txBody>
      </p:sp>
    </p:spTree>
    <p:extLst>
      <p:ext uri="{BB962C8B-B14F-4D97-AF65-F5344CB8AC3E}">
        <p14:creationId xmlns:p14="http://schemas.microsoft.com/office/powerpoint/2010/main" val="4227761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27</a:t>
            </a:fld>
            <a:endParaRPr lang="en-GB" dirty="0"/>
          </a:p>
        </p:txBody>
      </p:sp>
    </p:spTree>
    <p:extLst>
      <p:ext uri="{BB962C8B-B14F-4D97-AF65-F5344CB8AC3E}">
        <p14:creationId xmlns:p14="http://schemas.microsoft.com/office/powerpoint/2010/main" val="12930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2</a:t>
            </a:fld>
            <a:endParaRPr lang="en-GB" dirty="0"/>
          </a:p>
        </p:txBody>
      </p:sp>
    </p:spTree>
    <p:extLst>
      <p:ext uri="{BB962C8B-B14F-4D97-AF65-F5344CB8AC3E}">
        <p14:creationId xmlns:p14="http://schemas.microsoft.com/office/powerpoint/2010/main" val="1144783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28</a:t>
            </a:fld>
            <a:endParaRPr lang="en-GB" dirty="0"/>
          </a:p>
        </p:txBody>
      </p:sp>
    </p:spTree>
    <p:extLst>
      <p:ext uri="{BB962C8B-B14F-4D97-AF65-F5344CB8AC3E}">
        <p14:creationId xmlns:p14="http://schemas.microsoft.com/office/powerpoint/2010/main" val="588877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29</a:t>
            </a:fld>
            <a:endParaRPr lang="en-GB" dirty="0"/>
          </a:p>
        </p:txBody>
      </p:sp>
    </p:spTree>
    <p:extLst>
      <p:ext uri="{BB962C8B-B14F-4D97-AF65-F5344CB8AC3E}">
        <p14:creationId xmlns:p14="http://schemas.microsoft.com/office/powerpoint/2010/main" val="804201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30</a:t>
            </a:fld>
            <a:endParaRPr lang="en-GB" dirty="0"/>
          </a:p>
        </p:txBody>
      </p:sp>
    </p:spTree>
    <p:extLst>
      <p:ext uri="{BB962C8B-B14F-4D97-AF65-F5344CB8AC3E}">
        <p14:creationId xmlns:p14="http://schemas.microsoft.com/office/powerpoint/2010/main" val="1592272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31</a:t>
            </a:fld>
            <a:endParaRPr lang="en-GB" dirty="0"/>
          </a:p>
        </p:txBody>
      </p:sp>
    </p:spTree>
    <p:extLst>
      <p:ext uri="{BB962C8B-B14F-4D97-AF65-F5344CB8AC3E}">
        <p14:creationId xmlns:p14="http://schemas.microsoft.com/office/powerpoint/2010/main" val="2861343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32</a:t>
            </a:fld>
            <a:endParaRPr lang="en-GB" dirty="0"/>
          </a:p>
        </p:txBody>
      </p:sp>
    </p:spTree>
    <p:extLst>
      <p:ext uri="{BB962C8B-B14F-4D97-AF65-F5344CB8AC3E}">
        <p14:creationId xmlns:p14="http://schemas.microsoft.com/office/powerpoint/2010/main" val="910448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33</a:t>
            </a:fld>
            <a:endParaRPr lang="en-GB" dirty="0"/>
          </a:p>
        </p:txBody>
      </p:sp>
    </p:spTree>
    <p:extLst>
      <p:ext uri="{BB962C8B-B14F-4D97-AF65-F5344CB8AC3E}">
        <p14:creationId xmlns:p14="http://schemas.microsoft.com/office/powerpoint/2010/main" val="771869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34</a:t>
            </a:fld>
            <a:endParaRPr lang="en-GB" dirty="0"/>
          </a:p>
        </p:txBody>
      </p:sp>
    </p:spTree>
    <p:extLst>
      <p:ext uri="{BB962C8B-B14F-4D97-AF65-F5344CB8AC3E}">
        <p14:creationId xmlns:p14="http://schemas.microsoft.com/office/powerpoint/2010/main" val="853692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35</a:t>
            </a:fld>
            <a:endParaRPr lang="en-GB" dirty="0"/>
          </a:p>
        </p:txBody>
      </p:sp>
    </p:spTree>
    <p:extLst>
      <p:ext uri="{BB962C8B-B14F-4D97-AF65-F5344CB8AC3E}">
        <p14:creationId xmlns:p14="http://schemas.microsoft.com/office/powerpoint/2010/main" val="2769034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36</a:t>
            </a:fld>
            <a:endParaRPr lang="en-GB" dirty="0"/>
          </a:p>
        </p:txBody>
      </p:sp>
    </p:spTree>
    <p:extLst>
      <p:ext uri="{BB962C8B-B14F-4D97-AF65-F5344CB8AC3E}">
        <p14:creationId xmlns:p14="http://schemas.microsoft.com/office/powerpoint/2010/main" val="2670132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37</a:t>
            </a:fld>
            <a:endParaRPr lang="en-GB" dirty="0"/>
          </a:p>
        </p:txBody>
      </p:sp>
    </p:spTree>
    <p:extLst>
      <p:ext uri="{BB962C8B-B14F-4D97-AF65-F5344CB8AC3E}">
        <p14:creationId xmlns:p14="http://schemas.microsoft.com/office/powerpoint/2010/main" val="1080823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3</a:t>
            </a:fld>
            <a:endParaRPr lang="en-GB" dirty="0"/>
          </a:p>
        </p:txBody>
      </p:sp>
    </p:spTree>
    <p:extLst>
      <p:ext uri="{BB962C8B-B14F-4D97-AF65-F5344CB8AC3E}">
        <p14:creationId xmlns:p14="http://schemas.microsoft.com/office/powerpoint/2010/main" val="1152387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38</a:t>
            </a:fld>
            <a:endParaRPr lang="en-GB" dirty="0"/>
          </a:p>
        </p:txBody>
      </p:sp>
    </p:spTree>
    <p:extLst>
      <p:ext uri="{BB962C8B-B14F-4D97-AF65-F5344CB8AC3E}">
        <p14:creationId xmlns:p14="http://schemas.microsoft.com/office/powerpoint/2010/main" val="3783850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39</a:t>
            </a:fld>
            <a:endParaRPr lang="en-GB" dirty="0"/>
          </a:p>
        </p:txBody>
      </p:sp>
    </p:spTree>
    <p:extLst>
      <p:ext uri="{BB962C8B-B14F-4D97-AF65-F5344CB8AC3E}">
        <p14:creationId xmlns:p14="http://schemas.microsoft.com/office/powerpoint/2010/main" val="1750890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40</a:t>
            </a:fld>
            <a:endParaRPr lang="en-GB" dirty="0"/>
          </a:p>
        </p:txBody>
      </p:sp>
    </p:spTree>
    <p:extLst>
      <p:ext uri="{BB962C8B-B14F-4D97-AF65-F5344CB8AC3E}">
        <p14:creationId xmlns:p14="http://schemas.microsoft.com/office/powerpoint/2010/main" val="3879123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41</a:t>
            </a:fld>
            <a:endParaRPr lang="en-GB" dirty="0"/>
          </a:p>
        </p:txBody>
      </p:sp>
    </p:spTree>
    <p:extLst>
      <p:ext uri="{BB962C8B-B14F-4D97-AF65-F5344CB8AC3E}">
        <p14:creationId xmlns:p14="http://schemas.microsoft.com/office/powerpoint/2010/main" val="3680597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42</a:t>
            </a:fld>
            <a:endParaRPr lang="en-GB" dirty="0"/>
          </a:p>
        </p:txBody>
      </p:sp>
    </p:spTree>
    <p:extLst>
      <p:ext uri="{BB962C8B-B14F-4D97-AF65-F5344CB8AC3E}">
        <p14:creationId xmlns:p14="http://schemas.microsoft.com/office/powerpoint/2010/main" val="3127221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43</a:t>
            </a:fld>
            <a:endParaRPr lang="en-GB" dirty="0"/>
          </a:p>
        </p:txBody>
      </p:sp>
    </p:spTree>
    <p:extLst>
      <p:ext uri="{BB962C8B-B14F-4D97-AF65-F5344CB8AC3E}">
        <p14:creationId xmlns:p14="http://schemas.microsoft.com/office/powerpoint/2010/main" val="2496782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46</a:t>
            </a:fld>
            <a:endParaRPr lang="en-GB" dirty="0"/>
          </a:p>
        </p:txBody>
      </p:sp>
    </p:spTree>
    <p:extLst>
      <p:ext uri="{BB962C8B-B14F-4D97-AF65-F5344CB8AC3E}">
        <p14:creationId xmlns:p14="http://schemas.microsoft.com/office/powerpoint/2010/main" val="378425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47</a:t>
            </a:fld>
            <a:endParaRPr lang="en-GB" dirty="0"/>
          </a:p>
        </p:txBody>
      </p:sp>
    </p:spTree>
    <p:extLst>
      <p:ext uri="{BB962C8B-B14F-4D97-AF65-F5344CB8AC3E}">
        <p14:creationId xmlns:p14="http://schemas.microsoft.com/office/powerpoint/2010/main" val="31288544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48</a:t>
            </a:fld>
            <a:endParaRPr lang="en-GB" dirty="0"/>
          </a:p>
        </p:txBody>
      </p:sp>
    </p:spTree>
    <p:extLst>
      <p:ext uri="{BB962C8B-B14F-4D97-AF65-F5344CB8AC3E}">
        <p14:creationId xmlns:p14="http://schemas.microsoft.com/office/powerpoint/2010/main" val="62977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4</a:t>
            </a:fld>
            <a:endParaRPr lang="en-GB" dirty="0"/>
          </a:p>
        </p:txBody>
      </p:sp>
    </p:spTree>
    <p:extLst>
      <p:ext uri="{BB962C8B-B14F-4D97-AF65-F5344CB8AC3E}">
        <p14:creationId xmlns:p14="http://schemas.microsoft.com/office/powerpoint/2010/main" val="2002204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5</a:t>
            </a:fld>
            <a:endParaRPr lang="en-GB" dirty="0"/>
          </a:p>
        </p:txBody>
      </p:sp>
    </p:spTree>
    <p:extLst>
      <p:ext uri="{BB962C8B-B14F-4D97-AF65-F5344CB8AC3E}">
        <p14:creationId xmlns:p14="http://schemas.microsoft.com/office/powerpoint/2010/main" val="2726225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10</a:t>
            </a:fld>
            <a:endParaRPr lang="en-GB" dirty="0"/>
          </a:p>
        </p:txBody>
      </p:sp>
    </p:spTree>
    <p:extLst>
      <p:ext uri="{BB962C8B-B14F-4D97-AF65-F5344CB8AC3E}">
        <p14:creationId xmlns:p14="http://schemas.microsoft.com/office/powerpoint/2010/main" val="1822008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15</a:t>
            </a:fld>
            <a:endParaRPr lang="en-GB" dirty="0"/>
          </a:p>
        </p:txBody>
      </p:sp>
    </p:spTree>
    <p:extLst>
      <p:ext uri="{BB962C8B-B14F-4D97-AF65-F5344CB8AC3E}">
        <p14:creationId xmlns:p14="http://schemas.microsoft.com/office/powerpoint/2010/main" val="3893326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16</a:t>
            </a:fld>
            <a:endParaRPr lang="en-GB" dirty="0"/>
          </a:p>
        </p:txBody>
      </p:sp>
    </p:spTree>
    <p:extLst>
      <p:ext uri="{BB962C8B-B14F-4D97-AF65-F5344CB8AC3E}">
        <p14:creationId xmlns:p14="http://schemas.microsoft.com/office/powerpoint/2010/main" val="4016618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17</a:t>
            </a:fld>
            <a:endParaRPr lang="en-GB" dirty="0"/>
          </a:p>
        </p:txBody>
      </p:sp>
    </p:spTree>
    <p:extLst>
      <p:ext uri="{BB962C8B-B14F-4D97-AF65-F5344CB8AC3E}">
        <p14:creationId xmlns:p14="http://schemas.microsoft.com/office/powerpoint/2010/main" val="2172021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1201"/>
            <a:ext cx="7772400" cy="2286000"/>
          </a:xfrm>
        </p:spPr>
        <p:txBody>
          <a:bodyPr>
            <a:normAutofit/>
          </a:bodyPr>
          <a:lstStyle/>
          <a:p>
            <a:pPr>
              <a:lnSpc>
                <a:spcPct val="150000"/>
              </a:lnSpc>
            </a:pPr>
            <a:r>
              <a:rPr lang="en-US" sz="3200" smtClean="0"/>
              <a:t>2018.01.21</a:t>
            </a:r>
            <a:endParaRPr lang="en-GB" sz="3200" dirty="0"/>
          </a:p>
        </p:txBody>
      </p:sp>
    </p:spTree>
    <p:extLst>
      <p:ext uri="{BB962C8B-B14F-4D97-AF65-F5344CB8AC3E}">
        <p14:creationId xmlns:p14="http://schemas.microsoft.com/office/powerpoint/2010/main" val="3281689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981201"/>
            <a:ext cx="8077200" cy="2286000"/>
          </a:xfrm>
        </p:spPr>
        <p:txBody>
          <a:bodyPr>
            <a:normAutofit fontScale="90000"/>
          </a:bodyPr>
          <a:lstStyle/>
          <a:p>
            <a:pPr>
              <a:lnSpc>
                <a:spcPct val="150000"/>
              </a:lnSpc>
            </a:pPr>
            <a:r>
              <a:rPr lang="en-US" altLang="zh-CN" sz="3600" smtClean="0"/>
              <a:t>Israel---Discipline of the firstborn</a:t>
            </a:r>
            <a:r>
              <a:rPr lang="en-GB" altLang="zh-CN" sz="3600" smtClean="0"/>
              <a:t/>
            </a:r>
            <a:br>
              <a:rPr lang="en-GB" altLang="zh-CN" sz="3600" smtClean="0"/>
            </a:br>
            <a:r>
              <a:rPr lang="zh-CN" altLang="en-US" sz="3600"/>
              <a:t>管</a:t>
            </a:r>
            <a:r>
              <a:rPr lang="zh-CN" altLang="en-US" sz="3600" smtClean="0"/>
              <a:t>教好长子</a:t>
            </a:r>
            <a:r>
              <a:rPr lang="en-US" altLang="zh-CN" sz="3600" smtClean="0"/>
              <a:t>——</a:t>
            </a:r>
            <a:r>
              <a:rPr lang="zh-CN" altLang="en-US" sz="3600" smtClean="0"/>
              <a:t>以色列</a:t>
            </a:r>
            <a:r>
              <a:rPr lang="en-US" sz="3200" smtClean="0"/>
              <a:t/>
            </a:r>
            <a:br>
              <a:rPr lang="en-US" sz="3200" smtClean="0"/>
            </a:br>
            <a:r>
              <a:rPr lang="en-US" sz="3200"/>
              <a:t/>
            </a:r>
            <a:br>
              <a:rPr lang="en-US" sz="3200"/>
            </a:br>
            <a:endParaRPr lang="en-GB" sz="3200" dirty="0"/>
          </a:p>
        </p:txBody>
      </p:sp>
    </p:spTree>
    <p:extLst>
      <p:ext uri="{BB962C8B-B14F-4D97-AF65-F5344CB8AC3E}">
        <p14:creationId xmlns:p14="http://schemas.microsoft.com/office/powerpoint/2010/main" val="529631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7696200" cy="4876800"/>
          </a:xfrm>
          <a:prstGeom prst="rect">
            <a:avLst/>
          </a:prstGeom>
        </p:spPr>
      </p:pic>
    </p:spTree>
    <p:extLst>
      <p:ext uri="{BB962C8B-B14F-4D97-AF65-F5344CB8AC3E}">
        <p14:creationId xmlns:p14="http://schemas.microsoft.com/office/powerpoint/2010/main" val="4086753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81001"/>
            <a:ext cx="7696200" cy="4995862"/>
          </a:xfrm>
          <a:prstGeom prst="rect">
            <a:avLst/>
          </a:prstGeom>
        </p:spPr>
      </p:pic>
    </p:spTree>
    <p:extLst>
      <p:ext uri="{BB962C8B-B14F-4D97-AF65-F5344CB8AC3E}">
        <p14:creationId xmlns:p14="http://schemas.microsoft.com/office/powerpoint/2010/main" val="371184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04800"/>
            <a:ext cx="8153400" cy="4800600"/>
          </a:xfrm>
          <a:prstGeom prst="rect">
            <a:avLst/>
          </a:prstGeom>
        </p:spPr>
      </p:pic>
    </p:spTree>
    <p:extLst>
      <p:ext uri="{BB962C8B-B14F-4D97-AF65-F5344CB8AC3E}">
        <p14:creationId xmlns:p14="http://schemas.microsoft.com/office/powerpoint/2010/main" val="275558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04800"/>
            <a:ext cx="8077200" cy="5410200"/>
          </a:xfrm>
          <a:prstGeom prst="rect">
            <a:avLst/>
          </a:prstGeom>
        </p:spPr>
      </p:pic>
    </p:spTree>
    <p:extLst>
      <p:ext uri="{BB962C8B-B14F-4D97-AF65-F5344CB8AC3E}">
        <p14:creationId xmlns:p14="http://schemas.microsoft.com/office/powerpoint/2010/main" val="2083602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981201"/>
            <a:ext cx="8077200" cy="2286000"/>
          </a:xfrm>
        </p:spPr>
        <p:txBody>
          <a:bodyPr>
            <a:normAutofit fontScale="90000"/>
          </a:bodyPr>
          <a:lstStyle/>
          <a:p>
            <a:pPr>
              <a:lnSpc>
                <a:spcPct val="150000"/>
              </a:lnSpc>
            </a:pPr>
            <a:r>
              <a:rPr lang="en-US" altLang="zh-CN" sz="3600" smtClean="0"/>
              <a:t>Eradicate death---through Jesus</a:t>
            </a:r>
            <a:r>
              <a:rPr lang="en-GB" altLang="zh-CN" sz="3600" smtClean="0"/>
              <a:t/>
            </a:r>
            <a:br>
              <a:rPr lang="en-GB" altLang="zh-CN" sz="3600" smtClean="0"/>
            </a:br>
            <a:r>
              <a:rPr lang="zh-CN" altLang="en-US" sz="3600" smtClean="0"/>
              <a:t>通过耶稣根灭死亡</a:t>
            </a:r>
            <a:r>
              <a:rPr lang="en-US" sz="3200" smtClean="0"/>
              <a:t/>
            </a:r>
            <a:br>
              <a:rPr lang="en-US" sz="3200" smtClean="0"/>
            </a:br>
            <a:r>
              <a:rPr lang="en-US" sz="3200"/>
              <a:t/>
            </a:r>
            <a:br>
              <a:rPr lang="en-US" sz="3200"/>
            </a:br>
            <a:endParaRPr lang="en-GB" sz="3200" dirty="0"/>
          </a:p>
        </p:txBody>
      </p:sp>
    </p:spTree>
    <p:extLst>
      <p:ext uri="{BB962C8B-B14F-4D97-AF65-F5344CB8AC3E}">
        <p14:creationId xmlns:p14="http://schemas.microsoft.com/office/powerpoint/2010/main" val="2356279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981201"/>
            <a:ext cx="8077200" cy="2286000"/>
          </a:xfrm>
        </p:spPr>
        <p:txBody>
          <a:bodyPr>
            <a:normAutofit fontScale="90000"/>
          </a:bodyPr>
          <a:lstStyle/>
          <a:p>
            <a:pPr>
              <a:lnSpc>
                <a:spcPct val="150000"/>
              </a:lnSpc>
            </a:pPr>
            <a:r>
              <a:rPr lang="en-US" altLang="zh-CN" sz="3600" smtClean="0"/>
              <a:t>Training of</a:t>
            </a:r>
            <a:r>
              <a:rPr lang="en-GB" altLang="zh-CN" sz="3600" smtClean="0"/>
              <a:t> </a:t>
            </a:r>
            <a:r>
              <a:rPr lang="en-US" altLang="zh-CN" sz="3600" smtClean="0"/>
              <a:t>the Core</a:t>
            </a:r>
            <a:r>
              <a:rPr lang="en-GB" altLang="zh-CN" sz="3600" smtClean="0"/>
              <a:t/>
            </a:r>
            <a:br>
              <a:rPr lang="en-GB" altLang="zh-CN" sz="3600" smtClean="0"/>
            </a:br>
            <a:r>
              <a:rPr lang="zh-CN" altLang="en-US" sz="3600"/>
              <a:t>培</a:t>
            </a:r>
            <a:r>
              <a:rPr lang="zh-CN" altLang="en-US" sz="3600" smtClean="0"/>
              <a:t>育核心</a:t>
            </a:r>
            <a:r>
              <a:rPr lang="en-US" sz="3200"/>
              <a:t/>
            </a:r>
            <a:br>
              <a:rPr lang="en-US" sz="3200"/>
            </a:br>
            <a:endParaRPr lang="en-GB" sz="3200" dirty="0"/>
          </a:p>
        </p:txBody>
      </p:sp>
    </p:spTree>
    <p:extLst>
      <p:ext uri="{BB962C8B-B14F-4D97-AF65-F5344CB8AC3E}">
        <p14:creationId xmlns:p14="http://schemas.microsoft.com/office/powerpoint/2010/main" val="3067953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Autofit/>
          </a:bodyPr>
          <a:lstStyle/>
          <a:p>
            <a:r>
              <a:rPr lang="en-GB" altLang="zh-CN" sz="2400"/>
              <a:t>Matthew </a:t>
            </a:r>
            <a:r>
              <a:rPr lang="zh-CN" altLang="en-US" sz="2400"/>
              <a:t>马太福音 </a:t>
            </a:r>
            <a:r>
              <a:rPr lang="en-GB" altLang="zh-CN" sz="2400" smtClean="0"/>
              <a:t>5:</a:t>
            </a:r>
            <a:r>
              <a:rPr lang="en-US" altLang="zh-CN" sz="2400" smtClean="0"/>
              <a:t>1-3</a:t>
            </a:r>
            <a:endParaRPr lang="en-GB" sz="2400" dirty="0"/>
          </a:p>
        </p:txBody>
      </p:sp>
      <p:sp>
        <p:nvSpPr>
          <p:cNvPr id="3" name="Content Placeholder 2"/>
          <p:cNvSpPr>
            <a:spLocks noGrp="1"/>
          </p:cNvSpPr>
          <p:nvPr>
            <p:ph idx="1"/>
          </p:nvPr>
        </p:nvSpPr>
        <p:spPr>
          <a:xfrm>
            <a:off x="381000" y="685800"/>
            <a:ext cx="8305800" cy="6096000"/>
          </a:xfrm>
        </p:spPr>
        <p:txBody>
          <a:bodyPr>
            <a:noAutofit/>
          </a:bodyPr>
          <a:lstStyle/>
          <a:p>
            <a:pPr marL="0" indent="0" algn="just">
              <a:buNone/>
            </a:pPr>
            <a:r>
              <a:rPr lang="en-US" altLang="zh-CN" sz="2800" smtClean="0"/>
              <a:t>After seeing the </a:t>
            </a:r>
            <a:r>
              <a:rPr lang="en-US" altLang="zh-CN" sz="2800" smtClean="0">
                <a:solidFill>
                  <a:srgbClr val="FF0000"/>
                </a:solidFill>
              </a:rPr>
              <a:t>crowds</a:t>
            </a:r>
            <a:r>
              <a:rPr lang="en-US" altLang="zh-CN" sz="2800" smtClean="0"/>
              <a:t>, he went up on the mountain. When he took his seat, his </a:t>
            </a:r>
            <a:r>
              <a:rPr lang="en-US" altLang="zh-CN" sz="2800" smtClean="0">
                <a:solidFill>
                  <a:srgbClr val="FF0000"/>
                </a:solidFill>
              </a:rPr>
              <a:t>disciples</a:t>
            </a:r>
            <a:r>
              <a:rPr lang="en-US" altLang="zh-CN" sz="2800" smtClean="0"/>
              <a:t> came to him. Then he opened his mouth and taught them, saying: “Blessed are the poor in spirit, for theirs is the kingdom of heaven.”</a:t>
            </a:r>
          </a:p>
          <a:p>
            <a:pPr marL="0" indent="0" algn="just">
              <a:buNone/>
            </a:pPr>
            <a:endParaRPr lang="en-US" altLang="zh-CN" sz="2800"/>
          </a:p>
          <a:p>
            <a:pPr marL="0" indent="0" algn="just">
              <a:buNone/>
            </a:pPr>
            <a:r>
              <a:rPr lang="zh-CN" altLang="en-US" sz="2800"/>
              <a:t>耶</a:t>
            </a:r>
            <a:r>
              <a:rPr lang="zh-CN" altLang="en-US" sz="2800" smtClean="0"/>
              <a:t>稣看见</a:t>
            </a:r>
            <a:r>
              <a:rPr lang="zh-CN" altLang="en-US" sz="2800" smtClean="0">
                <a:solidFill>
                  <a:srgbClr val="FF0000"/>
                </a:solidFill>
              </a:rPr>
              <a:t>群众</a:t>
            </a:r>
            <a:r>
              <a:rPr lang="zh-CN" altLang="en-US" sz="2800" smtClean="0"/>
              <a:t>，就上了山，他坐下之后，</a:t>
            </a:r>
            <a:r>
              <a:rPr lang="zh-CN" altLang="en-US" sz="2800" smtClean="0">
                <a:solidFill>
                  <a:srgbClr val="FF0000"/>
                </a:solidFill>
              </a:rPr>
              <a:t>门徒</a:t>
            </a:r>
            <a:r>
              <a:rPr lang="zh-CN" altLang="en-US" sz="2800" smtClean="0"/>
              <a:t>来到他跟前，就开口教训他们：“心灵贫穷的人有福了，因为天国是他们的</a:t>
            </a:r>
            <a:r>
              <a:rPr lang="en-US" altLang="zh-CN" sz="2800" smtClean="0"/>
              <a:t>……</a:t>
            </a:r>
            <a:r>
              <a:rPr lang="zh-CN" altLang="en-US" sz="2800" smtClean="0"/>
              <a:t>”</a:t>
            </a:r>
            <a:endParaRPr lang="en-US" altLang="zh-CN" sz="2800"/>
          </a:p>
          <a:p>
            <a:pPr marL="0" indent="0" algn="just">
              <a:buNone/>
            </a:pPr>
            <a:endParaRPr lang="zh-CN" altLang="zh-CN" sz="2800" dirty="0"/>
          </a:p>
        </p:txBody>
      </p:sp>
    </p:spTree>
    <p:extLst>
      <p:ext uri="{BB962C8B-B14F-4D97-AF65-F5344CB8AC3E}">
        <p14:creationId xmlns:p14="http://schemas.microsoft.com/office/powerpoint/2010/main" val="2848000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981201"/>
            <a:ext cx="8077200" cy="2286000"/>
          </a:xfrm>
        </p:spPr>
        <p:txBody>
          <a:bodyPr>
            <a:normAutofit fontScale="90000"/>
          </a:bodyPr>
          <a:lstStyle/>
          <a:p>
            <a:pPr>
              <a:lnSpc>
                <a:spcPct val="150000"/>
              </a:lnSpc>
            </a:pPr>
            <a:r>
              <a:rPr lang="en-US" altLang="zh-CN" sz="3600" smtClean="0"/>
              <a:t>In Matthew 5, 6, 7</a:t>
            </a:r>
            <a:br>
              <a:rPr lang="en-US" altLang="zh-CN" sz="3600" smtClean="0"/>
            </a:br>
            <a:r>
              <a:rPr lang="en-US" altLang="zh-CN" sz="3600" smtClean="0"/>
              <a:t>Jesus addresses the core </a:t>
            </a:r>
            <a:r>
              <a:rPr lang="en-US" altLang="zh-CN" sz="3600"/>
              <a:t>first &amp; foremost </a:t>
            </a:r>
            <a:r>
              <a:rPr lang="en-GB" altLang="zh-CN" sz="3600" smtClean="0"/>
              <a:t/>
            </a:r>
            <a:br>
              <a:rPr lang="en-GB" altLang="zh-CN" sz="3600" smtClean="0"/>
            </a:br>
            <a:r>
              <a:rPr lang="zh-CN" altLang="en-US" sz="3600"/>
              <a:t>耶</a:t>
            </a:r>
            <a:r>
              <a:rPr lang="zh-CN" altLang="en-US" sz="3600" smtClean="0"/>
              <a:t>稣在</a:t>
            </a:r>
            <a:r>
              <a:rPr lang="en-US" altLang="zh-CN" sz="3600" smtClean="0"/>
              <a:t>《</a:t>
            </a:r>
            <a:r>
              <a:rPr lang="zh-CN" altLang="en-US" sz="3600" smtClean="0"/>
              <a:t>马太福音</a:t>
            </a:r>
            <a:r>
              <a:rPr lang="en-US" altLang="zh-CN" sz="3600" smtClean="0"/>
              <a:t>》5-7</a:t>
            </a:r>
            <a:r>
              <a:rPr lang="zh-CN" altLang="en-US" sz="3600" smtClean="0"/>
              <a:t>章的话，</a:t>
            </a:r>
            <a:r>
              <a:rPr lang="en-US" altLang="zh-CN" sz="3600" smtClean="0"/>
              <a:t/>
            </a:r>
            <a:br>
              <a:rPr lang="en-US" altLang="zh-CN" sz="3600" smtClean="0"/>
            </a:br>
            <a:r>
              <a:rPr lang="zh-CN" altLang="en-US" sz="3600" smtClean="0"/>
              <a:t>首先是对核心说的。</a:t>
            </a:r>
            <a:r>
              <a:rPr lang="en-US" sz="3200" smtClean="0"/>
              <a:t/>
            </a:r>
            <a:br>
              <a:rPr lang="en-US" sz="3200" smtClean="0"/>
            </a:br>
            <a:r>
              <a:rPr lang="en-US" sz="3200"/>
              <a:t/>
            </a:r>
            <a:br>
              <a:rPr lang="en-US" sz="3200"/>
            </a:br>
            <a:endParaRPr lang="en-GB" sz="3200" dirty="0"/>
          </a:p>
        </p:txBody>
      </p:sp>
    </p:spTree>
    <p:extLst>
      <p:ext uri="{BB962C8B-B14F-4D97-AF65-F5344CB8AC3E}">
        <p14:creationId xmlns:p14="http://schemas.microsoft.com/office/powerpoint/2010/main" val="4174126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Autofit/>
          </a:bodyPr>
          <a:lstStyle/>
          <a:p>
            <a:r>
              <a:rPr lang="en-GB" altLang="zh-CN" sz="2400"/>
              <a:t>Matthew </a:t>
            </a:r>
            <a:r>
              <a:rPr lang="zh-CN" altLang="en-US" sz="2400"/>
              <a:t>马太福音 </a:t>
            </a:r>
            <a:r>
              <a:rPr lang="en-GB" altLang="zh-CN" sz="2400" smtClean="0"/>
              <a:t>5:</a:t>
            </a:r>
            <a:r>
              <a:rPr lang="en-US" altLang="zh-CN" sz="2400" smtClean="0"/>
              <a:t>13-15</a:t>
            </a:r>
            <a:endParaRPr lang="en-GB" sz="2400" dirty="0"/>
          </a:p>
        </p:txBody>
      </p:sp>
      <p:sp>
        <p:nvSpPr>
          <p:cNvPr id="3" name="Content Placeholder 2"/>
          <p:cNvSpPr>
            <a:spLocks noGrp="1"/>
          </p:cNvSpPr>
          <p:nvPr>
            <p:ph idx="1"/>
          </p:nvPr>
        </p:nvSpPr>
        <p:spPr>
          <a:xfrm>
            <a:off x="381000" y="533400"/>
            <a:ext cx="8305800" cy="6096000"/>
          </a:xfrm>
        </p:spPr>
        <p:txBody>
          <a:bodyPr>
            <a:noAutofit/>
          </a:bodyPr>
          <a:lstStyle/>
          <a:p>
            <a:pPr marL="0" indent="0" algn="just">
              <a:buNone/>
            </a:pPr>
            <a:r>
              <a:rPr lang="en-US" altLang="zh-CN" sz="2800" smtClean="0"/>
              <a:t>“You are the salt of the earth…... You are the light of the world. One does not light a lamp and place it under a basket, but on a lampstand, and it gives light to all who are in the house.”</a:t>
            </a:r>
          </a:p>
          <a:p>
            <a:pPr marL="0" indent="0" algn="just">
              <a:buNone/>
            </a:pPr>
            <a:endParaRPr lang="en-US" altLang="zh-CN" sz="2800"/>
          </a:p>
          <a:p>
            <a:pPr marL="0" indent="0" algn="just">
              <a:buNone/>
            </a:pPr>
            <a:r>
              <a:rPr lang="zh-CN" altLang="en-US" sz="2800" smtClean="0"/>
              <a:t>“你们是地上的盐</a:t>
            </a:r>
            <a:r>
              <a:rPr lang="en-US" altLang="zh-CN" sz="2800"/>
              <a:t>…... </a:t>
            </a:r>
            <a:r>
              <a:rPr lang="zh-CN" altLang="en-US" sz="2800" smtClean="0"/>
              <a:t>。你们是世上的光。建在山上的城是无法隐藏的。人点了灯，不会放在量器底下，而是放在灯台上，就照亮一家人。”</a:t>
            </a:r>
            <a:endParaRPr lang="en-US" altLang="zh-CN" sz="2800"/>
          </a:p>
          <a:p>
            <a:pPr marL="0" indent="0" algn="just">
              <a:buNone/>
            </a:pPr>
            <a:endParaRPr lang="zh-CN" altLang="zh-CN" sz="2800" dirty="0"/>
          </a:p>
        </p:txBody>
      </p:sp>
    </p:spTree>
    <p:extLst>
      <p:ext uri="{BB962C8B-B14F-4D97-AF65-F5344CB8AC3E}">
        <p14:creationId xmlns:p14="http://schemas.microsoft.com/office/powerpoint/2010/main" val="826909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1201"/>
            <a:ext cx="7772400" cy="2286000"/>
          </a:xfrm>
        </p:spPr>
        <p:txBody>
          <a:bodyPr>
            <a:normAutofit/>
          </a:bodyPr>
          <a:lstStyle/>
          <a:p>
            <a:pPr>
              <a:lnSpc>
                <a:spcPct val="150000"/>
              </a:lnSpc>
            </a:pPr>
            <a:r>
              <a:rPr lang="en-US" sz="3200" smtClean="0"/>
              <a:t>Gospel of Matthew </a:t>
            </a:r>
            <a:r>
              <a:rPr lang="en-US" sz="3200" dirty="0" smtClean="0"/>
              <a:t>Series</a:t>
            </a:r>
            <a:br>
              <a:rPr lang="en-US" sz="3200" dirty="0" smtClean="0"/>
            </a:br>
            <a:r>
              <a:rPr lang="zh-CN" altLang="en-US" sz="3200" dirty="0" smtClean="0"/>
              <a:t>马太福音系列</a:t>
            </a:r>
            <a:endParaRPr lang="en-GB" sz="3200" dirty="0"/>
          </a:p>
        </p:txBody>
      </p:sp>
    </p:spTree>
    <p:extLst>
      <p:ext uri="{BB962C8B-B14F-4D97-AF65-F5344CB8AC3E}">
        <p14:creationId xmlns:p14="http://schemas.microsoft.com/office/powerpoint/2010/main" val="3951928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981201"/>
            <a:ext cx="8077200" cy="2286000"/>
          </a:xfrm>
        </p:spPr>
        <p:txBody>
          <a:bodyPr>
            <a:normAutofit fontScale="90000"/>
          </a:bodyPr>
          <a:lstStyle/>
          <a:p>
            <a:pPr>
              <a:lnSpc>
                <a:spcPct val="150000"/>
              </a:lnSpc>
            </a:pPr>
            <a:r>
              <a:rPr lang="en-US" altLang="zh-CN" sz="3600" smtClean="0"/>
              <a:t>Matthew 5, 6, 7</a:t>
            </a:r>
            <a:r>
              <a:rPr lang="zh-CN" altLang="en-US" sz="3600" smtClean="0"/>
              <a:t>：</a:t>
            </a:r>
            <a:r>
              <a:rPr lang="en-GB" altLang="zh-CN" sz="3600" smtClean="0"/>
              <a:t>Sermon on the Mount</a:t>
            </a:r>
            <a:r>
              <a:rPr lang="en-US" altLang="zh-CN" sz="3600" smtClean="0"/>
              <a:t/>
            </a:r>
            <a:br>
              <a:rPr lang="en-US" altLang="zh-CN" sz="3600" smtClean="0"/>
            </a:br>
            <a:r>
              <a:rPr lang="en-US" altLang="zh-CN" sz="3600" smtClean="0"/>
              <a:t>《</a:t>
            </a:r>
            <a:r>
              <a:rPr lang="zh-CN" altLang="en-US" sz="3600" smtClean="0"/>
              <a:t>马太福音</a:t>
            </a:r>
            <a:r>
              <a:rPr lang="en-US" altLang="zh-CN" sz="3600" smtClean="0"/>
              <a:t>》5, 6, 7</a:t>
            </a:r>
            <a:r>
              <a:rPr lang="zh-CN" altLang="en-US" sz="3600" smtClean="0"/>
              <a:t>章：登山宝训</a:t>
            </a:r>
            <a:r>
              <a:rPr lang="en-US" altLang="zh-CN" sz="3600" smtClean="0"/>
              <a:t/>
            </a:r>
            <a:br>
              <a:rPr lang="en-US" altLang="zh-CN" sz="3600" smtClean="0"/>
            </a:br>
            <a:endParaRPr lang="en-GB" sz="3200" dirty="0"/>
          </a:p>
        </p:txBody>
      </p:sp>
    </p:spTree>
    <p:extLst>
      <p:ext uri="{BB962C8B-B14F-4D97-AF65-F5344CB8AC3E}">
        <p14:creationId xmlns:p14="http://schemas.microsoft.com/office/powerpoint/2010/main" val="1028829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981201"/>
            <a:ext cx="8077200" cy="2286000"/>
          </a:xfrm>
        </p:spPr>
        <p:txBody>
          <a:bodyPr>
            <a:normAutofit fontScale="90000"/>
          </a:bodyPr>
          <a:lstStyle/>
          <a:p>
            <a:pPr>
              <a:lnSpc>
                <a:spcPct val="150000"/>
              </a:lnSpc>
            </a:pPr>
            <a:r>
              <a:rPr lang="en-US" altLang="zh-CN" sz="3200" smtClean="0"/>
              <a:t>Kingdom of God is coming to earth soon</a:t>
            </a:r>
            <a:r>
              <a:rPr lang="en-US" altLang="zh-CN" sz="3200"/>
              <a:t>.</a:t>
            </a:r>
            <a:r>
              <a:rPr lang="en-US" altLang="zh-CN" sz="3200" smtClean="0"/>
              <a:t/>
            </a:r>
            <a:br>
              <a:rPr lang="en-US" altLang="zh-CN" sz="3200" smtClean="0"/>
            </a:br>
            <a:r>
              <a:rPr lang="en-US" altLang="zh-CN" sz="3200" smtClean="0"/>
              <a:t>Enter </a:t>
            </a:r>
            <a:r>
              <a:rPr lang="en-GB" altLang="zh-CN" sz="3200" smtClean="0"/>
              <a:t>by the narrow gate!</a:t>
            </a:r>
            <a:br>
              <a:rPr lang="en-GB" altLang="zh-CN" sz="3200" smtClean="0"/>
            </a:br>
            <a:r>
              <a:rPr lang="zh-CN" altLang="en-US" sz="3200" smtClean="0"/>
              <a:t>天国快要降临地球了，要进天国、用窄门！</a:t>
            </a:r>
            <a:r>
              <a:rPr lang="en-US" sz="3200" smtClean="0"/>
              <a:t/>
            </a:r>
            <a:br>
              <a:rPr lang="en-US" sz="3200" smtClean="0"/>
            </a:br>
            <a:r>
              <a:rPr lang="en-US" sz="3200"/>
              <a:t/>
            </a:r>
            <a:br>
              <a:rPr lang="en-US" sz="3200"/>
            </a:br>
            <a:endParaRPr lang="en-GB" sz="3200" dirty="0"/>
          </a:p>
        </p:txBody>
      </p:sp>
    </p:spTree>
    <p:extLst>
      <p:ext uri="{BB962C8B-B14F-4D97-AF65-F5344CB8AC3E}">
        <p14:creationId xmlns:p14="http://schemas.microsoft.com/office/powerpoint/2010/main" val="1177495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1828800"/>
            <a:ext cx="8305800" cy="3048000"/>
          </a:xfrm>
        </p:spPr>
        <p:txBody>
          <a:bodyPr>
            <a:normAutofit fontScale="90000"/>
          </a:bodyPr>
          <a:lstStyle/>
          <a:p>
            <a:r>
              <a:rPr lang="en-GB" altLang="zh-CN" sz="3600" smtClean="0"/>
              <a:t/>
            </a:r>
            <a:br>
              <a:rPr lang="en-GB" altLang="zh-CN" sz="3600" smtClean="0"/>
            </a:br>
            <a:r>
              <a:rPr lang="en-GB" altLang="zh-CN" sz="3600" smtClean="0"/>
              <a:t>As the core, you are salt &amp; light of the world. </a:t>
            </a:r>
            <a:br>
              <a:rPr lang="en-GB" altLang="zh-CN" sz="3600" smtClean="0"/>
            </a:br>
            <a:r>
              <a:rPr lang="en-US" altLang="zh-CN" sz="3600" smtClean="0"/>
              <a:t/>
            </a:r>
            <a:br>
              <a:rPr lang="en-US" altLang="zh-CN" sz="3600" smtClean="0"/>
            </a:br>
            <a:r>
              <a:rPr lang="zh-CN" altLang="en-US" sz="3600" smtClean="0"/>
              <a:t>你们是核心，是世界的盐和光。</a:t>
            </a:r>
            <a:r>
              <a:rPr lang="en-US" altLang="zh-CN" sz="3600" smtClean="0"/>
              <a:t/>
            </a:r>
            <a:br>
              <a:rPr lang="en-US" altLang="zh-CN" sz="3600" smtClean="0"/>
            </a:br>
            <a:r>
              <a:rPr lang="en-US" altLang="zh-CN" sz="3600" smtClean="0"/>
              <a:t/>
            </a:r>
            <a:br>
              <a:rPr lang="en-US" altLang="zh-CN" sz="3600" smtClean="0"/>
            </a:br>
            <a:r>
              <a:rPr lang="en-US" sz="3200" smtClean="0"/>
              <a:t/>
            </a:r>
            <a:br>
              <a:rPr lang="en-US" sz="3200" smtClean="0"/>
            </a:br>
            <a:r>
              <a:rPr lang="en-US" sz="3200"/>
              <a:t/>
            </a:r>
            <a:br>
              <a:rPr lang="en-US" sz="3200"/>
            </a:br>
            <a:endParaRPr lang="en-GB" sz="3200" dirty="0"/>
          </a:p>
        </p:txBody>
      </p:sp>
    </p:spTree>
    <p:extLst>
      <p:ext uri="{BB962C8B-B14F-4D97-AF65-F5344CB8AC3E}">
        <p14:creationId xmlns:p14="http://schemas.microsoft.com/office/powerpoint/2010/main" val="240405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981201"/>
            <a:ext cx="8077200" cy="2286000"/>
          </a:xfrm>
        </p:spPr>
        <p:txBody>
          <a:bodyPr>
            <a:normAutofit fontScale="90000"/>
          </a:bodyPr>
          <a:lstStyle/>
          <a:p>
            <a:pPr>
              <a:lnSpc>
                <a:spcPct val="150000"/>
              </a:lnSpc>
            </a:pPr>
            <a:r>
              <a:rPr lang="en-GB" altLang="zh-CN" sz="3600" smtClean="0"/>
              <a:t>How?</a:t>
            </a:r>
            <a:r>
              <a:rPr lang="en-US" altLang="zh-CN" sz="3600" smtClean="0"/>
              <a:t/>
            </a:r>
            <a:br>
              <a:rPr lang="en-US" altLang="zh-CN" sz="3600" smtClean="0"/>
            </a:br>
            <a:r>
              <a:rPr lang="zh-CN" altLang="en-US" sz="3600"/>
              <a:t>怎</a:t>
            </a:r>
            <a:r>
              <a:rPr lang="zh-CN" altLang="en-US" sz="3600" smtClean="0"/>
              <a:t>样能做到？</a:t>
            </a:r>
            <a:r>
              <a:rPr lang="en-US" altLang="zh-CN" sz="3600" smtClean="0"/>
              <a:t/>
            </a:r>
            <a:br>
              <a:rPr lang="en-US" altLang="zh-CN" sz="3600" smtClean="0"/>
            </a:br>
            <a:endParaRPr lang="en-GB" sz="3200" dirty="0"/>
          </a:p>
        </p:txBody>
      </p:sp>
    </p:spTree>
    <p:extLst>
      <p:ext uri="{BB962C8B-B14F-4D97-AF65-F5344CB8AC3E}">
        <p14:creationId xmlns:p14="http://schemas.microsoft.com/office/powerpoint/2010/main" val="1261710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457200"/>
            <a:ext cx="8077200" cy="6096000"/>
          </a:xfrm>
        </p:spPr>
        <p:txBody>
          <a:bodyPr>
            <a:normAutofit/>
          </a:bodyPr>
          <a:lstStyle/>
          <a:p>
            <a:pPr algn="l"/>
            <a:r>
              <a:rPr lang="en-US" altLang="zh-CN" sz="3600" smtClean="0"/>
              <a:t>			1.  Study </a:t>
            </a:r>
            <a:r>
              <a:rPr lang="en-US" altLang="zh-CN" sz="3600"/>
              <a:t>&amp; </a:t>
            </a:r>
            <a:r>
              <a:rPr lang="en-GB" altLang="zh-CN" sz="3600"/>
              <a:t>D</a:t>
            </a:r>
            <a:r>
              <a:rPr lang="en-GB" altLang="zh-CN" sz="3600" smtClean="0"/>
              <a:t>o </a:t>
            </a:r>
            <a:r>
              <a:rPr lang="en-GB" altLang="zh-CN" sz="3600"/>
              <a:t>	</a:t>
            </a:r>
            <a:br>
              <a:rPr lang="en-GB" altLang="zh-CN" sz="3600"/>
            </a:br>
            <a:r>
              <a:rPr lang="en-GB" altLang="zh-CN" sz="3600"/>
              <a:t>			2.   </a:t>
            </a:r>
            <a:r>
              <a:rPr lang="en-GB" altLang="zh-CN" sz="3600" smtClean="0"/>
              <a:t>Pray</a:t>
            </a:r>
            <a:br>
              <a:rPr lang="en-GB" altLang="zh-CN" sz="3600" smtClean="0"/>
            </a:br>
            <a:r>
              <a:rPr lang="en-GB" altLang="zh-CN" sz="3600" smtClean="0"/>
              <a:t/>
            </a:r>
            <a:br>
              <a:rPr lang="en-GB" altLang="zh-CN" sz="3600" smtClean="0"/>
            </a:br>
            <a:r>
              <a:rPr lang="en-GB" altLang="zh-CN" sz="3600" smtClean="0"/>
              <a:t>			</a:t>
            </a:r>
            <a:r>
              <a:rPr lang="en-US" altLang="zh-CN" sz="3600" smtClean="0"/>
              <a:t>1.   </a:t>
            </a:r>
            <a:r>
              <a:rPr lang="zh-CN" altLang="en-US" sz="3600"/>
              <a:t>研读、实行</a:t>
            </a:r>
            <a:r>
              <a:rPr lang="en-US" altLang="zh-CN" sz="3600" smtClean="0"/>
              <a:t/>
            </a:r>
            <a:br>
              <a:rPr lang="en-US" altLang="zh-CN" sz="3600" smtClean="0"/>
            </a:br>
            <a:r>
              <a:rPr lang="en-US" altLang="zh-CN" sz="3600"/>
              <a:t>	</a:t>
            </a:r>
            <a:r>
              <a:rPr lang="en-US" altLang="zh-CN" sz="3600" smtClean="0"/>
              <a:t>		2.   </a:t>
            </a:r>
            <a:r>
              <a:rPr lang="zh-CN" altLang="en-US" sz="3600" smtClean="0"/>
              <a:t>祈祷</a:t>
            </a:r>
            <a:r>
              <a:rPr lang="en-US" altLang="zh-CN" sz="3600" smtClean="0"/>
              <a:t> </a:t>
            </a:r>
            <a:br>
              <a:rPr lang="en-US" altLang="zh-CN" sz="3600" smtClean="0"/>
            </a:br>
            <a:r>
              <a:rPr lang="en-US" sz="3200" smtClean="0"/>
              <a:t/>
            </a:r>
            <a:br>
              <a:rPr lang="en-US" sz="3200" smtClean="0"/>
            </a:br>
            <a:r>
              <a:rPr lang="en-US" sz="3200"/>
              <a:t/>
            </a:r>
            <a:br>
              <a:rPr lang="en-US" sz="3200"/>
            </a:br>
            <a:endParaRPr lang="en-GB" sz="3200" dirty="0"/>
          </a:p>
        </p:txBody>
      </p:sp>
    </p:spTree>
    <p:extLst>
      <p:ext uri="{BB962C8B-B14F-4D97-AF65-F5344CB8AC3E}">
        <p14:creationId xmlns:p14="http://schemas.microsoft.com/office/powerpoint/2010/main" val="513838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447799"/>
            <a:ext cx="8077200" cy="3505201"/>
          </a:xfrm>
        </p:spPr>
        <p:txBody>
          <a:bodyPr>
            <a:normAutofit fontScale="90000"/>
          </a:bodyPr>
          <a:lstStyle/>
          <a:p>
            <a:pPr>
              <a:lnSpc>
                <a:spcPct val="150000"/>
              </a:lnSpc>
            </a:pPr>
            <a:r>
              <a:rPr lang="en-US" altLang="zh-CN" sz="3200" smtClean="0"/>
              <a:t>We</a:t>
            </a:r>
            <a:r>
              <a:rPr lang="en-GB" altLang="zh-CN" sz="3200" smtClean="0"/>
              <a:t> understand Matthew better</a:t>
            </a:r>
            <a:r>
              <a:rPr lang="en-US" altLang="zh-CN" sz="3200" smtClean="0"/>
              <a:t/>
            </a:r>
            <a:br>
              <a:rPr lang="en-US" altLang="zh-CN" sz="3200" smtClean="0"/>
            </a:br>
            <a:r>
              <a:rPr lang="en-US" altLang="zh-CN" sz="3200" smtClean="0"/>
              <a:t>if we know background of Book of </a:t>
            </a:r>
            <a:r>
              <a:rPr lang="en-GB" altLang="zh-CN" sz="3200" smtClean="0"/>
              <a:t>Isaiah</a:t>
            </a:r>
            <a:br>
              <a:rPr lang="en-GB" altLang="zh-CN" sz="3200" smtClean="0"/>
            </a:br>
            <a:r>
              <a:rPr lang="en-GB" altLang="zh-CN" sz="3200" smtClean="0"/>
              <a:t/>
            </a:r>
            <a:br>
              <a:rPr lang="en-GB" altLang="zh-CN" sz="3200" smtClean="0"/>
            </a:br>
            <a:r>
              <a:rPr lang="zh-CN" altLang="en-US" sz="3200" smtClean="0"/>
              <a:t>要更好明白</a:t>
            </a:r>
            <a:r>
              <a:rPr lang="en-US" altLang="zh-CN" sz="3200" smtClean="0"/>
              <a:t>《</a:t>
            </a:r>
            <a:r>
              <a:rPr lang="zh-CN" altLang="en-US" sz="3200" smtClean="0"/>
              <a:t>马</a:t>
            </a:r>
            <a:r>
              <a:rPr lang="zh-CN" altLang="en-US" sz="3200"/>
              <a:t>太福</a:t>
            </a:r>
            <a:r>
              <a:rPr lang="zh-CN" altLang="en-US" sz="3200" smtClean="0"/>
              <a:t>音</a:t>
            </a:r>
            <a:r>
              <a:rPr lang="en-US" altLang="zh-CN" sz="3200" smtClean="0"/>
              <a:t>》</a:t>
            </a:r>
            <a:r>
              <a:rPr lang="zh-CN" altLang="en-US" sz="3200" smtClean="0"/>
              <a:t>，就得</a:t>
            </a:r>
            <a:r>
              <a:rPr lang="zh-CN" altLang="en-US" sz="3200"/>
              <a:t>了解</a:t>
            </a:r>
            <a:r>
              <a:rPr lang="en-US" altLang="zh-CN" sz="3200" smtClean="0"/>
              <a:t>《</a:t>
            </a:r>
            <a:r>
              <a:rPr lang="zh-CN" altLang="en-US" sz="3200" smtClean="0"/>
              <a:t>以</a:t>
            </a:r>
            <a:r>
              <a:rPr lang="zh-CN" altLang="en-US" sz="3200"/>
              <a:t>赛</a:t>
            </a:r>
            <a:r>
              <a:rPr lang="zh-CN" altLang="en-US" sz="3200" smtClean="0"/>
              <a:t>亚书</a:t>
            </a:r>
            <a:r>
              <a:rPr lang="en-US" altLang="zh-CN" sz="3200" smtClean="0"/>
              <a:t>》</a:t>
            </a:r>
            <a:br>
              <a:rPr lang="en-US" altLang="zh-CN" sz="3200" smtClean="0"/>
            </a:br>
            <a:r>
              <a:rPr lang="en-US" sz="3200" smtClean="0"/>
              <a:t/>
            </a:r>
            <a:br>
              <a:rPr lang="en-US" sz="3200" smtClean="0"/>
            </a:br>
            <a:endParaRPr lang="en-GB" sz="3200" dirty="0"/>
          </a:p>
        </p:txBody>
      </p:sp>
    </p:spTree>
    <p:extLst>
      <p:ext uri="{BB962C8B-B14F-4D97-AF65-F5344CB8AC3E}">
        <p14:creationId xmlns:p14="http://schemas.microsoft.com/office/powerpoint/2010/main" val="1252795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Autofit/>
          </a:bodyPr>
          <a:lstStyle/>
          <a:p>
            <a:r>
              <a:rPr lang="en-GB" altLang="zh-CN" sz="2400"/>
              <a:t>Matthew </a:t>
            </a:r>
            <a:r>
              <a:rPr lang="zh-CN" altLang="en-US" sz="2400"/>
              <a:t>马太福音 </a:t>
            </a:r>
            <a:r>
              <a:rPr lang="en-GB" altLang="zh-CN" sz="2400" smtClean="0"/>
              <a:t>4:</a:t>
            </a:r>
            <a:r>
              <a:rPr lang="en-US" altLang="zh-CN" sz="2400" smtClean="0"/>
              <a:t>14-16</a:t>
            </a:r>
            <a:endParaRPr lang="en-GB" sz="2400" dirty="0"/>
          </a:p>
        </p:txBody>
      </p:sp>
      <p:sp>
        <p:nvSpPr>
          <p:cNvPr id="3" name="Content Placeholder 2"/>
          <p:cNvSpPr>
            <a:spLocks noGrp="1"/>
          </p:cNvSpPr>
          <p:nvPr>
            <p:ph idx="1"/>
          </p:nvPr>
        </p:nvSpPr>
        <p:spPr>
          <a:xfrm>
            <a:off x="381000" y="685800"/>
            <a:ext cx="8305800" cy="6096000"/>
          </a:xfrm>
        </p:spPr>
        <p:txBody>
          <a:bodyPr>
            <a:noAutofit/>
          </a:bodyPr>
          <a:lstStyle/>
          <a:p>
            <a:pPr marL="0" indent="0" algn="just">
              <a:buNone/>
            </a:pPr>
            <a:r>
              <a:rPr lang="en-GB" altLang="zh-CN" sz="2800" smtClean="0"/>
              <a:t>This was to fulfil what was spoken through Isaiah the prophet, saying, “The land of Zebulun and the land of Naphtali, by the way of the sea, beyond the Jordan, Galilee of the Gentiles. The people who were sitting in </a:t>
            </a:r>
            <a:r>
              <a:rPr lang="en-GB" altLang="zh-CN" sz="2800" smtClean="0">
                <a:solidFill>
                  <a:srgbClr val="FF0000"/>
                </a:solidFill>
              </a:rPr>
              <a:t>darkness</a:t>
            </a:r>
            <a:r>
              <a:rPr lang="en-GB" altLang="zh-CN" sz="2800" smtClean="0"/>
              <a:t> have seen a great </a:t>
            </a:r>
            <a:r>
              <a:rPr lang="en-GB" altLang="zh-CN" sz="2800" smtClean="0">
                <a:solidFill>
                  <a:srgbClr val="FF0000"/>
                </a:solidFill>
              </a:rPr>
              <a:t>light</a:t>
            </a:r>
            <a:r>
              <a:rPr lang="en-GB" altLang="zh-CN" sz="2800" smtClean="0"/>
              <a:t>. Upon those who dwelt in a land of gloom, light has dawn</a:t>
            </a:r>
            <a:r>
              <a:rPr lang="en-US" altLang="zh-CN" sz="2800" smtClean="0"/>
              <a:t>.”</a:t>
            </a:r>
          </a:p>
          <a:p>
            <a:pPr marL="0" indent="0" algn="just">
              <a:buNone/>
            </a:pPr>
            <a:endParaRPr lang="en-US" altLang="zh-CN" sz="2800"/>
          </a:p>
          <a:p>
            <a:pPr marL="0" indent="0" algn="just">
              <a:buNone/>
            </a:pPr>
            <a:r>
              <a:rPr lang="zh-CN" altLang="en-US" sz="2800" smtClean="0"/>
              <a:t>为了应验以赛亚先知所说的：“西布伦地、拿弗他利地、沿海之路，约旦河外，外族人的加利利啊！住在</a:t>
            </a:r>
            <a:r>
              <a:rPr lang="zh-CN" altLang="en-US" sz="2800" smtClean="0">
                <a:solidFill>
                  <a:srgbClr val="FF0000"/>
                </a:solidFill>
              </a:rPr>
              <a:t>黑暗中</a:t>
            </a:r>
            <a:r>
              <a:rPr lang="zh-CN" altLang="en-US" sz="2800" smtClean="0"/>
              <a:t>的人民，看见了</a:t>
            </a:r>
            <a:r>
              <a:rPr lang="zh-CN" altLang="en-US" sz="2800" smtClean="0">
                <a:solidFill>
                  <a:srgbClr val="FF0000"/>
                </a:solidFill>
              </a:rPr>
              <a:t>大光</a:t>
            </a:r>
            <a:r>
              <a:rPr lang="zh-CN" altLang="en-US" sz="2800" smtClean="0"/>
              <a:t>；死亡幽暗之地的居民，有光照亮他们。”</a:t>
            </a:r>
            <a:r>
              <a:rPr lang="zh-CN" altLang="zh-CN" sz="2800" smtClean="0"/>
              <a:t> </a:t>
            </a:r>
            <a:endParaRPr lang="en-US" altLang="zh-CN" sz="2800"/>
          </a:p>
          <a:p>
            <a:pPr marL="0" indent="0" algn="just">
              <a:buNone/>
            </a:pPr>
            <a:endParaRPr lang="zh-CN" altLang="zh-CN" sz="2800" dirty="0"/>
          </a:p>
        </p:txBody>
      </p:sp>
    </p:spTree>
    <p:extLst>
      <p:ext uri="{BB962C8B-B14F-4D97-AF65-F5344CB8AC3E}">
        <p14:creationId xmlns:p14="http://schemas.microsoft.com/office/powerpoint/2010/main" val="1399144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563562"/>
          </a:xfrm>
        </p:spPr>
        <p:txBody>
          <a:bodyPr>
            <a:noAutofit/>
          </a:bodyPr>
          <a:lstStyle/>
          <a:p>
            <a:r>
              <a:rPr lang="en-US" altLang="zh-CN" sz="2400" smtClean="0">
                <a:solidFill>
                  <a:srgbClr val="FF0000"/>
                </a:solidFill>
              </a:rPr>
              <a:t>Isaiah</a:t>
            </a:r>
            <a:r>
              <a:rPr lang="zh-CN" altLang="en-US" sz="2400" smtClean="0">
                <a:solidFill>
                  <a:srgbClr val="FF0000"/>
                </a:solidFill>
              </a:rPr>
              <a:t>以赛亚书</a:t>
            </a:r>
            <a:r>
              <a:rPr lang="en-US" altLang="zh-CN" sz="2400" smtClean="0">
                <a:solidFill>
                  <a:srgbClr val="FF0000"/>
                </a:solidFill>
              </a:rPr>
              <a:t> 9:2</a:t>
            </a:r>
            <a:endParaRPr lang="en-GB" sz="2400" dirty="0">
              <a:solidFill>
                <a:srgbClr val="FF0000"/>
              </a:solidFill>
            </a:endParaRPr>
          </a:p>
        </p:txBody>
      </p:sp>
      <p:sp>
        <p:nvSpPr>
          <p:cNvPr id="3" name="Content Placeholder 2"/>
          <p:cNvSpPr>
            <a:spLocks noGrp="1"/>
          </p:cNvSpPr>
          <p:nvPr>
            <p:ph idx="1"/>
          </p:nvPr>
        </p:nvSpPr>
        <p:spPr>
          <a:xfrm>
            <a:off x="381000" y="838200"/>
            <a:ext cx="8305800" cy="6096000"/>
          </a:xfrm>
        </p:spPr>
        <p:txBody>
          <a:bodyPr>
            <a:noAutofit/>
          </a:bodyPr>
          <a:lstStyle/>
          <a:p>
            <a:pPr marL="0" indent="0" algn="just">
              <a:buNone/>
            </a:pPr>
            <a:r>
              <a:rPr lang="en-US" altLang="zh-CN" sz="2800" baseline="30000" smtClean="0"/>
              <a:t>2 </a:t>
            </a:r>
            <a:r>
              <a:rPr lang="en-US" altLang="zh-CN" sz="2800"/>
              <a:t> </a:t>
            </a:r>
            <a:r>
              <a:rPr lang="en-GB" altLang="zh-CN" sz="2800" smtClean="0"/>
              <a:t>The people who walked in darkness have seen a great light. Upon those who dwelt in a land of gloom, light has dawn</a:t>
            </a:r>
            <a:r>
              <a:rPr lang="en-US" altLang="zh-CN" sz="2800" smtClean="0"/>
              <a:t>.</a:t>
            </a:r>
          </a:p>
          <a:p>
            <a:pPr marL="0" indent="0" algn="just">
              <a:buNone/>
            </a:pPr>
            <a:endParaRPr lang="en-US" altLang="zh-CN" sz="2800"/>
          </a:p>
          <a:p>
            <a:pPr marL="0" indent="0" algn="just">
              <a:buNone/>
            </a:pPr>
            <a:r>
              <a:rPr lang="en-US" altLang="zh-CN" sz="2800" baseline="30000" smtClean="0"/>
              <a:t>2 </a:t>
            </a:r>
            <a:r>
              <a:rPr lang="zh-CN" altLang="en-US" sz="2800"/>
              <a:t> </a:t>
            </a:r>
            <a:r>
              <a:rPr lang="zh-CN" altLang="en-US" sz="2800" smtClean="0"/>
              <a:t>行在黑暗中的人民，看见了大光；住在死阴之地的人，有光照耀他们。</a:t>
            </a:r>
            <a:r>
              <a:rPr lang="zh-CN" altLang="zh-CN" sz="2800" smtClean="0"/>
              <a:t> </a:t>
            </a:r>
            <a:endParaRPr lang="en-US" altLang="zh-CN" sz="2800"/>
          </a:p>
          <a:p>
            <a:pPr marL="0" indent="0" algn="just">
              <a:buNone/>
            </a:pPr>
            <a:endParaRPr lang="zh-CN" altLang="zh-CN" sz="2800" dirty="0"/>
          </a:p>
        </p:txBody>
      </p:sp>
    </p:spTree>
    <p:extLst>
      <p:ext uri="{BB962C8B-B14F-4D97-AF65-F5344CB8AC3E}">
        <p14:creationId xmlns:p14="http://schemas.microsoft.com/office/powerpoint/2010/main" val="1092368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447799"/>
            <a:ext cx="8077200" cy="3505201"/>
          </a:xfrm>
        </p:spPr>
        <p:txBody>
          <a:bodyPr>
            <a:normAutofit/>
          </a:bodyPr>
          <a:lstStyle/>
          <a:p>
            <a:pPr>
              <a:lnSpc>
                <a:spcPct val="150000"/>
              </a:lnSpc>
            </a:pPr>
            <a:r>
              <a:rPr lang="en-GB" altLang="zh-CN" sz="3200" smtClean="0"/>
              <a:t>Isaiah 7-12:  the main points </a:t>
            </a:r>
            <a:r>
              <a:rPr lang="en-US" altLang="zh-CN" sz="3200" smtClean="0"/>
              <a:t/>
            </a:r>
            <a:br>
              <a:rPr lang="en-US" altLang="zh-CN" sz="3200" smtClean="0"/>
            </a:br>
            <a:r>
              <a:rPr lang="en-US" altLang="zh-CN" sz="3200" smtClean="0"/>
              <a:t>《</a:t>
            </a:r>
            <a:r>
              <a:rPr lang="zh-CN" altLang="en-US" sz="3200"/>
              <a:t>以赛</a:t>
            </a:r>
            <a:r>
              <a:rPr lang="zh-CN" altLang="en-US" sz="3200" smtClean="0"/>
              <a:t>亚先知书</a:t>
            </a:r>
            <a:r>
              <a:rPr lang="en-US" altLang="zh-CN" sz="3200" smtClean="0"/>
              <a:t>》</a:t>
            </a:r>
            <a:r>
              <a:rPr lang="zh-CN" altLang="en-US" sz="3200" smtClean="0"/>
              <a:t>第</a:t>
            </a:r>
            <a:r>
              <a:rPr lang="en-US" altLang="zh-CN" sz="3200" smtClean="0"/>
              <a:t>7-12</a:t>
            </a:r>
            <a:r>
              <a:rPr lang="zh-CN" altLang="en-US" sz="3200" smtClean="0"/>
              <a:t>章：</a:t>
            </a:r>
            <a:r>
              <a:rPr lang="zh-CN" altLang="en-US" sz="3200"/>
              <a:t>主</a:t>
            </a:r>
            <a:r>
              <a:rPr lang="zh-CN" altLang="en-US" sz="3200" smtClean="0"/>
              <a:t>要内容</a:t>
            </a:r>
            <a:r>
              <a:rPr lang="en-US" altLang="zh-CN" sz="3200" smtClean="0"/>
              <a:t/>
            </a:r>
            <a:br>
              <a:rPr lang="en-US" altLang="zh-CN" sz="3200" smtClean="0"/>
            </a:br>
            <a:r>
              <a:rPr lang="en-US" sz="3200" smtClean="0"/>
              <a:t/>
            </a:r>
            <a:br>
              <a:rPr lang="en-US" sz="3200" smtClean="0"/>
            </a:br>
            <a:endParaRPr lang="en-GB" sz="3200" dirty="0"/>
          </a:p>
        </p:txBody>
      </p:sp>
    </p:spTree>
    <p:extLst>
      <p:ext uri="{BB962C8B-B14F-4D97-AF65-F5344CB8AC3E}">
        <p14:creationId xmlns:p14="http://schemas.microsoft.com/office/powerpoint/2010/main" val="3702038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600200"/>
            <a:ext cx="8077200" cy="3581400"/>
          </a:xfrm>
        </p:spPr>
        <p:txBody>
          <a:bodyPr>
            <a:normAutofit fontScale="90000"/>
          </a:bodyPr>
          <a:lstStyle/>
          <a:p>
            <a:r>
              <a:rPr lang="en-GB" altLang="zh-CN" sz="3600" smtClean="0"/>
              <a:t>A faithful core within Israel </a:t>
            </a:r>
            <a:br>
              <a:rPr lang="en-GB" altLang="zh-CN" sz="3600" smtClean="0"/>
            </a:br>
            <a:r>
              <a:rPr lang="en-GB" altLang="zh-CN" sz="3600" smtClean="0"/>
              <a:t>against background of apostasy </a:t>
            </a:r>
            <a:r>
              <a:rPr lang="en-US" altLang="zh-CN" sz="3600" smtClean="0"/>
              <a:t/>
            </a:r>
            <a:br>
              <a:rPr lang="en-US" altLang="zh-CN" sz="3600" smtClean="0"/>
            </a:br>
            <a:r>
              <a:rPr lang="en-US" altLang="zh-CN" sz="3600" smtClean="0"/>
              <a:t/>
            </a:r>
            <a:br>
              <a:rPr lang="en-US" altLang="zh-CN" sz="3600" smtClean="0"/>
            </a:br>
            <a:r>
              <a:rPr lang="zh-CN" altLang="en-US" sz="3600"/>
              <a:t>在以色</a:t>
            </a:r>
            <a:r>
              <a:rPr lang="zh-CN" altLang="en-US" sz="3600" smtClean="0"/>
              <a:t>列的背</a:t>
            </a:r>
            <a:r>
              <a:rPr lang="zh-CN" altLang="en-US" sz="3600"/>
              <a:t>叛背</a:t>
            </a:r>
            <a:r>
              <a:rPr lang="zh-CN" altLang="en-US" sz="3600" smtClean="0"/>
              <a:t>景下的一个核心</a:t>
            </a:r>
            <a:r>
              <a:rPr lang="en-US" altLang="zh-CN" sz="3600" smtClean="0"/>
              <a:t/>
            </a:r>
            <a:br>
              <a:rPr lang="en-US" altLang="zh-CN" sz="3600" smtClean="0"/>
            </a:br>
            <a:r>
              <a:rPr lang="en-US" sz="3200" smtClean="0"/>
              <a:t/>
            </a:r>
            <a:br>
              <a:rPr lang="en-US" sz="3200" smtClean="0"/>
            </a:br>
            <a:r>
              <a:rPr lang="en-US" sz="3200"/>
              <a:t/>
            </a:r>
            <a:br>
              <a:rPr lang="en-US" sz="3200"/>
            </a:br>
            <a:endParaRPr lang="en-GB" sz="3200" dirty="0"/>
          </a:p>
        </p:txBody>
      </p:sp>
    </p:spTree>
    <p:extLst>
      <p:ext uri="{BB962C8B-B14F-4D97-AF65-F5344CB8AC3E}">
        <p14:creationId xmlns:p14="http://schemas.microsoft.com/office/powerpoint/2010/main" val="4189544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600200"/>
            <a:ext cx="8077200" cy="2286000"/>
          </a:xfrm>
        </p:spPr>
        <p:txBody>
          <a:bodyPr>
            <a:normAutofit/>
          </a:bodyPr>
          <a:lstStyle/>
          <a:p>
            <a:pPr>
              <a:lnSpc>
                <a:spcPct val="150000"/>
              </a:lnSpc>
            </a:pPr>
            <a:r>
              <a:rPr lang="en-US" sz="3200" smtClean="0"/>
              <a:t>I and My Children Are Signs and Wonders</a:t>
            </a:r>
            <a:br>
              <a:rPr lang="en-US" sz="3200" smtClean="0"/>
            </a:br>
            <a:r>
              <a:rPr lang="zh-CN" altLang="en-US" sz="3200" smtClean="0"/>
              <a:t>我和我的孩子们是预兆和奇迹</a:t>
            </a:r>
            <a:endParaRPr lang="en-GB" sz="3200" dirty="0"/>
          </a:p>
        </p:txBody>
      </p:sp>
    </p:spTree>
    <p:extLst>
      <p:ext uri="{BB962C8B-B14F-4D97-AF65-F5344CB8AC3E}">
        <p14:creationId xmlns:p14="http://schemas.microsoft.com/office/powerpoint/2010/main" val="1644567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zh-CN" altLang="en-US" sz="2800" smtClean="0"/>
              <a:t> </a:t>
            </a:r>
            <a:r>
              <a:rPr lang="en-US" altLang="zh-CN" sz="2400" smtClean="0"/>
              <a:t>Isaiah</a:t>
            </a:r>
            <a:r>
              <a:rPr lang="zh-CN" altLang="en-US" sz="2400" smtClean="0"/>
              <a:t>以赛亚书</a:t>
            </a:r>
            <a:r>
              <a:rPr lang="en-US" altLang="zh-CN" sz="2400" smtClean="0"/>
              <a:t> 8:19-20</a:t>
            </a:r>
            <a:endParaRPr lang="en-GB" sz="2800" dirty="0"/>
          </a:p>
        </p:txBody>
      </p:sp>
      <p:sp>
        <p:nvSpPr>
          <p:cNvPr id="3" name="Content Placeholder 2"/>
          <p:cNvSpPr>
            <a:spLocks noGrp="1"/>
          </p:cNvSpPr>
          <p:nvPr>
            <p:ph idx="1"/>
          </p:nvPr>
        </p:nvSpPr>
        <p:spPr>
          <a:xfrm>
            <a:off x="381000" y="533400"/>
            <a:ext cx="8305800" cy="6096000"/>
          </a:xfrm>
        </p:spPr>
        <p:txBody>
          <a:bodyPr>
            <a:noAutofit/>
          </a:bodyPr>
          <a:lstStyle/>
          <a:p>
            <a:pPr marL="0" indent="0" algn="just">
              <a:buNone/>
            </a:pPr>
            <a:r>
              <a:rPr lang="en-US" altLang="zh-CN" sz="2800" baseline="30000" smtClean="0"/>
              <a:t>19 </a:t>
            </a:r>
            <a:r>
              <a:rPr lang="en-US" altLang="zh-CN" sz="2800" smtClean="0"/>
              <a:t> When they say to you, “Consult the mediums and the spiritists who whisper and mutter,” should not a people consult their God? Should they consult the dead on behalf of the living?  </a:t>
            </a:r>
            <a:r>
              <a:rPr lang="en-US" altLang="zh-CN" sz="2800" baseline="30000" smtClean="0"/>
              <a:t>20  </a:t>
            </a:r>
            <a:r>
              <a:rPr lang="en-US" altLang="zh-CN" sz="2800" smtClean="0"/>
              <a:t>To the Torah and the testimony! If they do not speak according to this word, it is because they have </a:t>
            </a:r>
            <a:r>
              <a:rPr lang="en-US" altLang="zh-CN" sz="2800" smtClean="0">
                <a:solidFill>
                  <a:srgbClr val="FF0000"/>
                </a:solidFill>
              </a:rPr>
              <a:t>no dawn</a:t>
            </a:r>
            <a:r>
              <a:rPr lang="en-US" altLang="zh-CN" sz="2800" smtClean="0"/>
              <a:t>.</a:t>
            </a:r>
            <a:endParaRPr lang="en-US" altLang="zh-CN" sz="2800" baseline="30000" smtClean="0"/>
          </a:p>
          <a:p>
            <a:pPr marL="0" indent="0" algn="just">
              <a:buNone/>
            </a:pPr>
            <a:endParaRPr lang="en-US" altLang="zh-CN" sz="2800" baseline="30000" smtClean="0"/>
          </a:p>
          <a:p>
            <a:pPr marL="0" indent="0" algn="just">
              <a:buNone/>
            </a:pPr>
            <a:r>
              <a:rPr lang="en-US" altLang="zh-CN" sz="2800" baseline="30000" smtClean="0"/>
              <a:t>19 </a:t>
            </a:r>
            <a:r>
              <a:rPr lang="zh-CN" altLang="en-US" sz="2800"/>
              <a:t>若</a:t>
            </a:r>
            <a:r>
              <a:rPr lang="zh-CN" altLang="en-US" sz="2800" smtClean="0"/>
              <a:t>有人对你们说，“去求问那些交鬼的和行巫术的、那些喃喃细语的人吧。一族之民不应当求问自己的上帝吗？他们怎能为活人求问死人呢？”</a:t>
            </a:r>
            <a:r>
              <a:rPr lang="en-US" altLang="zh-CN" sz="2800" baseline="30000" smtClean="0"/>
              <a:t> </a:t>
            </a:r>
            <a:r>
              <a:rPr lang="en-US" altLang="zh-CN" sz="2800" baseline="30000"/>
              <a:t>20</a:t>
            </a:r>
            <a:r>
              <a:rPr lang="en-US" altLang="zh-CN" sz="2800" baseline="30000" smtClean="0"/>
              <a:t> </a:t>
            </a:r>
            <a:r>
              <a:rPr lang="zh-CN" altLang="en-US" sz="2800" smtClean="0"/>
              <a:t>他们应当求问上帝的妥拉（训诲）和法度；他们若不照着这些准则说话，就</a:t>
            </a:r>
            <a:r>
              <a:rPr lang="zh-CN" altLang="en-US" sz="2800" smtClean="0">
                <a:solidFill>
                  <a:srgbClr val="FF0000"/>
                </a:solidFill>
              </a:rPr>
              <a:t>见不到曙光</a:t>
            </a:r>
            <a:r>
              <a:rPr lang="zh-CN" altLang="en-US" sz="2800" smtClean="0"/>
              <a:t>。</a:t>
            </a:r>
            <a:endParaRPr lang="zh-CN" altLang="zh-CN" sz="2800" dirty="0"/>
          </a:p>
        </p:txBody>
      </p:sp>
    </p:spTree>
    <p:extLst>
      <p:ext uri="{BB962C8B-B14F-4D97-AF65-F5344CB8AC3E}">
        <p14:creationId xmlns:p14="http://schemas.microsoft.com/office/powerpoint/2010/main" val="185566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zh-CN" altLang="en-US" sz="2800" smtClean="0"/>
              <a:t> </a:t>
            </a:r>
            <a:r>
              <a:rPr lang="en-US" altLang="zh-CN" sz="2400" smtClean="0"/>
              <a:t>Isaiah</a:t>
            </a:r>
            <a:r>
              <a:rPr lang="zh-CN" altLang="en-US" sz="2400" smtClean="0"/>
              <a:t>以赛亚书</a:t>
            </a:r>
            <a:r>
              <a:rPr lang="en-US" altLang="zh-CN" sz="2400" smtClean="0"/>
              <a:t> 8:22</a:t>
            </a:r>
            <a:endParaRPr lang="en-GB" sz="2800" dirty="0"/>
          </a:p>
        </p:txBody>
      </p:sp>
      <p:sp>
        <p:nvSpPr>
          <p:cNvPr id="3" name="Content Placeholder 2"/>
          <p:cNvSpPr>
            <a:spLocks noGrp="1"/>
          </p:cNvSpPr>
          <p:nvPr>
            <p:ph idx="1"/>
          </p:nvPr>
        </p:nvSpPr>
        <p:spPr>
          <a:xfrm>
            <a:off x="381000" y="533400"/>
            <a:ext cx="8305800" cy="6096000"/>
          </a:xfrm>
        </p:spPr>
        <p:txBody>
          <a:bodyPr>
            <a:noAutofit/>
          </a:bodyPr>
          <a:lstStyle/>
          <a:p>
            <a:pPr marL="0" indent="0" algn="just">
              <a:buNone/>
            </a:pPr>
            <a:r>
              <a:rPr lang="en-US" altLang="zh-CN" sz="2800" baseline="30000" smtClean="0"/>
              <a:t>22</a:t>
            </a:r>
            <a:r>
              <a:rPr lang="en-US" altLang="zh-CN" sz="2800" smtClean="0"/>
              <a:t> Then they will look to the earth, and see trouble and darkness, gloom of anguish; they will be driven into </a:t>
            </a:r>
            <a:r>
              <a:rPr lang="en-US" altLang="zh-CN" sz="2800" smtClean="0">
                <a:solidFill>
                  <a:srgbClr val="FF0000"/>
                </a:solidFill>
              </a:rPr>
              <a:t>darkness</a:t>
            </a:r>
            <a:r>
              <a:rPr lang="en-US" altLang="zh-CN" sz="2800" smtClean="0"/>
              <a:t>.</a:t>
            </a:r>
            <a:endParaRPr lang="en-US" altLang="zh-CN" sz="2800"/>
          </a:p>
          <a:p>
            <a:pPr marL="0" indent="0" algn="just">
              <a:buNone/>
            </a:pPr>
            <a:endParaRPr lang="en-US" altLang="zh-CN" sz="2800" baseline="30000" smtClean="0"/>
          </a:p>
          <a:p>
            <a:pPr marL="0" indent="0" algn="just">
              <a:buNone/>
            </a:pPr>
            <a:r>
              <a:rPr lang="en-US" altLang="zh-CN" sz="2800" baseline="30000" smtClean="0"/>
              <a:t>22  </a:t>
            </a:r>
            <a:r>
              <a:rPr lang="zh-CN" altLang="en-US" sz="2800" smtClean="0"/>
              <a:t>他们向天观望、俯视大地，只见困苦、黑暗、可怕的黑暗；他们必被赶入</a:t>
            </a:r>
            <a:r>
              <a:rPr lang="zh-CN" altLang="en-US" sz="2800" smtClean="0">
                <a:solidFill>
                  <a:srgbClr val="FF0000"/>
                </a:solidFill>
              </a:rPr>
              <a:t>幽黑的黑暗</a:t>
            </a:r>
            <a:r>
              <a:rPr lang="zh-CN" altLang="en-US" sz="2800" smtClean="0"/>
              <a:t>中。</a:t>
            </a:r>
            <a:r>
              <a:rPr lang="zh-CN" altLang="zh-CN" sz="2800" smtClean="0"/>
              <a:t> </a:t>
            </a:r>
            <a:endParaRPr lang="en-US" altLang="zh-CN" sz="2800"/>
          </a:p>
          <a:p>
            <a:pPr marL="0" indent="0" algn="just">
              <a:buNone/>
            </a:pPr>
            <a:endParaRPr lang="zh-CN" altLang="zh-CN" sz="2800" dirty="0"/>
          </a:p>
        </p:txBody>
      </p:sp>
    </p:spTree>
    <p:extLst>
      <p:ext uri="{BB962C8B-B14F-4D97-AF65-F5344CB8AC3E}">
        <p14:creationId xmlns:p14="http://schemas.microsoft.com/office/powerpoint/2010/main" val="2893912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981201"/>
            <a:ext cx="8077200" cy="2286000"/>
          </a:xfrm>
        </p:spPr>
        <p:txBody>
          <a:bodyPr>
            <a:normAutofit fontScale="90000"/>
          </a:bodyPr>
          <a:lstStyle/>
          <a:p>
            <a:pPr>
              <a:lnSpc>
                <a:spcPct val="150000"/>
              </a:lnSpc>
            </a:pPr>
            <a:r>
              <a:rPr lang="en-US" altLang="zh-CN" sz="3200" smtClean="0"/>
              <a:t>Apostasy </a:t>
            </a:r>
            <a:r>
              <a:rPr lang="en-GB" altLang="zh-CN" sz="3200" smtClean="0"/>
              <a:t>is ‘darkness’</a:t>
            </a:r>
            <a:br>
              <a:rPr lang="en-GB" altLang="zh-CN" sz="3200" smtClean="0"/>
            </a:br>
            <a:r>
              <a:rPr lang="zh-CN" altLang="en-US" sz="3200" smtClean="0"/>
              <a:t>“黑暗”指的是离背神的话</a:t>
            </a:r>
            <a:r>
              <a:rPr lang="en-US" sz="3200" smtClean="0"/>
              <a:t/>
            </a:r>
            <a:br>
              <a:rPr lang="en-US" sz="3200" smtClean="0"/>
            </a:br>
            <a:r>
              <a:rPr lang="en-US" sz="3200"/>
              <a:t/>
            </a:r>
            <a:br>
              <a:rPr lang="en-US" sz="3200"/>
            </a:br>
            <a:endParaRPr lang="en-GB" sz="3200" dirty="0"/>
          </a:p>
        </p:txBody>
      </p:sp>
    </p:spTree>
    <p:extLst>
      <p:ext uri="{BB962C8B-B14F-4D97-AF65-F5344CB8AC3E}">
        <p14:creationId xmlns:p14="http://schemas.microsoft.com/office/powerpoint/2010/main" val="2465597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zh-CN" altLang="en-US" sz="2400" smtClean="0"/>
              <a:t> </a:t>
            </a:r>
            <a:r>
              <a:rPr lang="en-US" altLang="zh-CN" sz="2400" smtClean="0"/>
              <a:t>Isaiah</a:t>
            </a:r>
            <a:r>
              <a:rPr lang="zh-CN" altLang="en-US" sz="2400" smtClean="0"/>
              <a:t>以赛亚书</a:t>
            </a:r>
            <a:r>
              <a:rPr lang="en-US" altLang="zh-CN" sz="2400" smtClean="0"/>
              <a:t> 8:16-18</a:t>
            </a:r>
            <a:endParaRPr lang="en-GB" sz="2400" dirty="0"/>
          </a:p>
        </p:txBody>
      </p:sp>
      <p:sp>
        <p:nvSpPr>
          <p:cNvPr id="3" name="Content Placeholder 2"/>
          <p:cNvSpPr>
            <a:spLocks noGrp="1"/>
          </p:cNvSpPr>
          <p:nvPr>
            <p:ph idx="1"/>
          </p:nvPr>
        </p:nvSpPr>
        <p:spPr>
          <a:xfrm>
            <a:off x="304800" y="762000"/>
            <a:ext cx="8534400" cy="5715000"/>
          </a:xfrm>
        </p:spPr>
        <p:txBody>
          <a:bodyPr>
            <a:noAutofit/>
          </a:bodyPr>
          <a:lstStyle/>
          <a:p>
            <a:pPr marL="0" indent="0" algn="just">
              <a:buNone/>
            </a:pPr>
            <a:r>
              <a:rPr lang="en-US" altLang="zh-CN" sz="2800" baseline="30000" smtClean="0"/>
              <a:t>16 </a:t>
            </a:r>
            <a:r>
              <a:rPr lang="en-US" altLang="zh-CN" sz="2800" smtClean="0"/>
              <a:t>Bind up the testimony, seal the Torah among </a:t>
            </a:r>
            <a:r>
              <a:rPr lang="en-US" altLang="zh-CN" sz="2800" smtClean="0">
                <a:solidFill>
                  <a:srgbClr val="FF0000"/>
                </a:solidFill>
              </a:rPr>
              <a:t>my</a:t>
            </a:r>
            <a:r>
              <a:rPr lang="en-US" altLang="zh-CN" sz="2800" smtClean="0"/>
              <a:t> </a:t>
            </a:r>
            <a:r>
              <a:rPr lang="en-US" altLang="zh-CN" sz="2800" smtClean="0">
                <a:solidFill>
                  <a:srgbClr val="FF0000"/>
                </a:solidFill>
              </a:rPr>
              <a:t>disciples</a:t>
            </a:r>
            <a:r>
              <a:rPr lang="en-US" altLang="zh-CN" sz="2800" smtClean="0"/>
              <a:t>. </a:t>
            </a:r>
            <a:r>
              <a:rPr lang="en-US" altLang="zh-CN" sz="2800" baseline="30000" smtClean="0"/>
              <a:t>17  </a:t>
            </a:r>
            <a:r>
              <a:rPr lang="en-US" altLang="zh-CN" sz="2800" smtClean="0"/>
              <a:t>I will wait on Yahweh who hides His face from the house of Jacob, and I will look eagerly for Him. </a:t>
            </a:r>
            <a:r>
              <a:rPr lang="en-US" altLang="zh-CN" sz="2800" baseline="30000" smtClean="0"/>
              <a:t>18 </a:t>
            </a:r>
            <a:r>
              <a:rPr lang="en-US" altLang="zh-CN" sz="2800" smtClean="0"/>
              <a:t>Here am </a:t>
            </a:r>
            <a:r>
              <a:rPr lang="en-US" altLang="zh-CN" sz="2800" smtClean="0">
                <a:solidFill>
                  <a:srgbClr val="FF0000"/>
                </a:solidFill>
              </a:rPr>
              <a:t>I and the children </a:t>
            </a:r>
            <a:r>
              <a:rPr lang="en-US" altLang="zh-CN" sz="2800" smtClean="0"/>
              <a:t>whom Yahweh has given me! We are for signs and wonders in Israel from Yahweh of hosts, who dwells in Mount Zion.</a:t>
            </a:r>
          </a:p>
          <a:p>
            <a:pPr marL="0" indent="0" algn="just">
              <a:buNone/>
            </a:pPr>
            <a:endParaRPr lang="en-US" altLang="zh-CN" sz="2800"/>
          </a:p>
          <a:p>
            <a:pPr marL="0" indent="0" algn="just">
              <a:buNone/>
            </a:pPr>
            <a:r>
              <a:rPr lang="zh-CN" altLang="en-US" sz="2800" smtClean="0"/>
              <a:t>你</a:t>
            </a:r>
            <a:r>
              <a:rPr lang="zh-CN" altLang="en-US" sz="2800"/>
              <a:t>要卷起律法书</a:t>
            </a:r>
            <a:r>
              <a:rPr lang="zh-CN" altLang="zh-CN" sz="2800"/>
              <a:t>，</a:t>
            </a:r>
            <a:r>
              <a:rPr lang="zh-CN" altLang="en-US" sz="2800"/>
              <a:t>在</a:t>
            </a:r>
            <a:r>
              <a:rPr lang="zh-CN" altLang="en-US" sz="2800">
                <a:solidFill>
                  <a:srgbClr val="FF0000"/>
                </a:solidFill>
              </a:rPr>
              <a:t>我的门徒</a:t>
            </a:r>
            <a:r>
              <a:rPr lang="zh-CN" altLang="en-US" sz="2800"/>
              <a:t>中间封住妥拉（训诲</a:t>
            </a:r>
            <a:r>
              <a:rPr lang="zh-CN" altLang="en-US" sz="2800" smtClean="0"/>
              <a:t>）。</a:t>
            </a:r>
            <a:endParaRPr lang="en-US" altLang="zh-CN" sz="2800" smtClean="0"/>
          </a:p>
          <a:p>
            <a:pPr marL="0" indent="0" algn="just">
              <a:buNone/>
            </a:pPr>
            <a:r>
              <a:rPr lang="en-US" altLang="zh-CN" sz="2800" baseline="30000" smtClean="0"/>
              <a:t> </a:t>
            </a:r>
            <a:r>
              <a:rPr lang="en-US" altLang="zh-CN" sz="2800" baseline="30000"/>
              <a:t>17 </a:t>
            </a:r>
            <a:r>
              <a:rPr lang="en-US" altLang="zh-CN" sz="2800" baseline="30000" smtClean="0"/>
              <a:t> </a:t>
            </a:r>
            <a:r>
              <a:rPr lang="zh-CN" altLang="en-US" sz="2800" smtClean="0"/>
              <a:t>我要等候那掩面不顾雅各家的雅伟，我要仰望他。</a:t>
            </a:r>
            <a:endParaRPr lang="en-US" altLang="zh-CN" sz="2800" smtClean="0"/>
          </a:p>
          <a:p>
            <a:pPr marL="0" indent="0" algn="just">
              <a:buNone/>
            </a:pPr>
            <a:r>
              <a:rPr lang="en-US" altLang="zh-CN" sz="2800" baseline="30000" smtClean="0"/>
              <a:t> 18  </a:t>
            </a:r>
            <a:r>
              <a:rPr lang="zh-CN" altLang="en-US" sz="2800" smtClean="0"/>
              <a:t>看哪！我和雅伟赐给</a:t>
            </a:r>
            <a:r>
              <a:rPr lang="zh-CN" altLang="en-US" sz="2800" smtClean="0">
                <a:solidFill>
                  <a:srgbClr val="FF0000"/>
                </a:solidFill>
              </a:rPr>
              <a:t>我的孩子们</a:t>
            </a:r>
            <a:r>
              <a:rPr lang="zh-CN" altLang="en-US" sz="2800" smtClean="0"/>
              <a:t>，在以色列中作</a:t>
            </a:r>
            <a:endParaRPr lang="en-US" altLang="zh-CN" sz="2800" smtClean="0"/>
          </a:p>
          <a:p>
            <a:pPr marL="0" indent="0" algn="just">
              <a:buNone/>
            </a:pPr>
            <a:r>
              <a:rPr lang="zh-CN" altLang="en-US" sz="2800" smtClean="0"/>
              <a:t>预兆与奇迹，都是从住在锡安山的万军之雅伟来的。</a:t>
            </a:r>
            <a:r>
              <a:rPr lang="zh-CN" altLang="zh-CN" sz="2800" smtClean="0"/>
              <a:t> </a:t>
            </a:r>
            <a:endParaRPr lang="en-US" altLang="zh-CN" sz="2800"/>
          </a:p>
          <a:p>
            <a:pPr marL="0" indent="0" algn="just">
              <a:buNone/>
            </a:pPr>
            <a:endParaRPr lang="zh-CN" altLang="zh-CN" sz="2800" dirty="0"/>
          </a:p>
        </p:txBody>
      </p:sp>
    </p:spTree>
    <p:extLst>
      <p:ext uri="{BB962C8B-B14F-4D97-AF65-F5344CB8AC3E}">
        <p14:creationId xmlns:p14="http://schemas.microsoft.com/office/powerpoint/2010/main" val="3593606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zh-CN" altLang="en-US" sz="2400" smtClean="0"/>
              <a:t> </a:t>
            </a:r>
            <a:r>
              <a:rPr lang="en-US" altLang="zh-CN" sz="2400" smtClean="0"/>
              <a:t>Isaiah</a:t>
            </a:r>
            <a:r>
              <a:rPr lang="zh-CN" altLang="en-US" sz="2400" smtClean="0"/>
              <a:t>以赛亚书</a:t>
            </a:r>
            <a:r>
              <a:rPr lang="en-US" altLang="zh-CN" sz="2400" smtClean="0"/>
              <a:t> 8:16-18</a:t>
            </a:r>
            <a:endParaRPr lang="en-GB" sz="2400" dirty="0"/>
          </a:p>
        </p:txBody>
      </p:sp>
      <p:sp>
        <p:nvSpPr>
          <p:cNvPr id="3" name="Content Placeholder 2"/>
          <p:cNvSpPr>
            <a:spLocks noGrp="1"/>
          </p:cNvSpPr>
          <p:nvPr>
            <p:ph idx="1"/>
          </p:nvPr>
        </p:nvSpPr>
        <p:spPr>
          <a:xfrm>
            <a:off x="304800" y="762000"/>
            <a:ext cx="8534400" cy="5715000"/>
          </a:xfrm>
        </p:spPr>
        <p:txBody>
          <a:bodyPr>
            <a:noAutofit/>
          </a:bodyPr>
          <a:lstStyle/>
          <a:p>
            <a:pPr marL="0" indent="0" algn="just">
              <a:buNone/>
            </a:pPr>
            <a:r>
              <a:rPr lang="en-US" altLang="zh-CN" sz="2800" baseline="30000" smtClean="0"/>
              <a:t>16 </a:t>
            </a:r>
            <a:r>
              <a:rPr lang="en-US" altLang="zh-CN" sz="2800" smtClean="0"/>
              <a:t>Bind up the testimony, seal the Torah among my disciples. </a:t>
            </a:r>
            <a:r>
              <a:rPr lang="en-US" altLang="zh-CN" sz="2800" baseline="30000" smtClean="0"/>
              <a:t>17  </a:t>
            </a:r>
            <a:r>
              <a:rPr lang="en-US" altLang="zh-CN" sz="2800" smtClean="0"/>
              <a:t>I will wait on Yahweh who hides His face from the house of Jacob, and I will look eagerly for Him. </a:t>
            </a:r>
            <a:r>
              <a:rPr lang="en-US" altLang="zh-CN" sz="2800" baseline="30000" smtClean="0"/>
              <a:t>18 </a:t>
            </a:r>
            <a:r>
              <a:rPr lang="en-US" altLang="zh-CN" sz="2800" smtClean="0"/>
              <a:t>Here am </a:t>
            </a:r>
            <a:r>
              <a:rPr lang="en-US" altLang="zh-CN" sz="2800" smtClean="0">
                <a:solidFill>
                  <a:srgbClr val="FF0000"/>
                </a:solidFill>
              </a:rPr>
              <a:t>I and the children </a:t>
            </a:r>
            <a:r>
              <a:rPr lang="en-US" altLang="zh-CN" sz="2800" smtClean="0"/>
              <a:t>whom Yahweh has given me! We </a:t>
            </a:r>
            <a:r>
              <a:rPr lang="en-US" altLang="zh-CN" sz="2800" smtClean="0">
                <a:solidFill>
                  <a:srgbClr val="FF0000"/>
                </a:solidFill>
              </a:rPr>
              <a:t>are for signs and wonders in Israel from Yahweh </a:t>
            </a:r>
            <a:r>
              <a:rPr lang="en-US" altLang="zh-CN" sz="2800" smtClean="0"/>
              <a:t>of hosts, who dwells in Mount Zion.</a:t>
            </a:r>
          </a:p>
          <a:p>
            <a:pPr marL="0" indent="0" algn="just">
              <a:buNone/>
            </a:pPr>
            <a:endParaRPr lang="en-US" altLang="zh-CN" sz="2800"/>
          </a:p>
          <a:p>
            <a:pPr marL="0" indent="0" algn="just">
              <a:buNone/>
            </a:pPr>
            <a:r>
              <a:rPr lang="zh-CN" altLang="en-US" sz="2800" smtClean="0"/>
              <a:t>你</a:t>
            </a:r>
            <a:r>
              <a:rPr lang="zh-CN" altLang="en-US" sz="2800"/>
              <a:t>要卷起律法书</a:t>
            </a:r>
            <a:r>
              <a:rPr lang="zh-CN" altLang="zh-CN" sz="2800"/>
              <a:t>，</a:t>
            </a:r>
            <a:r>
              <a:rPr lang="zh-CN" altLang="en-US" sz="2800"/>
              <a:t>在我的门徒中间封住妥拉（训诲</a:t>
            </a:r>
            <a:r>
              <a:rPr lang="zh-CN" altLang="en-US" sz="2800" smtClean="0"/>
              <a:t>）。</a:t>
            </a:r>
            <a:endParaRPr lang="en-US" altLang="zh-CN" sz="2800" smtClean="0"/>
          </a:p>
          <a:p>
            <a:pPr marL="0" indent="0" algn="just">
              <a:buNone/>
            </a:pPr>
            <a:r>
              <a:rPr lang="en-US" altLang="zh-CN" sz="2800" baseline="30000" smtClean="0"/>
              <a:t> </a:t>
            </a:r>
            <a:r>
              <a:rPr lang="en-US" altLang="zh-CN" sz="2800" baseline="30000"/>
              <a:t>17 </a:t>
            </a:r>
            <a:r>
              <a:rPr lang="en-US" altLang="zh-CN" sz="2800" baseline="30000" smtClean="0"/>
              <a:t> </a:t>
            </a:r>
            <a:r>
              <a:rPr lang="zh-CN" altLang="en-US" sz="2800" smtClean="0"/>
              <a:t>我要等候那掩面不顾雅各家的雅伟，我要仰望他。</a:t>
            </a:r>
            <a:endParaRPr lang="en-US" altLang="zh-CN" sz="2800" smtClean="0"/>
          </a:p>
          <a:p>
            <a:pPr marL="0" indent="0" algn="just">
              <a:buNone/>
            </a:pPr>
            <a:r>
              <a:rPr lang="en-US" altLang="zh-CN" sz="2800" baseline="30000" smtClean="0"/>
              <a:t> 18  </a:t>
            </a:r>
            <a:r>
              <a:rPr lang="zh-CN" altLang="en-US" sz="2800" smtClean="0"/>
              <a:t>看哪！</a:t>
            </a:r>
            <a:r>
              <a:rPr lang="zh-CN" altLang="en-US" sz="2800" smtClean="0">
                <a:solidFill>
                  <a:srgbClr val="FF0000"/>
                </a:solidFill>
              </a:rPr>
              <a:t>我和雅伟赐给我的孩子们，在以色列中作</a:t>
            </a:r>
            <a:endParaRPr lang="en-US" altLang="zh-CN" sz="2800" smtClean="0">
              <a:solidFill>
                <a:srgbClr val="FF0000"/>
              </a:solidFill>
            </a:endParaRPr>
          </a:p>
          <a:p>
            <a:pPr marL="0" indent="0" algn="just">
              <a:buNone/>
            </a:pPr>
            <a:r>
              <a:rPr lang="zh-CN" altLang="en-US" sz="2800" smtClean="0">
                <a:solidFill>
                  <a:srgbClr val="FF0000"/>
                </a:solidFill>
              </a:rPr>
              <a:t>预兆与奇迹</a:t>
            </a:r>
            <a:r>
              <a:rPr lang="zh-CN" altLang="en-US" sz="2800" smtClean="0"/>
              <a:t>，都是从住在锡安山的万军之雅伟来的。</a:t>
            </a:r>
            <a:r>
              <a:rPr lang="zh-CN" altLang="zh-CN" sz="2800" smtClean="0"/>
              <a:t> </a:t>
            </a:r>
            <a:endParaRPr lang="en-US" altLang="zh-CN" sz="2800"/>
          </a:p>
          <a:p>
            <a:pPr marL="0" indent="0" algn="just">
              <a:buNone/>
            </a:pPr>
            <a:endParaRPr lang="zh-CN" altLang="zh-CN" sz="2800" dirty="0"/>
          </a:p>
        </p:txBody>
      </p:sp>
    </p:spTree>
    <p:extLst>
      <p:ext uri="{BB962C8B-B14F-4D97-AF65-F5344CB8AC3E}">
        <p14:creationId xmlns:p14="http://schemas.microsoft.com/office/powerpoint/2010/main" val="2332857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Autofit/>
          </a:bodyPr>
          <a:lstStyle/>
          <a:p>
            <a:r>
              <a:rPr lang="en-GB" altLang="zh-CN" sz="2400"/>
              <a:t>Matthew </a:t>
            </a:r>
            <a:r>
              <a:rPr lang="zh-CN" altLang="en-US" sz="2400"/>
              <a:t>马太福音 </a:t>
            </a:r>
            <a:r>
              <a:rPr lang="en-GB" altLang="zh-CN" sz="2400" smtClean="0"/>
              <a:t>5:</a:t>
            </a:r>
            <a:r>
              <a:rPr lang="en-US" altLang="zh-CN" sz="2400" smtClean="0"/>
              <a:t>13-15</a:t>
            </a:r>
            <a:endParaRPr lang="en-GB" sz="2400" dirty="0"/>
          </a:p>
        </p:txBody>
      </p:sp>
      <p:sp>
        <p:nvSpPr>
          <p:cNvPr id="3" name="Content Placeholder 2"/>
          <p:cNvSpPr>
            <a:spLocks noGrp="1"/>
          </p:cNvSpPr>
          <p:nvPr>
            <p:ph idx="1"/>
          </p:nvPr>
        </p:nvSpPr>
        <p:spPr>
          <a:xfrm>
            <a:off x="381000" y="533400"/>
            <a:ext cx="8305800" cy="6096000"/>
          </a:xfrm>
        </p:spPr>
        <p:txBody>
          <a:bodyPr>
            <a:noAutofit/>
          </a:bodyPr>
          <a:lstStyle/>
          <a:p>
            <a:pPr marL="0" indent="0" algn="just">
              <a:buNone/>
            </a:pPr>
            <a:r>
              <a:rPr lang="en-US" altLang="zh-CN" sz="2800" smtClean="0"/>
              <a:t>“</a:t>
            </a:r>
            <a:r>
              <a:rPr lang="en-US" altLang="zh-CN" sz="2800" smtClean="0">
                <a:solidFill>
                  <a:srgbClr val="FF0000"/>
                </a:solidFill>
              </a:rPr>
              <a:t>You are the salt of the earth</a:t>
            </a:r>
            <a:r>
              <a:rPr lang="en-US" altLang="zh-CN" sz="2800" smtClean="0"/>
              <a:t>; but if the salt loses its flavor, how shall it be used? It no longer is useful and will be thrown out and trampled by people. </a:t>
            </a:r>
            <a:r>
              <a:rPr lang="en-US" altLang="zh-CN" sz="2800" smtClean="0">
                <a:solidFill>
                  <a:srgbClr val="FF0000"/>
                </a:solidFill>
              </a:rPr>
              <a:t>You are the light of the world</a:t>
            </a:r>
            <a:r>
              <a:rPr lang="en-US" altLang="zh-CN" sz="2800" smtClean="0"/>
              <a:t>. A city that is set on a hill cannot be hidden. One does not light a lamp and place it under a basket, but on a lampstand, and it </a:t>
            </a:r>
            <a:r>
              <a:rPr lang="en-US" altLang="zh-CN" sz="2800" smtClean="0">
                <a:solidFill>
                  <a:srgbClr val="FF0000"/>
                </a:solidFill>
              </a:rPr>
              <a:t>gives light to all who are in the house</a:t>
            </a:r>
            <a:r>
              <a:rPr lang="en-US" altLang="zh-CN" sz="2800" smtClean="0"/>
              <a:t>.”</a:t>
            </a:r>
          </a:p>
          <a:p>
            <a:pPr marL="0" indent="0" algn="just">
              <a:buNone/>
            </a:pPr>
            <a:endParaRPr lang="en-US" altLang="zh-CN" sz="2800"/>
          </a:p>
          <a:p>
            <a:pPr marL="0" indent="0" algn="just">
              <a:buNone/>
            </a:pPr>
            <a:r>
              <a:rPr lang="zh-CN" altLang="en-US" sz="2800" smtClean="0"/>
              <a:t>“</a:t>
            </a:r>
            <a:r>
              <a:rPr lang="zh-CN" altLang="en-US" sz="2800" smtClean="0">
                <a:solidFill>
                  <a:srgbClr val="FF0000"/>
                </a:solidFill>
              </a:rPr>
              <a:t>你们是地上的盐</a:t>
            </a:r>
            <a:r>
              <a:rPr lang="zh-CN" altLang="en-US" sz="2800" smtClean="0"/>
              <a:t>；如果盐失了味，怎能使它再咸 呢？结果毫无用处，唯有丢在外面任人践踏。</a:t>
            </a:r>
            <a:r>
              <a:rPr lang="zh-CN" altLang="en-US" sz="2800" smtClean="0">
                <a:solidFill>
                  <a:srgbClr val="FF0000"/>
                </a:solidFill>
              </a:rPr>
              <a:t>你们是世上的光</a:t>
            </a:r>
            <a:r>
              <a:rPr lang="zh-CN" altLang="en-US" sz="2800" smtClean="0"/>
              <a:t>。建在山上的城是无法隐藏的。人点了灯，不会放在量器底下，而是放在灯台上，就</a:t>
            </a:r>
            <a:r>
              <a:rPr lang="zh-CN" altLang="en-US" sz="2800" smtClean="0">
                <a:solidFill>
                  <a:srgbClr val="FF0000"/>
                </a:solidFill>
              </a:rPr>
              <a:t>照亮一家人</a:t>
            </a:r>
            <a:r>
              <a:rPr lang="zh-CN" altLang="en-US" sz="2800" smtClean="0"/>
              <a:t>。”</a:t>
            </a:r>
            <a:endParaRPr lang="en-US" altLang="zh-CN" sz="2800"/>
          </a:p>
          <a:p>
            <a:pPr marL="0" indent="0" algn="just">
              <a:buNone/>
            </a:pPr>
            <a:endParaRPr lang="zh-CN" altLang="zh-CN" sz="2800" dirty="0"/>
          </a:p>
        </p:txBody>
      </p:sp>
    </p:spTree>
    <p:extLst>
      <p:ext uri="{BB962C8B-B14F-4D97-AF65-F5344CB8AC3E}">
        <p14:creationId xmlns:p14="http://schemas.microsoft.com/office/powerpoint/2010/main" val="1192942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981200"/>
            <a:ext cx="8077200" cy="2971800"/>
          </a:xfrm>
        </p:spPr>
        <p:txBody>
          <a:bodyPr>
            <a:noAutofit/>
          </a:bodyPr>
          <a:lstStyle/>
          <a:p>
            <a:r>
              <a:rPr lang="en-US" altLang="zh-CN" sz="3200" smtClean="0"/>
              <a:t>	Torah</a:t>
            </a:r>
            <a:r>
              <a:rPr lang="zh-CN" altLang="en-US" sz="3200" smtClean="0"/>
              <a:t>：</a:t>
            </a:r>
            <a:r>
              <a:rPr lang="en-US" altLang="zh-CN" sz="3200" smtClean="0"/>
              <a:t>the word of God</a:t>
            </a:r>
            <a:r>
              <a:rPr lang="en-GB" altLang="zh-CN" sz="3200" smtClean="0"/>
              <a:t> 	</a:t>
            </a:r>
            <a:br>
              <a:rPr lang="en-GB" altLang="zh-CN" sz="3200" smtClean="0"/>
            </a:br>
            <a:r>
              <a:rPr lang="en-US" altLang="zh-CN" sz="3200" smtClean="0"/>
              <a:t/>
            </a:r>
            <a:br>
              <a:rPr lang="en-US" altLang="zh-CN" sz="3200" smtClean="0"/>
            </a:br>
            <a:r>
              <a:rPr lang="zh-CN" altLang="en-US" sz="3200"/>
              <a:t>妥拉</a:t>
            </a:r>
            <a:r>
              <a:rPr lang="zh-CN" altLang="en-US" sz="3200" smtClean="0"/>
              <a:t>：上帝之圣言</a:t>
            </a:r>
            <a:r>
              <a:rPr lang="en-US" altLang="zh-CN" sz="3200" smtClean="0"/>
              <a:t/>
            </a:r>
            <a:br>
              <a:rPr lang="en-US" altLang="zh-CN" sz="3200" smtClean="0"/>
            </a:br>
            <a:r>
              <a:rPr lang="en-US" sz="3200" smtClean="0"/>
              <a:t/>
            </a:r>
            <a:br>
              <a:rPr lang="en-US" sz="3200" smtClean="0"/>
            </a:br>
            <a:r>
              <a:rPr lang="en-US" sz="3200"/>
              <a:t/>
            </a:r>
            <a:br>
              <a:rPr lang="en-US" sz="3200"/>
            </a:br>
            <a:endParaRPr lang="en-GB" sz="3200" dirty="0"/>
          </a:p>
        </p:txBody>
      </p:sp>
    </p:spTree>
    <p:extLst>
      <p:ext uri="{BB962C8B-B14F-4D97-AF65-F5344CB8AC3E}">
        <p14:creationId xmlns:p14="http://schemas.microsoft.com/office/powerpoint/2010/main" val="1997326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zh-CN" altLang="en-US" sz="2400" smtClean="0"/>
              <a:t> </a:t>
            </a:r>
            <a:r>
              <a:rPr lang="en-US" altLang="zh-CN" sz="2400" smtClean="0"/>
              <a:t>Isaiah</a:t>
            </a:r>
            <a:r>
              <a:rPr lang="zh-CN" altLang="en-US" sz="2400" smtClean="0"/>
              <a:t>以赛亚书</a:t>
            </a:r>
            <a:r>
              <a:rPr lang="en-US" altLang="zh-CN" sz="2400" smtClean="0"/>
              <a:t> 8:16-18</a:t>
            </a:r>
            <a:endParaRPr lang="en-GB" sz="2400" dirty="0"/>
          </a:p>
        </p:txBody>
      </p:sp>
      <p:sp>
        <p:nvSpPr>
          <p:cNvPr id="3" name="Content Placeholder 2"/>
          <p:cNvSpPr>
            <a:spLocks noGrp="1"/>
          </p:cNvSpPr>
          <p:nvPr>
            <p:ph idx="1"/>
          </p:nvPr>
        </p:nvSpPr>
        <p:spPr>
          <a:xfrm>
            <a:off x="304800" y="762000"/>
            <a:ext cx="8534400" cy="5715000"/>
          </a:xfrm>
        </p:spPr>
        <p:txBody>
          <a:bodyPr>
            <a:noAutofit/>
          </a:bodyPr>
          <a:lstStyle/>
          <a:p>
            <a:pPr marL="0" indent="0" algn="just">
              <a:buNone/>
            </a:pPr>
            <a:r>
              <a:rPr lang="en-US" altLang="zh-CN" sz="2800" baseline="30000" smtClean="0"/>
              <a:t>16 </a:t>
            </a:r>
            <a:r>
              <a:rPr lang="en-US" altLang="zh-CN" sz="2800" smtClean="0"/>
              <a:t>Bind up the testimony, seal the </a:t>
            </a:r>
            <a:r>
              <a:rPr lang="en-US" altLang="zh-CN" sz="2800" smtClean="0">
                <a:solidFill>
                  <a:srgbClr val="FF0000"/>
                </a:solidFill>
              </a:rPr>
              <a:t>Torah</a:t>
            </a:r>
            <a:r>
              <a:rPr lang="en-US" altLang="zh-CN" sz="2800" smtClean="0"/>
              <a:t> among my disciples. </a:t>
            </a:r>
            <a:r>
              <a:rPr lang="en-US" altLang="zh-CN" sz="2800" baseline="30000" smtClean="0"/>
              <a:t>17  </a:t>
            </a:r>
            <a:r>
              <a:rPr lang="en-US" altLang="zh-CN" sz="2800" smtClean="0"/>
              <a:t>I will wait on Yahweh who hides His face from the house of Jacob, and I will look eagerly for Him. </a:t>
            </a:r>
            <a:r>
              <a:rPr lang="en-US" altLang="zh-CN" sz="2800" baseline="30000" smtClean="0"/>
              <a:t>18 </a:t>
            </a:r>
            <a:r>
              <a:rPr lang="en-US" altLang="zh-CN" sz="2800" smtClean="0"/>
              <a:t>Here am I and the children whom Yahweh has given me! We are for signs and wonders in Israel from Yahweh of hosts, who dwells in Mount Zion.</a:t>
            </a:r>
          </a:p>
          <a:p>
            <a:pPr marL="0" indent="0" algn="just">
              <a:buNone/>
            </a:pPr>
            <a:endParaRPr lang="en-US" altLang="zh-CN" sz="2800"/>
          </a:p>
          <a:p>
            <a:pPr marL="0" indent="0" algn="just">
              <a:buNone/>
            </a:pPr>
            <a:r>
              <a:rPr lang="zh-CN" altLang="en-US" sz="2800" smtClean="0"/>
              <a:t>你</a:t>
            </a:r>
            <a:r>
              <a:rPr lang="zh-CN" altLang="en-US" sz="2800"/>
              <a:t>要卷起律法书</a:t>
            </a:r>
            <a:r>
              <a:rPr lang="zh-CN" altLang="zh-CN" sz="2800"/>
              <a:t>，</a:t>
            </a:r>
            <a:r>
              <a:rPr lang="zh-CN" altLang="en-US" sz="2800"/>
              <a:t>在我的门徒中间封住</a:t>
            </a:r>
            <a:r>
              <a:rPr lang="zh-CN" altLang="en-US" sz="2800">
                <a:solidFill>
                  <a:srgbClr val="FF0000"/>
                </a:solidFill>
              </a:rPr>
              <a:t>妥拉（训诲</a:t>
            </a:r>
            <a:r>
              <a:rPr lang="zh-CN" altLang="en-US" sz="2800" smtClean="0">
                <a:solidFill>
                  <a:srgbClr val="FF0000"/>
                </a:solidFill>
              </a:rPr>
              <a:t>）</a:t>
            </a:r>
            <a:r>
              <a:rPr lang="zh-CN" altLang="en-US" sz="2800" smtClean="0"/>
              <a:t>。</a:t>
            </a:r>
            <a:endParaRPr lang="en-US" altLang="zh-CN" sz="2800" smtClean="0"/>
          </a:p>
          <a:p>
            <a:pPr marL="0" indent="0" algn="just">
              <a:buNone/>
            </a:pPr>
            <a:r>
              <a:rPr lang="en-US" altLang="zh-CN" sz="2800" baseline="30000" smtClean="0"/>
              <a:t> </a:t>
            </a:r>
            <a:r>
              <a:rPr lang="en-US" altLang="zh-CN" sz="2800" baseline="30000"/>
              <a:t>17 </a:t>
            </a:r>
            <a:r>
              <a:rPr lang="en-US" altLang="zh-CN" sz="2800" baseline="30000" smtClean="0"/>
              <a:t> </a:t>
            </a:r>
            <a:r>
              <a:rPr lang="zh-CN" altLang="en-US" sz="2800" smtClean="0"/>
              <a:t>我要等候那掩面不顾雅各家的雅伟，我要仰望他。</a:t>
            </a:r>
            <a:endParaRPr lang="en-US" altLang="zh-CN" sz="2800" smtClean="0"/>
          </a:p>
          <a:p>
            <a:pPr marL="0" indent="0" algn="just">
              <a:buNone/>
            </a:pPr>
            <a:r>
              <a:rPr lang="en-US" altLang="zh-CN" sz="2800" baseline="30000" smtClean="0"/>
              <a:t> 18  </a:t>
            </a:r>
            <a:r>
              <a:rPr lang="zh-CN" altLang="en-US" sz="2800" smtClean="0"/>
              <a:t>看哪！我和雅伟赐给我的孩子们，在以色列中作</a:t>
            </a:r>
            <a:endParaRPr lang="en-US" altLang="zh-CN" sz="2800" smtClean="0"/>
          </a:p>
          <a:p>
            <a:pPr marL="0" indent="0" algn="just">
              <a:buNone/>
            </a:pPr>
            <a:r>
              <a:rPr lang="zh-CN" altLang="en-US" sz="2800" smtClean="0"/>
              <a:t>预兆与奇迹，都是从住在锡安山的万军之雅伟来的。</a:t>
            </a:r>
            <a:r>
              <a:rPr lang="zh-CN" altLang="zh-CN" sz="2800" smtClean="0"/>
              <a:t> </a:t>
            </a:r>
            <a:endParaRPr lang="en-US" altLang="zh-CN" sz="2800"/>
          </a:p>
          <a:p>
            <a:pPr marL="0" indent="0" algn="just">
              <a:buNone/>
            </a:pPr>
            <a:endParaRPr lang="zh-CN" altLang="zh-CN" sz="2800" dirty="0"/>
          </a:p>
        </p:txBody>
      </p:sp>
    </p:spTree>
    <p:extLst>
      <p:ext uri="{BB962C8B-B14F-4D97-AF65-F5344CB8AC3E}">
        <p14:creationId xmlns:p14="http://schemas.microsoft.com/office/powerpoint/2010/main" val="4096390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Autofit/>
          </a:bodyPr>
          <a:lstStyle/>
          <a:p>
            <a:r>
              <a:rPr lang="en-GB" altLang="zh-CN" sz="2400"/>
              <a:t>Matthew </a:t>
            </a:r>
            <a:r>
              <a:rPr lang="zh-CN" altLang="en-US" sz="2400"/>
              <a:t>马太福音 </a:t>
            </a:r>
            <a:r>
              <a:rPr lang="en-GB" altLang="zh-CN" sz="2400" smtClean="0"/>
              <a:t>5:</a:t>
            </a:r>
            <a:r>
              <a:rPr lang="en-US" altLang="zh-CN" sz="2400" smtClean="0"/>
              <a:t>17</a:t>
            </a:r>
            <a:endParaRPr lang="en-GB" sz="2400" dirty="0"/>
          </a:p>
        </p:txBody>
      </p:sp>
      <p:sp>
        <p:nvSpPr>
          <p:cNvPr id="3" name="Content Placeholder 2"/>
          <p:cNvSpPr>
            <a:spLocks noGrp="1"/>
          </p:cNvSpPr>
          <p:nvPr>
            <p:ph idx="1"/>
          </p:nvPr>
        </p:nvSpPr>
        <p:spPr>
          <a:xfrm>
            <a:off x="381000" y="762000"/>
            <a:ext cx="8305800" cy="6096000"/>
          </a:xfrm>
        </p:spPr>
        <p:txBody>
          <a:bodyPr>
            <a:noAutofit/>
          </a:bodyPr>
          <a:lstStyle/>
          <a:p>
            <a:pPr marL="0" indent="0" algn="just">
              <a:buNone/>
            </a:pPr>
            <a:r>
              <a:rPr lang="en-US" altLang="zh-CN" sz="2800" smtClean="0"/>
              <a:t>“Do not think that I came to destroy </a:t>
            </a:r>
            <a:r>
              <a:rPr lang="en-US" altLang="zh-CN" sz="2800" smtClean="0">
                <a:solidFill>
                  <a:srgbClr val="FF0000"/>
                </a:solidFill>
              </a:rPr>
              <a:t>the Law </a:t>
            </a:r>
            <a:r>
              <a:rPr lang="en-US" altLang="zh-CN" sz="2800" smtClean="0"/>
              <a:t>(Torah) or the Prophets. I did not come to destroy but to fulfill them.”</a:t>
            </a:r>
          </a:p>
          <a:p>
            <a:pPr marL="0" indent="0" algn="just">
              <a:buNone/>
            </a:pPr>
            <a:endParaRPr lang="en-US" altLang="zh-CN" sz="2800"/>
          </a:p>
          <a:p>
            <a:pPr marL="0" indent="0" algn="just">
              <a:buNone/>
            </a:pPr>
            <a:r>
              <a:rPr lang="zh-CN" altLang="en-US" sz="2800" smtClean="0"/>
              <a:t>“你们不要以为我来是要废除</a:t>
            </a:r>
            <a:r>
              <a:rPr lang="zh-CN" altLang="en-US" sz="2800" smtClean="0">
                <a:solidFill>
                  <a:srgbClr val="FF0000"/>
                </a:solidFill>
              </a:rPr>
              <a:t>律法</a:t>
            </a:r>
            <a:r>
              <a:rPr lang="zh-CN" altLang="en-US" sz="2800" smtClean="0"/>
              <a:t>和先知；我来不是要废除，而是要完成。”</a:t>
            </a:r>
            <a:endParaRPr lang="en-US" altLang="zh-CN" sz="2800"/>
          </a:p>
          <a:p>
            <a:pPr marL="0" indent="0" algn="just">
              <a:buNone/>
            </a:pPr>
            <a:endParaRPr lang="zh-CN" altLang="zh-CN" sz="2800" dirty="0"/>
          </a:p>
        </p:txBody>
      </p:sp>
    </p:spTree>
    <p:extLst>
      <p:ext uri="{BB962C8B-B14F-4D97-AF65-F5344CB8AC3E}">
        <p14:creationId xmlns:p14="http://schemas.microsoft.com/office/powerpoint/2010/main" val="3239196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457200"/>
            <a:ext cx="8077200" cy="6096000"/>
          </a:xfrm>
        </p:spPr>
        <p:txBody>
          <a:bodyPr>
            <a:normAutofit/>
          </a:bodyPr>
          <a:lstStyle/>
          <a:p>
            <a:r>
              <a:rPr lang="en-US" altLang="zh-CN" sz="3600" smtClean="0"/>
              <a:t>	Prayer</a:t>
            </a:r>
            <a:r>
              <a:rPr lang="en-GB" altLang="zh-CN" sz="3600" smtClean="0"/>
              <a:t>	</a:t>
            </a:r>
            <a:br>
              <a:rPr lang="en-GB" altLang="zh-CN" sz="3600" smtClean="0"/>
            </a:br>
            <a:r>
              <a:rPr lang="en-US" altLang="zh-CN" sz="3600" smtClean="0"/>
              <a:t/>
            </a:r>
            <a:br>
              <a:rPr lang="en-US" altLang="zh-CN" sz="3600" smtClean="0"/>
            </a:br>
            <a:r>
              <a:rPr lang="zh-CN" altLang="en-US" sz="3600"/>
              <a:t>祈祷</a:t>
            </a:r>
            <a:r>
              <a:rPr lang="en-US" altLang="zh-CN" sz="3600" smtClean="0"/>
              <a:t/>
            </a:r>
            <a:br>
              <a:rPr lang="en-US" altLang="zh-CN" sz="3600" smtClean="0"/>
            </a:br>
            <a:r>
              <a:rPr lang="en-US" sz="3200" smtClean="0"/>
              <a:t/>
            </a:r>
            <a:br>
              <a:rPr lang="en-US" sz="3200" smtClean="0"/>
            </a:br>
            <a:r>
              <a:rPr lang="en-US" sz="3200"/>
              <a:t/>
            </a:r>
            <a:br>
              <a:rPr lang="en-US" sz="3200"/>
            </a:br>
            <a:endParaRPr lang="en-GB" sz="3200" dirty="0"/>
          </a:p>
        </p:txBody>
      </p:sp>
    </p:spTree>
    <p:extLst>
      <p:ext uri="{BB962C8B-B14F-4D97-AF65-F5344CB8AC3E}">
        <p14:creationId xmlns:p14="http://schemas.microsoft.com/office/powerpoint/2010/main" val="2110909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914401"/>
            <a:ext cx="8458200" cy="3124199"/>
          </a:xfrm>
        </p:spPr>
        <p:txBody>
          <a:bodyPr>
            <a:normAutofit/>
          </a:bodyPr>
          <a:lstStyle/>
          <a:p>
            <a:r>
              <a:rPr lang="en-US" sz="3200" smtClean="0"/>
              <a:t>Is God doing anything </a:t>
            </a:r>
            <a:br>
              <a:rPr lang="en-US" sz="3200" smtClean="0"/>
            </a:br>
            <a:r>
              <a:rPr lang="en-US" sz="3200" smtClean="0"/>
              <a:t>to fix problems in the world?</a:t>
            </a:r>
            <a:r>
              <a:rPr lang="en-GB" altLang="zh-CN" sz="3200" smtClean="0"/>
              <a:t/>
            </a:r>
            <a:br>
              <a:rPr lang="en-GB" altLang="zh-CN" sz="3200" smtClean="0"/>
            </a:br>
            <a:r>
              <a:rPr lang="en-GB" altLang="zh-CN" sz="3200" smtClean="0"/>
              <a:t/>
            </a:r>
            <a:br>
              <a:rPr lang="en-GB" altLang="zh-CN" sz="3200" smtClean="0"/>
            </a:br>
            <a:r>
              <a:rPr lang="zh-CN" altLang="en-US" sz="3200" smtClean="0"/>
              <a:t>上帝有做什么去解决世界的问题吗？</a:t>
            </a:r>
            <a:r>
              <a:rPr lang="en-US" sz="3200"/>
              <a:t/>
            </a:r>
            <a:br>
              <a:rPr lang="en-US" sz="3200"/>
            </a:br>
            <a:endParaRPr lang="en-GB" sz="3200" dirty="0"/>
          </a:p>
        </p:txBody>
      </p:sp>
    </p:spTree>
    <p:extLst>
      <p:ext uri="{BB962C8B-B14F-4D97-AF65-F5344CB8AC3E}">
        <p14:creationId xmlns:p14="http://schemas.microsoft.com/office/powerpoint/2010/main" val="3055626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zh-CN" altLang="en-US" sz="2400" smtClean="0"/>
              <a:t> </a:t>
            </a:r>
            <a:r>
              <a:rPr lang="en-US" altLang="zh-CN" sz="2400" smtClean="0"/>
              <a:t>Isaiah</a:t>
            </a:r>
            <a:r>
              <a:rPr lang="zh-CN" altLang="en-US" sz="2400" smtClean="0"/>
              <a:t>以赛亚书</a:t>
            </a:r>
            <a:r>
              <a:rPr lang="en-US" altLang="zh-CN" sz="2400" smtClean="0"/>
              <a:t> 8:16-18</a:t>
            </a:r>
            <a:endParaRPr lang="en-GB" sz="2400" dirty="0"/>
          </a:p>
        </p:txBody>
      </p:sp>
      <p:sp>
        <p:nvSpPr>
          <p:cNvPr id="3" name="Content Placeholder 2"/>
          <p:cNvSpPr>
            <a:spLocks noGrp="1"/>
          </p:cNvSpPr>
          <p:nvPr>
            <p:ph idx="1"/>
          </p:nvPr>
        </p:nvSpPr>
        <p:spPr>
          <a:xfrm>
            <a:off x="304800" y="762000"/>
            <a:ext cx="8534400" cy="5715000"/>
          </a:xfrm>
        </p:spPr>
        <p:txBody>
          <a:bodyPr>
            <a:noAutofit/>
          </a:bodyPr>
          <a:lstStyle/>
          <a:p>
            <a:pPr marL="0" indent="0" algn="just">
              <a:buNone/>
            </a:pPr>
            <a:r>
              <a:rPr lang="en-US" altLang="zh-CN" sz="2800" baseline="30000" smtClean="0"/>
              <a:t>16 </a:t>
            </a:r>
            <a:r>
              <a:rPr lang="en-US" altLang="zh-CN" sz="2800" smtClean="0"/>
              <a:t>Bind up the testimony, seal the Torah among my disciples. </a:t>
            </a:r>
            <a:r>
              <a:rPr lang="en-US" altLang="zh-CN" sz="2800" baseline="30000" smtClean="0"/>
              <a:t>17  </a:t>
            </a:r>
            <a:r>
              <a:rPr lang="en-US" altLang="zh-CN" sz="2800" smtClean="0">
                <a:solidFill>
                  <a:srgbClr val="FF0000"/>
                </a:solidFill>
              </a:rPr>
              <a:t>I will wait on Yahweh </a:t>
            </a:r>
            <a:r>
              <a:rPr lang="en-US" altLang="zh-CN" sz="2800" smtClean="0"/>
              <a:t>who hides His face from the house of Jacob, and </a:t>
            </a:r>
            <a:r>
              <a:rPr lang="en-US" altLang="zh-CN" sz="2800" smtClean="0">
                <a:solidFill>
                  <a:srgbClr val="FF0000"/>
                </a:solidFill>
              </a:rPr>
              <a:t>I will look eagerly for Him</a:t>
            </a:r>
            <a:r>
              <a:rPr lang="en-US" altLang="zh-CN" sz="2800" smtClean="0"/>
              <a:t>. </a:t>
            </a:r>
            <a:r>
              <a:rPr lang="en-US" altLang="zh-CN" sz="2800" baseline="30000" smtClean="0"/>
              <a:t>18 </a:t>
            </a:r>
            <a:r>
              <a:rPr lang="en-US" altLang="zh-CN" sz="2800" smtClean="0"/>
              <a:t>Here am I and the children whom Yahweh has given me! We are for signs and wonders in Israel from Yahweh of hosts, who dwells in Mount Zion.</a:t>
            </a:r>
          </a:p>
          <a:p>
            <a:pPr marL="0" indent="0" algn="just">
              <a:buNone/>
            </a:pPr>
            <a:endParaRPr lang="en-US" altLang="zh-CN" sz="2800">
              <a:solidFill>
                <a:srgbClr val="FF0000"/>
              </a:solidFill>
            </a:endParaRPr>
          </a:p>
          <a:p>
            <a:pPr marL="0" indent="0" algn="just">
              <a:buNone/>
            </a:pPr>
            <a:r>
              <a:rPr lang="zh-CN" altLang="en-US" sz="2800" smtClean="0"/>
              <a:t>你</a:t>
            </a:r>
            <a:r>
              <a:rPr lang="zh-CN" altLang="en-US" sz="2800"/>
              <a:t>要卷起律法书</a:t>
            </a:r>
            <a:r>
              <a:rPr lang="zh-CN" altLang="zh-CN" sz="2800"/>
              <a:t>，</a:t>
            </a:r>
            <a:r>
              <a:rPr lang="zh-CN" altLang="en-US" sz="2800"/>
              <a:t>在我的门徒中间封住妥拉（训诲</a:t>
            </a:r>
            <a:r>
              <a:rPr lang="zh-CN" altLang="en-US" sz="2800" smtClean="0"/>
              <a:t>）。</a:t>
            </a:r>
            <a:endParaRPr lang="en-US" altLang="zh-CN" sz="2800" smtClean="0"/>
          </a:p>
          <a:p>
            <a:pPr marL="0" indent="0" algn="just">
              <a:buNone/>
            </a:pPr>
            <a:r>
              <a:rPr lang="en-US" altLang="zh-CN" sz="2800" baseline="30000" smtClean="0"/>
              <a:t> </a:t>
            </a:r>
            <a:r>
              <a:rPr lang="en-US" altLang="zh-CN" sz="2800" baseline="30000"/>
              <a:t>17 </a:t>
            </a:r>
            <a:r>
              <a:rPr lang="en-US" altLang="zh-CN" sz="2800" baseline="30000" smtClean="0"/>
              <a:t> </a:t>
            </a:r>
            <a:r>
              <a:rPr lang="zh-CN" altLang="en-US" sz="2800" smtClean="0">
                <a:solidFill>
                  <a:srgbClr val="FF0000"/>
                </a:solidFill>
              </a:rPr>
              <a:t>我要等候</a:t>
            </a:r>
            <a:r>
              <a:rPr lang="zh-CN" altLang="en-US" sz="2800" smtClean="0"/>
              <a:t>那掩面不顾雅各家的</a:t>
            </a:r>
            <a:r>
              <a:rPr lang="zh-CN" altLang="en-US" sz="2800" smtClean="0">
                <a:solidFill>
                  <a:srgbClr val="FF0000"/>
                </a:solidFill>
              </a:rPr>
              <a:t>雅伟，我要仰望他</a:t>
            </a:r>
            <a:r>
              <a:rPr lang="zh-CN" altLang="en-US" sz="2800" smtClean="0"/>
              <a:t>。</a:t>
            </a:r>
            <a:endParaRPr lang="en-US" altLang="zh-CN" sz="2800" smtClean="0"/>
          </a:p>
          <a:p>
            <a:pPr marL="0" indent="0" algn="just">
              <a:buNone/>
            </a:pPr>
            <a:r>
              <a:rPr lang="en-US" altLang="zh-CN" sz="2800" baseline="30000" smtClean="0"/>
              <a:t> 18  </a:t>
            </a:r>
            <a:r>
              <a:rPr lang="zh-CN" altLang="en-US" sz="2800" smtClean="0"/>
              <a:t>看哪！我和雅伟赐给我的孩子们，在以色列中作</a:t>
            </a:r>
            <a:endParaRPr lang="en-US" altLang="zh-CN" sz="2800" smtClean="0"/>
          </a:p>
          <a:p>
            <a:pPr marL="0" indent="0" algn="just">
              <a:buNone/>
            </a:pPr>
            <a:r>
              <a:rPr lang="zh-CN" altLang="en-US" sz="2800" smtClean="0"/>
              <a:t>预兆与奇迹，都是从住在锡安山的万军之雅伟来的。</a:t>
            </a:r>
            <a:r>
              <a:rPr lang="zh-CN" altLang="zh-CN" sz="2800" smtClean="0"/>
              <a:t> </a:t>
            </a:r>
            <a:endParaRPr lang="en-US" altLang="zh-CN" sz="2800"/>
          </a:p>
          <a:p>
            <a:pPr marL="0" indent="0" algn="just">
              <a:buNone/>
            </a:pPr>
            <a:endParaRPr lang="zh-CN" altLang="zh-CN" sz="2800" dirty="0"/>
          </a:p>
        </p:txBody>
      </p:sp>
    </p:spTree>
    <p:extLst>
      <p:ext uri="{BB962C8B-B14F-4D97-AF65-F5344CB8AC3E}">
        <p14:creationId xmlns:p14="http://schemas.microsoft.com/office/powerpoint/2010/main" val="3765070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Autofit/>
          </a:bodyPr>
          <a:lstStyle/>
          <a:p>
            <a:r>
              <a:rPr lang="en-GB" altLang="zh-CN" sz="2400"/>
              <a:t>Matthew </a:t>
            </a:r>
            <a:r>
              <a:rPr lang="zh-CN" altLang="en-US" sz="2400"/>
              <a:t>马太福音 </a:t>
            </a:r>
            <a:r>
              <a:rPr lang="en-US" altLang="zh-CN" sz="2400" smtClean="0"/>
              <a:t>6</a:t>
            </a:r>
            <a:r>
              <a:rPr lang="en-GB" altLang="zh-CN" sz="2400" smtClean="0"/>
              <a:t>:22</a:t>
            </a:r>
            <a:r>
              <a:rPr lang="en-US" altLang="zh-CN" sz="2400" smtClean="0"/>
              <a:t>-23</a:t>
            </a:r>
            <a:endParaRPr lang="en-GB" sz="2400" dirty="0"/>
          </a:p>
        </p:txBody>
      </p:sp>
      <p:sp>
        <p:nvSpPr>
          <p:cNvPr id="3" name="Content Placeholder 2"/>
          <p:cNvSpPr>
            <a:spLocks noGrp="1"/>
          </p:cNvSpPr>
          <p:nvPr>
            <p:ph idx="1"/>
          </p:nvPr>
        </p:nvSpPr>
        <p:spPr>
          <a:xfrm>
            <a:off x="381000" y="533400"/>
            <a:ext cx="8305800" cy="6096000"/>
          </a:xfrm>
        </p:spPr>
        <p:txBody>
          <a:bodyPr>
            <a:noAutofit/>
          </a:bodyPr>
          <a:lstStyle/>
          <a:p>
            <a:pPr marL="0" indent="0" algn="just">
              <a:buNone/>
            </a:pPr>
            <a:r>
              <a:rPr lang="en-US" altLang="zh-CN" sz="2800" smtClean="0"/>
              <a:t>“The lamp of the body is the eye. If therefore your eye is </a:t>
            </a:r>
            <a:r>
              <a:rPr lang="en-US" altLang="zh-CN" sz="2800" smtClean="0">
                <a:solidFill>
                  <a:srgbClr val="FF0000"/>
                </a:solidFill>
              </a:rPr>
              <a:t>single</a:t>
            </a:r>
            <a:r>
              <a:rPr lang="en-US" altLang="zh-CN" sz="2800" smtClean="0"/>
              <a:t>, your whole body will be </a:t>
            </a:r>
            <a:r>
              <a:rPr lang="en-US" altLang="zh-CN" sz="2800" smtClean="0">
                <a:solidFill>
                  <a:srgbClr val="FF0000"/>
                </a:solidFill>
              </a:rPr>
              <a:t>full of light</a:t>
            </a:r>
            <a:r>
              <a:rPr lang="en-US" altLang="zh-CN" sz="2800" smtClean="0"/>
              <a:t>. But if your eye is bad, your whole body will be full of darkness. If therefore the light that is in you is darkness, how great is that darkness!”</a:t>
            </a:r>
          </a:p>
          <a:p>
            <a:pPr marL="0" indent="0" algn="just">
              <a:buNone/>
            </a:pPr>
            <a:endParaRPr lang="en-US" altLang="zh-CN" sz="2800"/>
          </a:p>
          <a:p>
            <a:pPr marL="0" indent="0" algn="just">
              <a:buNone/>
            </a:pPr>
            <a:r>
              <a:rPr lang="zh-CN" altLang="en-US" sz="2800" smtClean="0"/>
              <a:t>“眼睛就是身体的灯。如果你的眼睛</a:t>
            </a:r>
            <a:r>
              <a:rPr lang="zh-CN" altLang="en-US" sz="2800" smtClean="0">
                <a:solidFill>
                  <a:srgbClr val="FF0000"/>
                </a:solidFill>
              </a:rPr>
              <a:t>专一</a:t>
            </a:r>
            <a:r>
              <a:rPr lang="zh-CN" altLang="en-US" sz="2800" smtClean="0"/>
              <a:t>，全身就都</a:t>
            </a:r>
            <a:r>
              <a:rPr lang="zh-CN" altLang="en-US" sz="2800" smtClean="0">
                <a:solidFill>
                  <a:srgbClr val="FF0000"/>
                </a:solidFill>
              </a:rPr>
              <a:t>明亮</a:t>
            </a:r>
            <a:r>
              <a:rPr lang="zh-CN" altLang="en-US" sz="2800" smtClean="0"/>
              <a:t>。如果你的眼有昏花，全身就都黑暗。如果你里面的光变成黑暗，这是多么的黑暗！”</a:t>
            </a:r>
            <a:endParaRPr lang="en-US" altLang="zh-CN" sz="2800"/>
          </a:p>
          <a:p>
            <a:pPr marL="0" indent="0" algn="just">
              <a:buNone/>
            </a:pPr>
            <a:endParaRPr lang="zh-CN" altLang="zh-CN" sz="2800" dirty="0"/>
          </a:p>
        </p:txBody>
      </p:sp>
    </p:spTree>
    <p:extLst>
      <p:ext uri="{BB962C8B-B14F-4D97-AF65-F5344CB8AC3E}">
        <p14:creationId xmlns:p14="http://schemas.microsoft.com/office/powerpoint/2010/main" val="1095094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905000"/>
            <a:ext cx="8077200" cy="2286000"/>
          </a:xfrm>
        </p:spPr>
        <p:txBody>
          <a:bodyPr>
            <a:normAutofit/>
          </a:bodyPr>
          <a:lstStyle/>
          <a:p>
            <a:r>
              <a:rPr lang="en-GB" altLang="zh-CN" sz="3200" smtClean="0"/>
              <a:t>Glorious Ending	</a:t>
            </a:r>
            <a:br>
              <a:rPr lang="en-GB" altLang="zh-CN" sz="3200" smtClean="0"/>
            </a:br>
            <a:r>
              <a:rPr lang="en-US" altLang="zh-CN" sz="3200" smtClean="0"/>
              <a:t/>
            </a:r>
            <a:br>
              <a:rPr lang="en-US" altLang="zh-CN" sz="3200" smtClean="0"/>
            </a:br>
            <a:r>
              <a:rPr lang="zh-CN" altLang="en-US" sz="3200"/>
              <a:t>荣</a:t>
            </a:r>
            <a:r>
              <a:rPr lang="zh-CN" altLang="en-US" sz="3200" smtClean="0"/>
              <a:t>耀的结局</a:t>
            </a:r>
            <a:r>
              <a:rPr lang="en-US" sz="3200"/>
              <a:t/>
            </a:r>
            <a:br>
              <a:rPr lang="en-US" sz="3200"/>
            </a:br>
            <a:endParaRPr lang="en-GB" sz="3200" dirty="0"/>
          </a:p>
        </p:txBody>
      </p:sp>
    </p:spTree>
    <p:extLst>
      <p:ext uri="{BB962C8B-B14F-4D97-AF65-F5344CB8AC3E}">
        <p14:creationId xmlns:p14="http://schemas.microsoft.com/office/powerpoint/2010/main" val="3842902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981201"/>
            <a:ext cx="8077200" cy="2286000"/>
          </a:xfrm>
        </p:spPr>
        <p:txBody>
          <a:bodyPr>
            <a:normAutofit fontScale="90000"/>
          </a:bodyPr>
          <a:lstStyle/>
          <a:p>
            <a:pPr>
              <a:lnSpc>
                <a:spcPct val="150000"/>
              </a:lnSpc>
            </a:pPr>
            <a:r>
              <a:rPr lang="en-US" altLang="zh-CN" sz="3200" smtClean="0"/>
              <a:t>Your kingdom come</a:t>
            </a:r>
            <a:r>
              <a:rPr lang="en-GB" altLang="zh-CN" sz="3200" smtClean="0"/>
              <a:t/>
            </a:r>
            <a:br>
              <a:rPr lang="en-GB" altLang="zh-CN" sz="3200" smtClean="0"/>
            </a:br>
            <a:r>
              <a:rPr lang="zh-CN" altLang="en-US" sz="3200" smtClean="0"/>
              <a:t>愿你的国降临</a:t>
            </a:r>
            <a:r>
              <a:rPr lang="en-US" sz="3200" smtClean="0"/>
              <a:t/>
            </a:r>
            <a:br>
              <a:rPr lang="en-US" sz="3200" smtClean="0"/>
            </a:br>
            <a:r>
              <a:rPr lang="en-US" sz="3200"/>
              <a:t/>
            </a:r>
            <a:br>
              <a:rPr lang="en-US" sz="3200"/>
            </a:br>
            <a:endParaRPr lang="en-GB" sz="3200" dirty="0"/>
          </a:p>
        </p:txBody>
      </p:sp>
    </p:spTree>
    <p:extLst>
      <p:ext uri="{BB962C8B-B14F-4D97-AF65-F5344CB8AC3E}">
        <p14:creationId xmlns:p14="http://schemas.microsoft.com/office/powerpoint/2010/main" val="982209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2401"/>
            <a:ext cx="8229600" cy="5638800"/>
          </a:xfrm>
          <a:prstGeom prst="rect">
            <a:avLst/>
          </a:prstGeom>
        </p:spPr>
      </p:pic>
    </p:spTree>
    <p:extLst>
      <p:ext uri="{BB962C8B-B14F-4D97-AF65-F5344CB8AC3E}">
        <p14:creationId xmlns:p14="http://schemas.microsoft.com/office/powerpoint/2010/main" val="3138032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04800"/>
            <a:ext cx="8077200" cy="5276850"/>
          </a:xfrm>
          <a:prstGeom prst="rect">
            <a:avLst/>
          </a:prstGeom>
        </p:spPr>
      </p:pic>
    </p:spTree>
    <p:extLst>
      <p:ext uri="{BB962C8B-B14F-4D97-AF65-F5344CB8AC3E}">
        <p14:creationId xmlns:p14="http://schemas.microsoft.com/office/powerpoint/2010/main" val="1233571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zh-CN" altLang="en-US" sz="2800" smtClean="0"/>
              <a:t> </a:t>
            </a:r>
            <a:r>
              <a:rPr lang="en-US" altLang="zh-CN" sz="2400" smtClean="0"/>
              <a:t>Isaiah</a:t>
            </a:r>
            <a:r>
              <a:rPr lang="zh-CN" altLang="en-US" sz="2400" smtClean="0"/>
              <a:t>以赛亚书</a:t>
            </a:r>
            <a:r>
              <a:rPr lang="en-US" altLang="zh-CN" sz="2400" smtClean="0"/>
              <a:t> 12:1-2</a:t>
            </a:r>
            <a:endParaRPr lang="en-GB" sz="2800" dirty="0"/>
          </a:p>
        </p:txBody>
      </p:sp>
      <p:sp>
        <p:nvSpPr>
          <p:cNvPr id="3" name="Content Placeholder 2"/>
          <p:cNvSpPr>
            <a:spLocks noGrp="1"/>
          </p:cNvSpPr>
          <p:nvPr>
            <p:ph idx="1"/>
          </p:nvPr>
        </p:nvSpPr>
        <p:spPr>
          <a:xfrm>
            <a:off x="381000" y="762000"/>
            <a:ext cx="8305800" cy="5257800"/>
          </a:xfrm>
        </p:spPr>
        <p:txBody>
          <a:bodyPr>
            <a:noAutofit/>
          </a:bodyPr>
          <a:lstStyle/>
          <a:p>
            <a:pPr marL="0" indent="0" algn="just">
              <a:buNone/>
            </a:pPr>
            <a:r>
              <a:rPr lang="en-US" altLang="zh-CN" sz="2800" smtClean="0"/>
              <a:t>Then</a:t>
            </a:r>
            <a:r>
              <a:rPr lang="en-GB" altLang="zh-CN" sz="2800" smtClean="0"/>
              <a:t> you will say on that day, “I will give thanks to You, Yahweh; for although You were angry with me, Your anger is turned away, and You do comfort me.  Behold, God is my salvation (</a:t>
            </a:r>
            <a:r>
              <a:rPr lang="en-GB" altLang="zh-CN" sz="2800" i="1" smtClean="0">
                <a:latin typeface="Times New Roman" panose="02020603050405020304" pitchFamily="18" charset="0"/>
                <a:cs typeface="Times New Roman" panose="02020603050405020304" pitchFamily="18" charset="0"/>
              </a:rPr>
              <a:t>yeshua</a:t>
            </a:r>
            <a:r>
              <a:rPr lang="en-GB" altLang="zh-CN" sz="2800" smtClean="0"/>
              <a:t>), I will trust and not be afraid. For </a:t>
            </a:r>
            <a:r>
              <a:rPr lang="en-GB" altLang="zh-CN" sz="2800" smtClean="0">
                <a:solidFill>
                  <a:srgbClr val="FF0000"/>
                </a:solidFill>
              </a:rPr>
              <a:t>Yah Yahweh </a:t>
            </a:r>
            <a:r>
              <a:rPr lang="en-GB" altLang="zh-CN" sz="2800" smtClean="0"/>
              <a:t>is my strength and song, He has become my salvation (</a:t>
            </a:r>
            <a:r>
              <a:rPr lang="en-GB" altLang="zh-CN" sz="2800" i="1">
                <a:latin typeface="Times New Roman" panose="02020603050405020304" pitchFamily="18" charset="0"/>
                <a:cs typeface="Times New Roman" panose="02020603050405020304" pitchFamily="18" charset="0"/>
              </a:rPr>
              <a:t>yeshua</a:t>
            </a:r>
            <a:r>
              <a:rPr lang="en-GB" altLang="zh-CN" sz="2800" smtClean="0"/>
              <a:t>).”</a:t>
            </a:r>
            <a:endParaRPr lang="en-US" altLang="zh-CN" sz="2800" baseline="30000" smtClean="0"/>
          </a:p>
          <a:p>
            <a:pPr marL="0" indent="0" algn="just">
              <a:buNone/>
            </a:pPr>
            <a:r>
              <a:rPr lang="zh-CN" altLang="en-US" sz="2800" smtClean="0"/>
              <a:t>到那日， 你必说：“雅伟啊！我要称谢你，因为你虽曾向我发怒，你的怒气却已转消，你有安慰了我。看哪！神是我的拯救</a:t>
            </a:r>
            <a:r>
              <a:rPr lang="zh-CN" altLang="en-US" sz="2800" smtClean="0"/>
              <a:t>（</a:t>
            </a:r>
            <a:r>
              <a:rPr lang="en-GB" altLang="zh-CN" sz="2400" i="1">
                <a:latin typeface="Times New Roman" panose="02020603050405020304" pitchFamily="18" charset="0"/>
                <a:cs typeface="Times New Roman" panose="02020603050405020304" pitchFamily="18" charset="0"/>
              </a:rPr>
              <a:t> </a:t>
            </a:r>
            <a:r>
              <a:rPr lang="en-GB" altLang="zh-CN" sz="2400" i="1" smtClean="0">
                <a:latin typeface="Times New Roman" panose="02020603050405020304" pitchFamily="18" charset="0"/>
                <a:cs typeface="Times New Roman" panose="02020603050405020304" pitchFamily="18" charset="0"/>
              </a:rPr>
              <a:t>yeshua</a:t>
            </a:r>
            <a:r>
              <a:rPr lang="zh-CN" altLang="en-US" sz="2800" smtClean="0"/>
              <a:t>）；</a:t>
            </a:r>
            <a:r>
              <a:rPr lang="zh-CN" altLang="en-US" sz="2800" smtClean="0"/>
              <a:t>我要依靠他，并不惧怕，因为</a:t>
            </a:r>
            <a:r>
              <a:rPr lang="zh-CN" altLang="en-US" sz="2800" smtClean="0">
                <a:solidFill>
                  <a:srgbClr val="FF0000"/>
                </a:solidFill>
              </a:rPr>
              <a:t>雅 雅伟</a:t>
            </a:r>
            <a:r>
              <a:rPr lang="zh-CN" altLang="en-US" sz="2800" smtClean="0"/>
              <a:t>是我的力量，我的诗歌，他也成了我的拯救</a:t>
            </a:r>
            <a:r>
              <a:rPr lang="zh-CN" altLang="en-US" sz="2800" smtClean="0"/>
              <a:t>（</a:t>
            </a:r>
            <a:r>
              <a:rPr lang="en-GB" altLang="zh-CN" sz="2800" i="1" smtClean="0">
                <a:latin typeface="Times New Roman" panose="02020603050405020304" pitchFamily="18" charset="0"/>
                <a:cs typeface="Times New Roman" panose="02020603050405020304" pitchFamily="18" charset="0"/>
              </a:rPr>
              <a:t>yeshua</a:t>
            </a:r>
            <a:r>
              <a:rPr lang="zh-CN" altLang="en-US" sz="2800" smtClean="0"/>
              <a:t>）。”</a:t>
            </a:r>
            <a:r>
              <a:rPr lang="zh-CN" altLang="zh-CN" sz="2800" smtClean="0"/>
              <a:t> </a:t>
            </a:r>
            <a:endParaRPr lang="en-US" altLang="zh-CN" sz="2800"/>
          </a:p>
          <a:p>
            <a:pPr marL="0" indent="0" algn="just">
              <a:buNone/>
            </a:pPr>
            <a:endParaRPr lang="zh-CN" altLang="zh-CN" sz="2800" dirty="0"/>
          </a:p>
        </p:txBody>
      </p:sp>
    </p:spTree>
    <p:extLst>
      <p:ext uri="{BB962C8B-B14F-4D97-AF65-F5344CB8AC3E}">
        <p14:creationId xmlns:p14="http://schemas.microsoft.com/office/powerpoint/2010/main" val="3083075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990600"/>
            <a:ext cx="8458200" cy="3276601"/>
          </a:xfrm>
        </p:spPr>
        <p:txBody>
          <a:bodyPr>
            <a:normAutofit fontScale="90000"/>
          </a:bodyPr>
          <a:lstStyle/>
          <a:p>
            <a:pPr>
              <a:lnSpc>
                <a:spcPct val="150000"/>
              </a:lnSpc>
            </a:pPr>
            <a:r>
              <a:rPr lang="en-US" sz="3600" smtClean="0"/>
              <a:t>God is fixing problems in the world.</a:t>
            </a:r>
            <a:br>
              <a:rPr lang="en-US" sz="3600" smtClean="0"/>
            </a:br>
            <a:r>
              <a:rPr lang="en-US" sz="3600" smtClean="0"/>
              <a:t>Would you want to be included in His plan?</a:t>
            </a:r>
            <a:r>
              <a:rPr lang="en-GB" altLang="zh-CN" sz="3600" smtClean="0"/>
              <a:t/>
            </a:r>
            <a:br>
              <a:rPr lang="en-GB" altLang="zh-CN" sz="3600" smtClean="0"/>
            </a:br>
            <a:r>
              <a:rPr lang="zh-CN" altLang="en-US" sz="3600"/>
              <a:t>上</a:t>
            </a:r>
            <a:r>
              <a:rPr lang="zh-CN" altLang="en-US" sz="3600" smtClean="0"/>
              <a:t>帝正在解决世界的问题。</a:t>
            </a:r>
            <a:r>
              <a:rPr lang="en-US" altLang="zh-CN" sz="3600" smtClean="0"/>
              <a:t/>
            </a:r>
            <a:br>
              <a:rPr lang="en-US" altLang="zh-CN" sz="3600" smtClean="0"/>
            </a:br>
            <a:r>
              <a:rPr lang="zh-CN" altLang="en-US" sz="3600" smtClean="0"/>
              <a:t>你想加入他的计划吗？</a:t>
            </a:r>
            <a:r>
              <a:rPr lang="en-US" sz="3200" smtClean="0"/>
              <a:t/>
            </a:r>
            <a:br>
              <a:rPr lang="en-US" sz="3200" smtClean="0"/>
            </a:br>
            <a:endParaRPr lang="en-GB" sz="3200" dirty="0"/>
          </a:p>
        </p:txBody>
      </p:sp>
    </p:spTree>
    <p:extLst>
      <p:ext uri="{BB962C8B-B14F-4D97-AF65-F5344CB8AC3E}">
        <p14:creationId xmlns:p14="http://schemas.microsoft.com/office/powerpoint/2010/main" val="2426706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1201"/>
            <a:ext cx="7772400" cy="2286000"/>
          </a:xfrm>
        </p:spPr>
        <p:txBody>
          <a:bodyPr>
            <a:normAutofit/>
          </a:bodyPr>
          <a:lstStyle/>
          <a:p>
            <a:pPr>
              <a:lnSpc>
                <a:spcPct val="150000"/>
              </a:lnSpc>
            </a:pPr>
            <a:r>
              <a:rPr lang="zh-CN" altLang="en-US" sz="3200"/>
              <a:t>完</a:t>
            </a:r>
            <a:r>
              <a:rPr lang="en-US" sz="3200" smtClean="0"/>
              <a:t/>
            </a:r>
            <a:br>
              <a:rPr lang="en-US" sz="3200" smtClean="0"/>
            </a:br>
            <a:r>
              <a:rPr lang="en-US" sz="3200" smtClean="0"/>
              <a:t>The End</a:t>
            </a:r>
            <a:br>
              <a:rPr lang="en-US" sz="3200" smtClean="0"/>
            </a:br>
            <a:endParaRPr lang="en-GB" sz="3200" dirty="0"/>
          </a:p>
        </p:txBody>
      </p:sp>
    </p:spTree>
    <p:extLst>
      <p:ext uri="{BB962C8B-B14F-4D97-AF65-F5344CB8AC3E}">
        <p14:creationId xmlns:p14="http://schemas.microsoft.com/office/powerpoint/2010/main" val="318886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592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981201"/>
            <a:ext cx="8077200" cy="2286000"/>
          </a:xfrm>
        </p:spPr>
        <p:txBody>
          <a:bodyPr>
            <a:normAutofit fontScale="90000"/>
          </a:bodyPr>
          <a:lstStyle/>
          <a:p>
            <a:pPr>
              <a:lnSpc>
                <a:spcPct val="150000"/>
              </a:lnSpc>
            </a:pPr>
            <a:r>
              <a:rPr lang="en-US" altLang="zh-CN" sz="3600" smtClean="0"/>
              <a:t>Earth care</a:t>
            </a:r>
            <a:r>
              <a:rPr lang="en-GB" altLang="zh-CN" sz="3200" smtClean="0"/>
              <a:t/>
            </a:r>
            <a:br>
              <a:rPr lang="en-GB" altLang="zh-CN" sz="3200" smtClean="0"/>
            </a:br>
            <a:r>
              <a:rPr lang="zh-CN" altLang="en-US" sz="3200" smtClean="0"/>
              <a:t>维护地球</a:t>
            </a:r>
            <a:r>
              <a:rPr lang="en-US" sz="3200" smtClean="0"/>
              <a:t/>
            </a:r>
            <a:br>
              <a:rPr lang="en-US" sz="3200" smtClean="0"/>
            </a:br>
            <a:r>
              <a:rPr lang="en-US" sz="3200"/>
              <a:t/>
            </a:r>
            <a:br>
              <a:rPr lang="en-US" sz="3200"/>
            </a:br>
            <a:endParaRPr lang="en-GB" sz="3200" dirty="0"/>
          </a:p>
        </p:txBody>
      </p:sp>
    </p:spTree>
    <p:extLst>
      <p:ext uri="{BB962C8B-B14F-4D97-AF65-F5344CB8AC3E}">
        <p14:creationId xmlns:p14="http://schemas.microsoft.com/office/powerpoint/2010/main" val="121322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5143500"/>
          </a:xfrm>
          <a:prstGeom prst="rect">
            <a:avLst/>
          </a:prstGeom>
        </p:spPr>
      </p:pic>
    </p:spTree>
    <p:extLst>
      <p:ext uri="{BB962C8B-B14F-4D97-AF65-F5344CB8AC3E}">
        <p14:creationId xmlns:p14="http://schemas.microsoft.com/office/powerpoint/2010/main" val="134588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5716011"/>
          </a:xfrm>
          <a:prstGeom prst="rect">
            <a:avLst/>
          </a:prstGeom>
        </p:spPr>
      </p:pic>
    </p:spTree>
    <p:extLst>
      <p:ext uri="{BB962C8B-B14F-4D97-AF65-F5344CB8AC3E}">
        <p14:creationId xmlns:p14="http://schemas.microsoft.com/office/powerpoint/2010/main" val="850183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3683295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533400"/>
            <a:ext cx="8077200" cy="4724400"/>
          </a:xfrm>
          <a:prstGeom prst="rect">
            <a:avLst/>
          </a:prstGeom>
        </p:spPr>
      </p:pic>
    </p:spTree>
    <p:extLst>
      <p:ext uri="{BB962C8B-B14F-4D97-AF65-F5344CB8AC3E}">
        <p14:creationId xmlns:p14="http://schemas.microsoft.com/office/powerpoint/2010/main" val="3165647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3330</TotalTime>
  <Words>2056</Words>
  <Application>Microsoft Office PowerPoint</Application>
  <PresentationFormat>On-screen Show (4:3)</PresentationFormat>
  <Paragraphs>129</Paragraphs>
  <Slides>49</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宋体</vt:lpstr>
      <vt:lpstr>Arial</vt:lpstr>
      <vt:lpstr>Calibri</vt:lpstr>
      <vt:lpstr>Times New Roman</vt:lpstr>
      <vt:lpstr>Office Theme</vt:lpstr>
      <vt:lpstr>2018.01.21</vt:lpstr>
      <vt:lpstr>Gospel of Matthew Series 马太福音系列</vt:lpstr>
      <vt:lpstr>I and My Children Are Signs and Wonders 我和我的孩子们是预兆和奇迹</vt:lpstr>
      <vt:lpstr>Is God doing anything  to fix problems in the world?  上帝有做什么去解决世界的问题吗？ </vt:lpstr>
      <vt:lpstr>Earth care 维护地球  </vt:lpstr>
      <vt:lpstr>PowerPoint Presentation</vt:lpstr>
      <vt:lpstr>PowerPoint Presentation</vt:lpstr>
      <vt:lpstr>PowerPoint Presentation</vt:lpstr>
      <vt:lpstr>PowerPoint Presentation</vt:lpstr>
      <vt:lpstr>Israel---Discipline of the firstborn 管教好长子——以色列  </vt:lpstr>
      <vt:lpstr>PowerPoint Presentation</vt:lpstr>
      <vt:lpstr>PowerPoint Presentation</vt:lpstr>
      <vt:lpstr>PowerPoint Presentation</vt:lpstr>
      <vt:lpstr>PowerPoint Presentation</vt:lpstr>
      <vt:lpstr>Eradicate death---through Jesus 通过耶稣根灭死亡  </vt:lpstr>
      <vt:lpstr>Training of the Core 培育核心 </vt:lpstr>
      <vt:lpstr>Matthew 马太福音 5:1-3</vt:lpstr>
      <vt:lpstr>In Matthew 5, 6, 7 Jesus addresses the core first &amp; foremost  耶稣在《马太福音》5-7章的话， 首先是对核心说的。  </vt:lpstr>
      <vt:lpstr>Matthew 马太福音 5:13-15</vt:lpstr>
      <vt:lpstr>Matthew 5, 6, 7：Sermon on the Mount 《马太福音》5, 6, 7章：登山宝训 </vt:lpstr>
      <vt:lpstr>Kingdom of God is coming to earth soon. Enter by the narrow gate! 天国快要降临地球了，要进天国、用窄门！  </vt:lpstr>
      <vt:lpstr> As the core, you are salt &amp; light of the world.   你们是核心，是世界的盐和光。    </vt:lpstr>
      <vt:lpstr>How? 怎样能做到？ </vt:lpstr>
      <vt:lpstr>   1.  Study &amp; Do      2.   Pray     1.   研读、实行    2.   祈祷    </vt:lpstr>
      <vt:lpstr>We understand Matthew better if we know background of Book of Isaiah  要更好明白《马太福音》，就得了解《以赛亚书》  </vt:lpstr>
      <vt:lpstr>Matthew 马太福音 4:14-16</vt:lpstr>
      <vt:lpstr>Isaiah以赛亚书 9:2</vt:lpstr>
      <vt:lpstr>Isaiah 7-12:  the main points  《以赛亚先知书》第7-12章：主要内容  </vt:lpstr>
      <vt:lpstr>A faithful core within Israel  against background of apostasy   在以色列的背叛背景下的一个核心   </vt:lpstr>
      <vt:lpstr> Isaiah以赛亚书 8:19-20</vt:lpstr>
      <vt:lpstr> Isaiah以赛亚书 8:22</vt:lpstr>
      <vt:lpstr>Apostasy is ‘darkness’ “黑暗”指的是离背神的话  </vt:lpstr>
      <vt:lpstr> Isaiah以赛亚书 8:16-18</vt:lpstr>
      <vt:lpstr> Isaiah以赛亚书 8:16-18</vt:lpstr>
      <vt:lpstr>Matthew 马太福音 5:13-15</vt:lpstr>
      <vt:lpstr> Torah：the word of God    妥拉：上帝之圣言   </vt:lpstr>
      <vt:lpstr> Isaiah以赛亚书 8:16-18</vt:lpstr>
      <vt:lpstr>Matthew 马太福音 5:17</vt:lpstr>
      <vt:lpstr> Prayer   祈祷   </vt:lpstr>
      <vt:lpstr> Isaiah以赛亚书 8:16-18</vt:lpstr>
      <vt:lpstr>Matthew 马太福音 6:22-23</vt:lpstr>
      <vt:lpstr>Glorious Ending   荣耀的结局 </vt:lpstr>
      <vt:lpstr>Your kingdom come 愿你的国降临  </vt:lpstr>
      <vt:lpstr>PowerPoint Presentation</vt:lpstr>
      <vt:lpstr>PowerPoint Presentation</vt:lpstr>
      <vt:lpstr> Isaiah以赛亚书 12:1-2</vt:lpstr>
      <vt:lpstr>God is fixing problems in the world. Would you want to be included in His plan? 上帝正在解决世界的问题。 你想加入他的计划吗？ </vt:lpstr>
      <vt:lpstr>完 The End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dc:creator>
  <cp:lastModifiedBy>Windows User</cp:lastModifiedBy>
  <cp:revision>421</cp:revision>
  <dcterms:created xsi:type="dcterms:W3CDTF">2006-08-16T00:00:00Z</dcterms:created>
  <dcterms:modified xsi:type="dcterms:W3CDTF">2018-01-22T00:13:45Z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