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02" r:id="rId2"/>
    <p:sldId id="484" r:id="rId3"/>
    <p:sldId id="508" r:id="rId4"/>
    <p:sldId id="485" r:id="rId5"/>
    <p:sldId id="498" r:id="rId6"/>
    <p:sldId id="491" r:id="rId7"/>
    <p:sldId id="489" r:id="rId8"/>
    <p:sldId id="487" r:id="rId9"/>
    <p:sldId id="488" r:id="rId10"/>
    <p:sldId id="492" r:id="rId11"/>
    <p:sldId id="480" r:id="rId12"/>
    <p:sldId id="438" r:id="rId13"/>
    <p:sldId id="472" r:id="rId14"/>
    <p:sldId id="450" r:id="rId15"/>
    <p:sldId id="449" r:id="rId16"/>
    <p:sldId id="451" r:id="rId17"/>
    <p:sldId id="452" r:id="rId18"/>
    <p:sldId id="465" r:id="rId19"/>
    <p:sldId id="456" r:id="rId20"/>
    <p:sldId id="473" r:id="rId21"/>
    <p:sldId id="509" r:id="rId22"/>
    <p:sldId id="453" r:id="rId23"/>
    <p:sldId id="454" r:id="rId24"/>
    <p:sldId id="455" r:id="rId25"/>
    <p:sldId id="440" r:id="rId26"/>
    <p:sldId id="510" r:id="rId27"/>
    <p:sldId id="512" r:id="rId28"/>
    <p:sldId id="443" r:id="rId29"/>
    <p:sldId id="457" r:id="rId30"/>
    <p:sldId id="442" r:id="rId31"/>
    <p:sldId id="466" r:id="rId32"/>
    <p:sldId id="441" r:id="rId33"/>
    <p:sldId id="476" r:id="rId34"/>
    <p:sldId id="474" r:id="rId35"/>
    <p:sldId id="444" r:id="rId36"/>
    <p:sldId id="464" r:id="rId37"/>
    <p:sldId id="445" r:id="rId38"/>
    <p:sldId id="447" r:id="rId39"/>
    <p:sldId id="493" r:id="rId40"/>
    <p:sldId id="506" r:id="rId41"/>
    <p:sldId id="494" r:id="rId42"/>
    <p:sldId id="424" r:id="rId43"/>
    <p:sldId id="425" r:id="rId44"/>
    <p:sldId id="507" r:id="rId45"/>
    <p:sldId id="4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01B87-E822-4F28-8A9C-06FFFDE87C68}" type="datetimeFigureOut">
              <a:rPr lang="zh-CN" altLang="en-US" smtClean="0"/>
              <a:t>2018/2/21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CDDFB-8118-4FBE-AFE7-DBE2C2EAA960}" type="slidenum">
              <a:rPr lang="zh-CN" altLang="en-US" smtClean="0"/>
              <a:t>‹#›</a:t>
            </a:fld>
            <a:endParaRPr lang="zh-CN" altLang="en-US"/>
          </a:p>
        </p:txBody>
      </p:sp>
    </p:spTree>
    <p:extLst>
      <p:ext uri="{BB962C8B-B14F-4D97-AF65-F5344CB8AC3E}">
        <p14:creationId xmlns:p14="http://schemas.microsoft.com/office/powerpoint/2010/main" val="12598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a:t>
            </a:fld>
            <a:endParaRPr lang="en-GB" dirty="0"/>
          </a:p>
        </p:txBody>
      </p:sp>
    </p:spTree>
    <p:extLst>
      <p:ext uri="{BB962C8B-B14F-4D97-AF65-F5344CB8AC3E}">
        <p14:creationId xmlns:p14="http://schemas.microsoft.com/office/powerpoint/2010/main" val="248545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10</a:t>
            </a:fld>
            <a:endParaRPr lang="en-GB" dirty="0"/>
          </a:p>
        </p:txBody>
      </p:sp>
    </p:spTree>
    <p:extLst>
      <p:ext uri="{BB962C8B-B14F-4D97-AF65-F5344CB8AC3E}">
        <p14:creationId xmlns:p14="http://schemas.microsoft.com/office/powerpoint/2010/main" val="14774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12</a:t>
            </a:fld>
            <a:endParaRPr lang="en-GB" dirty="0"/>
          </a:p>
        </p:txBody>
      </p:sp>
    </p:spTree>
    <p:extLst>
      <p:ext uri="{BB962C8B-B14F-4D97-AF65-F5344CB8AC3E}">
        <p14:creationId xmlns:p14="http://schemas.microsoft.com/office/powerpoint/2010/main" val="39700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13</a:t>
            </a:fld>
            <a:endParaRPr lang="en-GB" dirty="0"/>
          </a:p>
        </p:txBody>
      </p:sp>
    </p:spTree>
    <p:extLst>
      <p:ext uri="{BB962C8B-B14F-4D97-AF65-F5344CB8AC3E}">
        <p14:creationId xmlns:p14="http://schemas.microsoft.com/office/powerpoint/2010/main" val="41875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14</a:t>
            </a:fld>
            <a:endParaRPr lang="en-GB" dirty="0"/>
          </a:p>
        </p:txBody>
      </p:sp>
    </p:spTree>
    <p:extLst>
      <p:ext uri="{BB962C8B-B14F-4D97-AF65-F5344CB8AC3E}">
        <p14:creationId xmlns:p14="http://schemas.microsoft.com/office/powerpoint/2010/main" val="50679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15</a:t>
            </a:fld>
            <a:endParaRPr lang="en-GB" dirty="0"/>
          </a:p>
        </p:txBody>
      </p:sp>
    </p:spTree>
    <p:extLst>
      <p:ext uri="{BB962C8B-B14F-4D97-AF65-F5344CB8AC3E}">
        <p14:creationId xmlns:p14="http://schemas.microsoft.com/office/powerpoint/2010/main" val="212870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16</a:t>
            </a:fld>
            <a:endParaRPr lang="en-GB" dirty="0"/>
          </a:p>
        </p:txBody>
      </p:sp>
    </p:spTree>
    <p:extLst>
      <p:ext uri="{BB962C8B-B14F-4D97-AF65-F5344CB8AC3E}">
        <p14:creationId xmlns:p14="http://schemas.microsoft.com/office/powerpoint/2010/main" val="170045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17</a:t>
            </a:fld>
            <a:endParaRPr lang="en-GB" dirty="0"/>
          </a:p>
        </p:txBody>
      </p:sp>
    </p:spTree>
    <p:extLst>
      <p:ext uri="{BB962C8B-B14F-4D97-AF65-F5344CB8AC3E}">
        <p14:creationId xmlns:p14="http://schemas.microsoft.com/office/powerpoint/2010/main" val="55050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18</a:t>
            </a:fld>
            <a:endParaRPr lang="en-GB" dirty="0"/>
          </a:p>
        </p:txBody>
      </p:sp>
    </p:spTree>
    <p:extLst>
      <p:ext uri="{BB962C8B-B14F-4D97-AF65-F5344CB8AC3E}">
        <p14:creationId xmlns:p14="http://schemas.microsoft.com/office/powerpoint/2010/main" val="2610135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19</a:t>
            </a:fld>
            <a:endParaRPr lang="en-GB" dirty="0"/>
          </a:p>
        </p:txBody>
      </p:sp>
    </p:spTree>
    <p:extLst>
      <p:ext uri="{BB962C8B-B14F-4D97-AF65-F5344CB8AC3E}">
        <p14:creationId xmlns:p14="http://schemas.microsoft.com/office/powerpoint/2010/main" val="323374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20</a:t>
            </a:fld>
            <a:endParaRPr lang="en-GB" dirty="0"/>
          </a:p>
        </p:txBody>
      </p:sp>
    </p:spTree>
    <p:extLst>
      <p:ext uri="{BB962C8B-B14F-4D97-AF65-F5344CB8AC3E}">
        <p14:creationId xmlns:p14="http://schemas.microsoft.com/office/powerpoint/2010/main" val="173693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a:t>
            </a:fld>
            <a:endParaRPr lang="en-GB" dirty="0"/>
          </a:p>
        </p:txBody>
      </p:sp>
    </p:spTree>
    <p:extLst>
      <p:ext uri="{BB962C8B-B14F-4D97-AF65-F5344CB8AC3E}">
        <p14:creationId xmlns:p14="http://schemas.microsoft.com/office/powerpoint/2010/main" val="1104227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21</a:t>
            </a:fld>
            <a:endParaRPr lang="en-GB" dirty="0"/>
          </a:p>
        </p:txBody>
      </p:sp>
    </p:spTree>
    <p:extLst>
      <p:ext uri="{BB962C8B-B14F-4D97-AF65-F5344CB8AC3E}">
        <p14:creationId xmlns:p14="http://schemas.microsoft.com/office/powerpoint/2010/main" val="111435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22</a:t>
            </a:fld>
            <a:endParaRPr lang="en-GB" dirty="0"/>
          </a:p>
        </p:txBody>
      </p:sp>
    </p:spTree>
    <p:extLst>
      <p:ext uri="{BB962C8B-B14F-4D97-AF65-F5344CB8AC3E}">
        <p14:creationId xmlns:p14="http://schemas.microsoft.com/office/powerpoint/2010/main" val="26255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23</a:t>
            </a:fld>
            <a:endParaRPr lang="en-GB" dirty="0"/>
          </a:p>
        </p:txBody>
      </p:sp>
    </p:spTree>
    <p:extLst>
      <p:ext uri="{BB962C8B-B14F-4D97-AF65-F5344CB8AC3E}">
        <p14:creationId xmlns:p14="http://schemas.microsoft.com/office/powerpoint/2010/main" val="3508539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24</a:t>
            </a:fld>
            <a:endParaRPr lang="en-GB" dirty="0"/>
          </a:p>
        </p:txBody>
      </p:sp>
    </p:spTree>
    <p:extLst>
      <p:ext uri="{BB962C8B-B14F-4D97-AF65-F5344CB8AC3E}">
        <p14:creationId xmlns:p14="http://schemas.microsoft.com/office/powerpoint/2010/main" val="4168885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25</a:t>
            </a:fld>
            <a:endParaRPr lang="en-GB" dirty="0"/>
          </a:p>
        </p:txBody>
      </p:sp>
    </p:spTree>
    <p:extLst>
      <p:ext uri="{BB962C8B-B14F-4D97-AF65-F5344CB8AC3E}">
        <p14:creationId xmlns:p14="http://schemas.microsoft.com/office/powerpoint/2010/main" val="785332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28</a:t>
            </a:fld>
            <a:endParaRPr lang="en-GB" dirty="0"/>
          </a:p>
        </p:txBody>
      </p:sp>
    </p:spTree>
    <p:extLst>
      <p:ext uri="{BB962C8B-B14F-4D97-AF65-F5344CB8AC3E}">
        <p14:creationId xmlns:p14="http://schemas.microsoft.com/office/powerpoint/2010/main" val="274952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29</a:t>
            </a:fld>
            <a:endParaRPr lang="en-GB" dirty="0"/>
          </a:p>
        </p:txBody>
      </p:sp>
    </p:spTree>
    <p:extLst>
      <p:ext uri="{BB962C8B-B14F-4D97-AF65-F5344CB8AC3E}">
        <p14:creationId xmlns:p14="http://schemas.microsoft.com/office/powerpoint/2010/main" val="229266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30</a:t>
            </a:fld>
            <a:endParaRPr lang="en-GB" dirty="0"/>
          </a:p>
        </p:txBody>
      </p:sp>
    </p:spTree>
    <p:extLst>
      <p:ext uri="{BB962C8B-B14F-4D97-AF65-F5344CB8AC3E}">
        <p14:creationId xmlns:p14="http://schemas.microsoft.com/office/powerpoint/2010/main" val="58292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31</a:t>
            </a:fld>
            <a:endParaRPr lang="en-GB" dirty="0"/>
          </a:p>
        </p:txBody>
      </p:sp>
    </p:spTree>
    <p:extLst>
      <p:ext uri="{BB962C8B-B14F-4D97-AF65-F5344CB8AC3E}">
        <p14:creationId xmlns:p14="http://schemas.microsoft.com/office/powerpoint/2010/main" val="2403597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32</a:t>
            </a:fld>
            <a:endParaRPr lang="en-GB" dirty="0"/>
          </a:p>
        </p:txBody>
      </p:sp>
    </p:spTree>
    <p:extLst>
      <p:ext uri="{BB962C8B-B14F-4D97-AF65-F5344CB8AC3E}">
        <p14:creationId xmlns:p14="http://schemas.microsoft.com/office/powerpoint/2010/main" val="269735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a:t>
            </a:fld>
            <a:endParaRPr lang="en-GB" dirty="0"/>
          </a:p>
        </p:txBody>
      </p:sp>
    </p:spTree>
    <p:extLst>
      <p:ext uri="{BB962C8B-B14F-4D97-AF65-F5344CB8AC3E}">
        <p14:creationId xmlns:p14="http://schemas.microsoft.com/office/powerpoint/2010/main" val="404746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33</a:t>
            </a:fld>
            <a:endParaRPr lang="en-GB" dirty="0"/>
          </a:p>
        </p:txBody>
      </p:sp>
    </p:spTree>
    <p:extLst>
      <p:ext uri="{BB962C8B-B14F-4D97-AF65-F5344CB8AC3E}">
        <p14:creationId xmlns:p14="http://schemas.microsoft.com/office/powerpoint/2010/main" val="404356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34</a:t>
            </a:fld>
            <a:endParaRPr lang="en-GB" dirty="0"/>
          </a:p>
        </p:txBody>
      </p:sp>
    </p:spTree>
    <p:extLst>
      <p:ext uri="{BB962C8B-B14F-4D97-AF65-F5344CB8AC3E}">
        <p14:creationId xmlns:p14="http://schemas.microsoft.com/office/powerpoint/2010/main" val="1240727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35</a:t>
            </a:fld>
            <a:endParaRPr lang="en-GB" dirty="0"/>
          </a:p>
        </p:txBody>
      </p:sp>
    </p:spTree>
    <p:extLst>
      <p:ext uri="{BB962C8B-B14F-4D97-AF65-F5344CB8AC3E}">
        <p14:creationId xmlns:p14="http://schemas.microsoft.com/office/powerpoint/2010/main" val="790745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36</a:t>
            </a:fld>
            <a:endParaRPr lang="en-GB" dirty="0"/>
          </a:p>
        </p:txBody>
      </p:sp>
    </p:spTree>
    <p:extLst>
      <p:ext uri="{BB962C8B-B14F-4D97-AF65-F5344CB8AC3E}">
        <p14:creationId xmlns:p14="http://schemas.microsoft.com/office/powerpoint/2010/main" val="4066110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37</a:t>
            </a:fld>
            <a:endParaRPr lang="en-GB" dirty="0"/>
          </a:p>
        </p:txBody>
      </p:sp>
    </p:spTree>
    <p:extLst>
      <p:ext uri="{BB962C8B-B14F-4D97-AF65-F5344CB8AC3E}">
        <p14:creationId xmlns:p14="http://schemas.microsoft.com/office/powerpoint/2010/main" val="3410395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38</a:t>
            </a:fld>
            <a:endParaRPr lang="en-GB" dirty="0"/>
          </a:p>
        </p:txBody>
      </p:sp>
    </p:spTree>
    <p:extLst>
      <p:ext uri="{BB962C8B-B14F-4D97-AF65-F5344CB8AC3E}">
        <p14:creationId xmlns:p14="http://schemas.microsoft.com/office/powerpoint/2010/main" val="147278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39</a:t>
            </a:fld>
            <a:endParaRPr lang="en-GB" dirty="0"/>
          </a:p>
        </p:txBody>
      </p:sp>
    </p:spTree>
    <p:extLst>
      <p:ext uri="{BB962C8B-B14F-4D97-AF65-F5344CB8AC3E}">
        <p14:creationId xmlns:p14="http://schemas.microsoft.com/office/powerpoint/2010/main" val="2448840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40</a:t>
            </a:fld>
            <a:endParaRPr lang="en-GB" dirty="0"/>
          </a:p>
        </p:txBody>
      </p:sp>
    </p:spTree>
    <p:extLst>
      <p:ext uri="{BB962C8B-B14F-4D97-AF65-F5344CB8AC3E}">
        <p14:creationId xmlns:p14="http://schemas.microsoft.com/office/powerpoint/2010/main" val="3233479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41</a:t>
            </a:fld>
            <a:endParaRPr lang="en-GB" dirty="0"/>
          </a:p>
        </p:txBody>
      </p:sp>
    </p:spTree>
    <p:extLst>
      <p:ext uri="{BB962C8B-B14F-4D97-AF65-F5344CB8AC3E}">
        <p14:creationId xmlns:p14="http://schemas.microsoft.com/office/powerpoint/2010/main" val="680172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42</a:t>
            </a:fld>
            <a:endParaRPr lang="en-GB" dirty="0"/>
          </a:p>
        </p:txBody>
      </p:sp>
    </p:spTree>
    <p:extLst>
      <p:ext uri="{BB962C8B-B14F-4D97-AF65-F5344CB8AC3E}">
        <p14:creationId xmlns:p14="http://schemas.microsoft.com/office/powerpoint/2010/main" val="7290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a:t>
            </a:fld>
            <a:endParaRPr lang="en-GB" dirty="0"/>
          </a:p>
        </p:txBody>
      </p:sp>
    </p:spTree>
    <p:extLst>
      <p:ext uri="{BB962C8B-B14F-4D97-AF65-F5344CB8AC3E}">
        <p14:creationId xmlns:p14="http://schemas.microsoft.com/office/powerpoint/2010/main" val="2157258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43</a:t>
            </a:fld>
            <a:endParaRPr lang="en-GB" dirty="0"/>
          </a:p>
        </p:txBody>
      </p:sp>
    </p:spTree>
    <p:extLst>
      <p:ext uri="{BB962C8B-B14F-4D97-AF65-F5344CB8AC3E}">
        <p14:creationId xmlns:p14="http://schemas.microsoft.com/office/powerpoint/2010/main" val="1074426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45</a:t>
            </a:fld>
            <a:endParaRPr lang="en-GB" dirty="0"/>
          </a:p>
        </p:txBody>
      </p:sp>
    </p:spTree>
    <p:extLst>
      <p:ext uri="{BB962C8B-B14F-4D97-AF65-F5344CB8AC3E}">
        <p14:creationId xmlns:p14="http://schemas.microsoft.com/office/powerpoint/2010/main" val="62977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5</a:t>
            </a:fld>
            <a:endParaRPr lang="en-GB" dirty="0"/>
          </a:p>
        </p:txBody>
      </p:sp>
    </p:spTree>
    <p:extLst>
      <p:ext uri="{BB962C8B-B14F-4D97-AF65-F5344CB8AC3E}">
        <p14:creationId xmlns:p14="http://schemas.microsoft.com/office/powerpoint/2010/main" val="314404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6</a:t>
            </a:fld>
            <a:endParaRPr lang="en-GB" dirty="0"/>
          </a:p>
        </p:txBody>
      </p:sp>
    </p:spTree>
    <p:extLst>
      <p:ext uri="{BB962C8B-B14F-4D97-AF65-F5344CB8AC3E}">
        <p14:creationId xmlns:p14="http://schemas.microsoft.com/office/powerpoint/2010/main" val="423656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7</a:t>
            </a:fld>
            <a:endParaRPr lang="en-GB" dirty="0"/>
          </a:p>
        </p:txBody>
      </p:sp>
    </p:spTree>
    <p:extLst>
      <p:ext uri="{BB962C8B-B14F-4D97-AF65-F5344CB8AC3E}">
        <p14:creationId xmlns:p14="http://schemas.microsoft.com/office/powerpoint/2010/main" val="116892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8</a:t>
            </a:fld>
            <a:endParaRPr lang="en-GB" dirty="0"/>
          </a:p>
        </p:txBody>
      </p:sp>
    </p:spTree>
    <p:extLst>
      <p:ext uri="{BB962C8B-B14F-4D97-AF65-F5344CB8AC3E}">
        <p14:creationId xmlns:p14="http://schemas.microsoft.com/office/powerpoint/2010/main" val="100266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9</a:t>
            </a:fld>
            <a:endParaRPr lang="en-GB" dirty="0"/>
          </a:p>
        </p:txBody>
      </p:sp>
    </p:spTree>
    <p:extLst>
      <p:ext uri="{BB962C8B-B14F-4D97-AF65-F5344CB8AC3E}">
        <p14:creationId xmlns:p14="http://schemas.microsoft.com/office/powerpoint/2010/main" val="419562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smtClean="0"/>
              <a:t>2018.02.18</a:t>
            </a:r>
            <a:endParaRPr lang="en-GB" sz="3200" dirty="0"/>
          </a:p>
        </p:txBody>
      </p:sp>
    </p:spTree>
    <p:extLst>
      <p:ext uri="{BB962C8B-B14F-4D97-AF65-F5344CB8AC3E}">
        <p14:creationId xmlns:p14="http://schemas.microsoft.com/office/powerpoint/2010/main" val="328168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US" altLang="zh-CN" sz="3200" smtClean="0"/>
              <a:t>3-12</a:t>
            </a:r>
            <a:r>
              <a:rPr lang="en-GB" sz="3200" smtClean="0"/>
              <a:t/>
            </a:r>
            <a:br>
              <a:rPr lang="en-GB" sz="3200" smtClean="0"/>
            </a:br>
            <a:r>
              <a:rPr lang="en-GB" sz="3200" smtClean="0"/>
              <a:t>Kingdom Blessings</a:t>
            </a:r>
            <a:r>
              <a:rPr lang="en-GB" altLang="zh-CN" sz="3200" smtClean="0"/>
              <a:t/>
            </a:r>
            <a:br>
              <a:rPr lang="en-GB" altLang="zh-CN" sz="3200" smtClean="0"/>
            </a:br>
            <a:r>
              <a:rPr lang="zh-CN" altLang="en-US" sz="3200"/>
              <a:t>幸</a:t>
            </a:r>
            <a:r>
              <a:rPr lang="zh-CN" altLang="en-US" sz="3200" smtClean="0"/>
              <a:t>福在天国</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690688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4449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2286000"/>
          </a:xfrm>
        </p:spPr>
        <p:txBody>
          <a:bodyPr>
            <a:normAutofit fontScale="90000"/>
          </a:bodyPr>
          <a:lstStyle/>
          <a:p>
            <a:pPr>
              <a:lnSpc>
                <a:spcPct val="150000"/>
              </a:lnSpc>
            </a:pPr>
            <a:r>
              <a:rPr lang="en-GB" sz="3200" smtClean="0"/>
              <a:t/>
            </a:r>
            <a:br>
              <a:rPr lang="en-GB" sz="3200" smtClean="0"/>
            </a:br>
            <a:r>
              <a:rPr lang="en-GB" sz="3200" smtClean="0"/>
              <a:t>3</a:t>
            </a:r>
            <a:br>
              <a:rPr lang="en-GB" sz="3200" smtClean="0"/>
            </a:br>
            <a:r>
              <a:rPr lang="en-GB" sz="3200" smtClean="0"/>
              <a:t>Poor in spirit</a:t>
            </a:r>
            <a:r>
              <a:rPr lang="en-GB" sz="3200"/>
              <a:t> </a:t>
            </a:r>
            <a:r>
              <a:rPr lang="en-GB" sz="3200" smtClean="0"/>
              <a:t>      </a:t>
            </a:r>
            <a:r>
              <a:rPr lang="en-US" altLang="zh-CN" sz="3200" smtClean="0"/>
              <a:t>enter </a:t>
            </a:r>
            <a:r>
              <a:rPr lang="en-GB" sz="3200" smtClean="0"/>
              <a:t>God’s kingdom</a:t>
            </a:r>
            <a:r>
              <a:rPr lang="en-GB" altLang="zh-CN" sz="3200" smtClean="0"/>
              <a:t/>
            </a:r>
            <a:br>
              <a:rPr lang="en-GB" altLang="zh-CN" sz="3200" smtClean="0"/>
            </a:br>
            <a:r>
              <a:rPr lang="zh-CN" altLang="en-US" sz="3200" smtClean="0"/>
              <a:t>心灵贫穷      得进天国</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360658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3</a:t>
            </a:r>
            <a:endParaRPr lang="en-GB" sz="2400" dirty="0"/>
          </a:p>
        </p:txBody>
      </p:sp>
      <p:sp>
        <p:nvSpPr>
          <p:cNvPr id="3" name="Content Placeholder 2"/>
          <p:cNvSpPr>
            <a:spLocks noGrp="1"/>
          </p:cNvSpPr>
          <p:nvPr>
            <p:ph idx="1"/>
          </p:nvPr>
        </p:nvSpPr>
        <p:spPr>
          <a:xfrm>
            <a:off x="381000" y="838200"/>
            <a:ext cx="8305800" cy="6096000"/>
          </a:xfrm>
        </p:spPr>
        <p:txBody>
          <a:bodyPr>
            <a:noAutofit/>
          </a:bodyPr>
          <a:lstStyle/>
          <a:p>
            <a:pPr marL="0" indent="0">
              <a:buNone/>
            </a:pPr>
            <a:r>
              <a:rPr lang="en-US" altLang="zh-CN" sz="2800" smtClean="0"/>
              <a:t>Blessed are the </a:t>
            </a:r>
            <a:r>
              <a:rPr lang="en-US" altLang="zh-CN" sz="2800" smtClean="0">
                <a:solidFill>
                  <a:srgbClr val="FF0000"/>
                </a:solidFill>
              </a:rPr>
              <a:t>poor</a:t>
            </a:r>
            <a:r>
              <a:rPr lang="en-US" altLang="zh-CN" sz="2800" smtClean="0"/>
              <a:t> in spirit, for theirs is the kingdom of heaven. </a:t>
            </a:r>
            <a:endParaRPr lang="en-GB" altLang="zh-CN" sz="2800" smtClean="0"/>
          </a:p>
          <a:p>
            <a:pPr marL="0" indent="0">
              <a:buNone/>
            </a:pPr>
            <a:endParaRPr lang="en-GB" altLang="zh-CN" sz="2800" smtClean="0"/>
          </a:p>
          <a:p>
            <a:pPr marL="0" indent="0">
              <a:buNone/>
            </a:pPr>
            <a:r>
              <a:rPr lang="zh-CN" altLang="en-US" sz="2800" smtClean="0"/>
              <a:t>心</a:t>
            </a:r>
            <a:r>
              <a:rPr lang="zh-CN" altLang="en-US" sz="2800"/>
              <a:t>灵</a:t>
            </a:r>
            <a:r>
              <a:rPr lang="zh-CN" altLang="en-US" sz="2800">
                <a:solidFill>
                  <a:srgbClr val="FF0000"/>
                </a:solidFill>
              </a:rPr>
              <a:t>贫穷</a:t>
            </a:r>
            <a:r>
              <a:rPr lang="zh-CN" altLang="en-US" sz="2800"/>
              <a:t>的人有福了，因为天国是他们的</a:t>
            </a:r>
            <a:r>
              <a:rPr lang="zh-CN" altLang="en-US" sz="2800" smtClean="0"/>
              <a:t>。</a:t>
            </a:r>
            <a:endParaRPr lang="en-GB" altLang="zh-CN" sz="2800" smtClean="0"/>
          </a:p>
          <a:p>
            <a:pPr marL="0" indent="0" algn="just">
              <a:buNone/>
            </a:pPr>
            <a:endParaRPr lang="zh-CN" altLang="zh-CN" sz="2800" dirty="0"/>
          </a:p>
        </p:txBody>
      </p:sp>
    </p:spTree>
    <p:extLst>
      <p:ext uri="{BB962C8B-B14F-4D97-AF65-F5344CB8AC3E}">
        <p14:creationId xmlns:p14="http://schemas.microsoft.com/office/powerpoint/2010/main" val="3419247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a:t>Matthew</a:t>
            </a:r>
            <a:r>
              <a:rPr lang="zh-CN" altLang="en-US" sz="2400" smtClean="0"/>
              <a:t>马</a:t>
            </a:r>
            <a:r>
              <a:rPr lang="zh-CN" altLang="en-US" sz="2400" dirty="0" smtClean="0"/>
              <a:t>太福</a:t>
            </a:r>
            <a:r>
              <a:rPr lang="zh-CN" altLang="en-US" sz="2400" smtClean="0"/>
              <a:t>音 </a:t>
            </a:r>
            <a:r>
              <a:rPr lang="en-US" altLang="zh-CN" sz="2400" smtClean="0"/>
              <a:t>6:24</a:t>
            </a:r>
            <a:endParaRPr lang="en-GB" sz="2400" dirty="0"/>
          </a:p>
        </p:txBody>
      </p:sp>
      <p:sp>
        <p:nvSpPr>
          <p:cNvPr id="3" name="Content Placeholder 2"/>
          <p:cNvSpPr>
            <a:spLocks noGrp="1"/>
          </p:cNvSpPr>
          <p:nvPr>
            <p:ph idx="1"/>
          </p:nvPr>
        </p:nvSpPr>
        <p:spPr>
          <a:xfrm>
            <a:off x="304800" y="762000"/>
            <a:ext cx="8534400" cy="5562600"/>
          </a:xfrm>
        </p:spPr>
        <p:txBody>
          <a:bodyPr>
            <a:noAutofit/>
          </a:bodyPr>
          <a:lstStyle/>
          <a:p>
            <a:pPr marL="0" indent="0">
              <a:buNone/>
            </a:pPr>
            <a:r>
              <a:rPr lang="en-US" altLang="zh-CN" sz="2800" baseline="30000" smtClean="0"/>
              <a:t>24</a:t>
            </a:r>
            <a:r>
              <a:rPr lang="en-US" altLang="zh-CN" sz="2800" b="1" baseline="30000" smtClean="0"/>
              <a:t> </a:t>
            </a:r>
            <a:r>
              <a:rPr lang="en-US" altLang="zh-CN" sz="2800"/>
              <a:t> </a:t>
            </a:r>
            <a:r>
              <a:rPr lang="en-US" altLang="zh-CN" sz="2800" smtClean="0"/>
              <a:t> No one can serve two masters; either he will hate the one and love the other, or he will hold to one and despise the other. You cannot serve God and</a:t>
            </a:r>
            <a:r>
              <a:rPr lang="en-US" altLang="zh-CN" sz="2800" smtClean="0">
                <a:solidFill>
                  <a:srgbClr val="FF0000"/>
                </a:solidFill>
              </a:rPr>
              <a:t> money</a:t>
            </a:r>
            <a:r>
              <a:rPr lang="en-US" altLang="zh-CN" sz="2800" smtClean="0"/>
              <a:t>.</a:t>
            </a:r>
          </a:p>
          <a:p>
            <a:pPr marL="0" indent="0">
              <a:buNone/>
            </a:pPr>
            <a:endParaRPr lang="zh-CN" altLang="zh-CN" sz="2800"/>
          </a:p>
          <a:p>
            <a:pPr marL="0" indent="0">
              <a:lnSpc>
                <a:spcPts val="4000"/>
              </a:lnSpc>
              <a:buNone/>
            </a:pPr>
            <a:r>
              <a:rPr lang="en-US" altLang="zh-CN" sz="2800" baseline="30000" smtClean="0"/>
              <a:t>24</a:t>
            </a:r>
            <a:r>
              <a:rPr lang="en-US" altLang="zh-CN" sz="2800" b="1" baseline="30000" smtClean="0"/>
              <a:t>   </a:t>
            </a:r>
            <a:r>
              <a:rPr lang="zh-CN" altLang="en-US" sz="2800"/>
              <a:t>一</a:t>
            </a:r>
            <a:r>
              <a:rPr lang="zh-CN" altLang="en-US" sz="2800" smtClean="0"/>
              <a:t>个人不能服侍两个主人；他若不是恨这个爱那个，就是忠于这个轻视那个。你们不能服侍上帝，又服侍</a:t>
            </a:r>
            <a:r>
              <a:rPr lang="zh-CN" altLang="en-US" sz="2800" smtClean="0">
                <a:solidFill>
                  <a:srgbClr val="FF0000"/>
                </a:solidFill>
              </a:rPr>
              <a:t>金钱</a:t>
            </a:r>
            <a:r>
              <a:rPr lang="zh-CN" altLang="en-US" sz="2800" smtClean="0"/>
              <a:t>。</a:t>
            </a:r>
            <a:endParaRPr lang="zh-CN" altLang="en-US" sz="2800" dirty="0" smtClean="0"/>
          </a:p>
        </p:txBody>
      </p:sp>
    </p:spTree>
    <p:extLst>
      <p:ext uri="{BB962C8B-B14F-4D97-AF65-F5344CB8AC3E}">
        <p14:creationId xmlns:p14="http://schemas.microsoft.com/office/powerpoint/2010/main" val="1661832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smtClean="0"/>
              <a:t>Luke </a:t>
            </a:r>
            <a:r>
              <a:rPr lang="zh-CN" altLang="en-US" sz="2400"/>
              <a:t>路加</a:t>
            </a:r>
            <a:r>
              <a:rPr lang="zh-CN" altLang="en-US" sz="2400" smtClean="0"/>
              <a:t>福</a:t>
            </a:r>
            <a:r>
              <a:rPr lang="zh-CN" altLang="en-US" sz="2400"/>
              <a:t>音 </a:t>
            </a:r>
            <a:r>
              <a:rPr lang="en-US" altLang="zh-CN" sz="2400" smtClean="0"/>
              <a:t>6</a:t>
            </a:r>
            <a:r>
              <a:rPr lang="en-GB" altLang="zh-CN" sz="2400" smtClean="0"/>
              <a:t>:</a:t>
            </a:r>
            <a:r>
              <a:rPr lang="en-US" altLang="zh-CN" sz="2400" smtClean="0"/>
              <a:t>20</a:t>
            </a:r>
            <a:endParaRPr lang="en-GB" sz="2400" dirty="0"/>
          </a:p>
        </p:txBody>
      </p:sp>
      <p:sp>
        <p:nvSpPr>
          <p:cNvPr id="3" name="Content Placeholder 2"/>
          <p:cNvSpPr>
            <a:spLocks noGrp="1"/>
          </p:cNvSpPr>
          <p:nvPr>
            <p:ph idx="1"/>
          </p:nvPr>
        </p:nvSpPr>
        <p:spPr>
          <a:xfrm>
            <a:off x="381000" y="762000"/>
            <a:ext cx="8305800" cy="5181600"/>
          </a:xfrm>
        </p:spPr>
        <p:txBody>
          <a:bodyPr>
            <a:noAutofit/>
          </a:bodyPr>
          <a:lstStyle/>
          <a:p>
            <a:pPr marL="0" indent="0">
              <a:buNone/>
            </a:pPr>
            <a:r>
              <a:rPr lang="en-US" altLang="zh-CN" sz="2800" smtClean="0"/>
              <a:t>Turning</a:t>
            </a:r>
            <a:r>
              <a:rPr lang="en-GB" altLang="zh-CN" sz="2800" smtClean="0"/>
              <a:t> his gaze on his disciples, he began to say, “</a:t>
            </a:r>
            <a:r>
              <a:rPr lang="en-US" altLang="zh-CN" sz="2800" smtClean="0"/>
              <a:t>Blessed are the </a:t>
            </a:r>
            <a:r>
              <a:rPr lang="en-US" altLang="zh-CN" sz="2800" smtClean="0">
                <a:solidFill>
                  <a:srgbClr val="FF0000"/>
                </a:solidFill>
              </a:rPr>
              <a:t>poor</a:t>
            </a:r>
            <a:r>
              <a:rPr lang="en-US" altLang="zh-CN" sz="2800" smtClean="0"/>
              <a:t>, for yours is the kingdom of God.”</a:t>
            </a:r>
          </a:p>
          <a:p>
            <a:pPr marL="0" indent="0">
              <a:buNone/>
            </a:pPr>
            <a:endParaRPr lang="en-US" altLang="zh-CN" sz="2800" smtClean="0"/>
          </a:p>
          <a:p>
            <a:pPr marL="0" indent="0">
              <a:buNone/>
            </a:pPr>
            <a:r>
              <a:rPr lang="zh-CN" altLang="en-US" sz="2800" smtClean="0"/>
              <a:t>耶稣抬头看着门徒，说：</a:t>
            </a:r>
            <a:r>
              <a:rPr lang="en-US" altLang="zh-CN" sz="2800" smtClean="0"/>
              <a:t>“</a:t>
            </a:r>
            <a:r>
              <a:rPr lang="zh-CN" altLang="en-US" sz="2800" smtClean="0">
                <a:solidFill>
                  <a:srgbClr val="FF0000"/>
                </a:solidFill>
              </a:rPr>
              <a:t>贫</a:t>
            </a:r>
            <a:r>
              <a:rPr lang="zh-CN" altLang="en-US" sz="2800">
                <a:solidFill>
                  <a:srgbClr val="FF0000"/>
                </a:solidFill>
              </a:rPr>
              <a:t>穷</a:t>
            </a:r>
            <a:r>
              <a:rPr lang="zh-CN" altLang="en-US" sz="2800"/>
              <a:t>的人有福了，因</a:t>
            </a:r>
            <a:r>
              <a:rPr lang="zh-CN" altLang="en-US" sz="2800" smtClean="0"/>
              <a:t>为上帝的国是</a:t>
            </a:r>
            <a:r>
              <a:rPr lang="zh-CN" altLang="en-US" sz="2800"/>
              <a:t>你</a:t>
            </a:r>
            <a:r>
              <a:rPr lang="zh-CN" altLang="en-US" sz="2800" smtClean="0"/>
              <a:t>们</a:t>
            </a:r>
            <a:r>
              <a:rPr lang="zh-CN" altLang="en-US" sz="2800"/>
              <a:t>的</a:t>
            </a:r>
            <a:r>
              <a:rPr lang="zh-CN" altLang="en-US" sz="2800" smtClean="0"/>
              <a:t>。</a:t>
            </a:r>
            <a:r>
              <a:rPr lang="en-US" altLang="zh-CN" sz="2800" smtClean="0"/>
              <a:t>”</a:t>
            </a:r>
            <a:endParaRPr lang="en-GB" altLang="zh-CN" sz="2800" smtClean="0"/>
          </a:p>
          <a:p>
            <a:pPr marL="0" indent="0" algn="just">
              <a:buNone/>
            </a:pPr>
            <a:endParaRPr lang="zh-CN" altLang="zh-CN" sz="2800" dirty="0"/>
          </a:p>
        </p:txBody>
      </p:sp>
    </p:spTree>
    <p:extLst>
      <p:ext uri="{BB962C8B-B14F-4D97-AF65-F5344CB8AC3E}">
        <p14:creationId xmlns:p14="http://schemas.microsoft.com/office/powerpoint/2010/main" val="3301401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smtClean="0"/>
              <a:t>1Timothy </a:t>
            </a:r>
            <a:r>
              <a:rPr lang="zh-CN" altLang="en-US" sz="2400"/>
              <a:t>提摩</a:t>
            </a:r>
            <a:r>
              <a:rPr lang="zh-CN" altLang="en-US" sz="2400" smtClean="0"/>
              <a:t>太前书 </a:t>
            </a:r>
            <a:r>
              <a:rPr lang="en-US" altLang="zh-CN" sz="2400" smtClean="0"/>
              <a:t>6:7-8</a:t>
            </a:r>
            <a:r>
              <a:rPr lang="en-GB" altLang="zh-CN" sz="2400" smtClean="0"/>
              <a:t>, 10</a:t>
            </a:r>
            <a:endParaRPr lang="en-GB" sz="2400" dirty="0"/>
          </a:p>
        </p:txBody>
      </p:sp>
      <p:sp>
        <p:nvSpPr>
          <p:cNvPr id="3" name="Content Placeholder 2"/>
          <p:cNvSpPr>
            <a:spLocks noGrp="1"/>
          </p:cNvSpPr>
          <p:nvPr>
            <p:ph idx="1"/>
          </p:nvPr>
        </p:nvSpPr>
        <p:spPr>
          <a:xfrm>
            <a:off x="304800" y="762000"/>
            <a:ext cx="8534400" cy="5562600"/>
          </a:xfrm>
        </p:spPr>
        <p:txBody>
          <a:bodyPr>
            <a:noAutofit/>
          </a:bodyPr>
          <a:lstStyle/>
          <a:p>
            <a:pPr marL="0" indent="0">
              <a:buNone/>
            </a:pPr>
            <a:r>
              <a:rPr lang="en-US" altLang="zh-CN" sz="2800" baseline="30000" smtClean="0"/>
              <a:t>7</a:t>
            </a:r>
            <a:r>
              <a:rPr lang="en-US" altLang="zh-CN" sz="2800" b="1" baseline="30000" smtClean="0"/>
              <a:t> </a:t>
            </a:r>
            <a:r>
              <a:rPr lang="en-US" altLang="zh-CN" sz="2800"/>
              <a:t> </a:t>
            </a:r>
            <a:r>
              <a:rPr lang="en-US" altLang="zh-CN" sz="2800" smtClean="0"/>
              <a:t> We have brought nothing into the world, so we cannot take anything out of it.  </a:t>
            </a:r>
            <a:r>
              <a:rPr lang="en-US" altLang="zh-CN" sz="2800" baseline="30000" smtClean="0"/>
              <a:t>8  </a:t>
            </a:r>
            <a:r>
              <a:rPr lang="en-US" altLang="zh-CN" sz="2800" b="1" baseline="30000" smtClean="0"/>
              <a:t> </a:t>
            </a:r>
            <a:r>
              <a:rPr lang="en-US" altLang="zh-CN" sz="2800" smtClean="0"/>
              <a:t>If we have food and covering, with these we will be content.  </a:t>
            </a:r>
            <a:r>
              <a:rPr lang="en-US" altLang="zh-CN" sz="2800" baseline="30000" smtClean="0"/>
              <a:t>10  </a:t>
            </a:r>
            <a:r>
              <a:rPr lang="en-US" altLang="zh-CN" sz="2800" smtClean="0"/>
              <a:t>The </a:t>
            </a:r>
            <a:r>
              <a:rPr lang="en-US" altLang="zh-CN" sz="2800" smtClean="0">
                <a:solidFill>
                  <a:srgbClr val="FF0000"/>
                </a:solidFill>
              </a:rPr>
              <a:t>love of money</a:t>
            </a:r>
            <a:r>
              <a:rPr lang="en-US" altLang="zh-CN" sz="2800" smtClean="0"/>
              <a:t> is a root of all evil, and some by longing for it have wandered away from the faith, and pierced themselves with many a pang.</a:t>
            </a:r>
            <a:endParaRPr lang="en-US" altLang="zh-CN" sz="2800"/>
          </a:p>
          <a:p>
            <a:pPr marL="0" indent="0">
              <a:buNone/>
            </a:pPr>
            <a:endParaRPr lang="en-US" altLang="zh-CN" sz="2800" b="1" baseline="30000" smtClean="0"/>
          </a:p>
          <a:p>
            <a:pPr marL="0" indent="0">
              <a:lnSpc>
                <a:spcPts val="4000"/>
              </a:lnSpc>
              <a:buNone/>
            </a:pPr>
            <a:r>
              <a:rPr lang="en-US" altLang="zh-CN" sz="2800" baseline="30000" smtClean="0"/>
              <a:t>7</a:t>
            </a:r>
            <a:r>
              <a:rPr lang="en-US" altLang="zh-CN" sz="2800" b="1" baseline="30000" smtClean="0"/>
              <a:t>   </a:t>
            </a:r>
            <a:r>
              <a:rPr lang="zh-CN" altLang="en-US" sz="2800" smtClean="0"/>
              <a:t> 我们什么也没</a:t>
            </a:r>
            <a:r>
              <a:rPr lang="zh-CN" altLang="en-US" sz="2800"/>
              <a:t>有</a:t>
            </a:r>
            <a:r>
              <a:rPr lang="zh-CN" altLang="en-US" sz="2800" smtClean="0"/>
              <a:t>带来世上，什</a:t>
            </a:r>
            <a:r>
              <a:rPr lang="zh-CN" altLang="en-US" sz="2800"/>
              <a:t>么</a:t>
            </a:r>
            <a:r>
              <a:rPr lang="zh-CN" altLang="en-US" sz="2800" smtClean="0"/>
              <a:t>也不能带走。</a:t>
            </a:r>
            <a:r>
              <a:rPr lang="en-US" altLang="zh-CN" sz="2800" baseline="30000" smtClean="0"/>
              <a:t> </a:t>
            </a:r>
          </a:p>
          <a:p>
            <a:pPr marL="0" indent="0">
              <a:lnSpc>
                <a:spcPts val="4000"/>
              </a:lnSpc>
              <a:buNone/>
            </a:pPr>
            <a:r>
              <a:rPr lang="en-US" altLang="zh-CN" sz="2800" baseline="30000" smtClean="0"/>
              <a:t>8    </a:t>
            </a:r>
            <a:r>
              <a:rPr lang="zh-CN" altLang="en-US" sz="2800" smtClean="0"/>
              <a:t>但只要有吃有穿，就应当知足。</a:t>
            </a:r>
            <a:r>
              <a:rPr lang="en-US" altLang="zh-CN" sz="2800" baseline="30000" smtClean="0"/>
              <a:t>10</a:t>
            </a:r>
            <a:r>
              <a:rPr lang="en-US" altLang="zh-CN" sz="2800" b="1" baseline="30000" smtClean="0"/>
              <a:t>   </a:t>
            </a:r>
            <a:r>
              <a:rPr lang="zh-CN" altLang="en-US" sz="2800">
                <a:solidFill>
                  <a:srgbClr val="FF0000"/>
                </a:solidFill>
              </a:rPr>
              <a:t>爱钱</a:t>
            </a:r>
            <a:r>
              <a:rPr lang="zh-CN" altLang="en-US" sz="2800"/>
              <a:t>是万</a:t>
            </a:r>
            <a:r>
              <a:rPr lang="zh-CN" altLang="en-US" sz="2800" smtClean="0"/>
              <a:t>恶的根</a:t>
            </a:r>
            <a:r>
              <a:rPr lang="zh-CN" altLang="en-US" sz="2800"/>
              <a:t>。</a:t>
            </a:r>
            <a:r>
              <a:rPr lang="zh-CN" altLang="en-US" sz="2800" smtClean="0"/>
              <a:t>人贪求就</a:t>
            </a:r>
            <a:r>
              <a:rPr lang="zh-CN" altLang="en-US" sz="2800"/>
              <a:t>背</a:t>
            </a:r>
            <a:r>
              <a:rPr lang="zh-CN" altLang="en-US" sz="2800" smtClean="0"/>
              <a:t>离真</a:t>
            </a:r>
            <a:r>
              <a:rPr lang="zh-CN" altLang="en-US" sz="2800"/>
              <a:t>道，把自己交给剧痛去刺</a:t>
            </a:r>
            <a:r>
              <a:rPr lang="zh-CN" altLang="en-US" sz="2800" smtClean="0"/>
              <a:t>透。</a:t>
            </a:r>
            <a:endParaRPr lang="zh-CN" altLang="en-US" sz="2800"/>
          </a:p>
          <a:p>
            <a:pPr marL="514350" indent="-514350">
              <a:buAutoNum type="arabicPlain" startAt="8"/>
            </a:pPr>
            <a:endParaRPr lang="zh-CN" altLang="en-US" sz="2800" dirty="0" smtClean="0"/>
          </a:p>
        </p:txBody>
      </p:sp>
    </p:spTree>
    <p:extLst>
      <p:ext uri="{BB962C8B-B14F-4D97-AF65-F5344CB8AC3E}">
        <p14:creationId xmlns:p14="http://schemas.microsoft.com/office/powerpoint/2010/main" val="158522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a:t>Matthew</a:t>
            </a:r>
            <a:r>
              <a:rPr lang="zh-CN" altLang="en-US" sz="2400" smtClean="0"/>
              <a:t>马</a:t>
            </a:r>
            <a:r>
              <a:rPr lang="zh-CN" altLang="en-US" sz="2400" dirty="0" smtClean="0"/>
              <a:t>太福</a:t>
            </a:r>
            <a:r>
              <a:rPr lang="zh-CN" altLang="en-US" sz="2400" smtClean="0"/>
              <a:t>音 </a:t>
            </a:r>
            <a:r>
              <a:rPr lang="en-US" altLang="zh-CN" sz="2400" smtClean="0"/>
              <a:t>6:33-34</a:t>
            </a:r>
            <a:endParaRPr lang="en-GB" sz="2400" dirty="0"/>
          </a:p>
        </p:txBody>
      </p:sp>
      <p:sp>
        <p:nvSpPr>
          <p:cNvPr id="3" name="Content Placeholder 2"/>
          <p:cNvSpPr>
            <a:spLocks noGrp="1"/>
          </p:cNvSpPr>
          <p:nvPr>
            <p:ph idx="1"/>
          </p:nvPr>
        </p:nvSpPr>
        <p:spPr>
          <a:xfrm>
            <a:off x="304800" y="762000"/>
            <a:ext cx="8534400" cy="5562600"/>
          </a:xfrm>
        </p:spPr>
        <p:txBody>
          <a:bodyPr>
            <a:noAutofit/>
          </a:bodyPr>
          <a:lstStyle/>
          <a:p>
            <a:pPr marL="0" indent="0">
              <a:buNone/>
            </a:pPr>
            <a:r>
              <a:rPr lang="en-US" altLang="zh-CN" sz="2800" baseline="30000" smtClean="0"/>
              <a:t>33</a:t>
            </a:r>
            <a:r>
              <a:rPr lang="en-US" altLang="zh-CN" sz="2800" b="1" baseline="30000" smtClean="0"/>
              <a:t> </a:t>
            </a:r>
            <a:r>
              <a:rPr lang="en-US" altLang="zh-CN" sz="2800"/>
              <a:t> </a:t>
            </a:r>
            <a:r>
              <a:rPr lang="en-US" altLang="zh-CN" sz="2800" smtClean="0"/>
              <a:t> </a:t>
            </a:r>
            <a:r>
              <a:rPr lang="en-GB" altLang="zh-CN" sz="2800" smtClean="0"/>
              <a:t>Seek first His kingdom and His righteousness; and all these things will be added to you.  </a:t>
            </a:r>
          </a:p>
          <a:p>
            <a:pPr marL="0" indent="0">
              <a:buNone/>
            </a:pPr>
            <a:r>
              <a:rPr lang="en-US" altLang="zh-CN" sz="2800" baseline="30000" smtClean="0"/>
              <a:t>34  </a:t>
            </a:r>
            <a:r>
              <a:rPr lang="en-GB" altLang="zh-CN" sz="2800" smtClean="0"/>
              <a:t>Therefore do not be anxious about tomorrow; for tomorrow will take care of itself.  There is enough trouble as it is when we take life one day at a time.</a:t>
            </a:r>
            <a:endParaRPr lang="en-US" altLang="zh-CN" sz="2800" smtClean="0"/>
          </a:p>
          <a:p>
            <a:pPr marL="0" indent="0">
              <a:buNone/>
            </a:pPr>
            <a:endParaRPr lang="zh-CN" altLang="zh-CN" sz="2800"/>
          </a:p>
          <a:p>
            <a:pPr marL="0" indent="0">
              <a:lnSpc>
                <a:spcPts val="4000"/>
              </a:lnSpc>
              <a:buNone/>
            </a:pPr>
            <a:r>
              <a:rPr lang="en-US" altLang="zh-CN" sz="2800" baseline="30000" smtClean="0"/>
              <a:t>33</a:t>
            </a:r>
            <a:r>
              <a:rPr lang="en-US" altLang="zh-CN" sz="2800" b="1" baseline="30000" smtClean="0"/>
              <a:t>   </a:t>
            </a:r>
            <a:r>
              <a:rPr lang="zh-CN" altLang="en-US" sz="2800" smtClean="0"/>
              <a:t>你们要先求他的国和他的义，这一切都必加给你们。</a:t>
            </a:r>
            <a:r>
              <a:rPr lang="en-US" altLang="zh-CN" sz="2800" baseline="30000" smtClean="0"/>
              <a:t> 34   </a:t>
            </a:r>
            <a:r>
              <a:rPr lang="zh-CN" altLang="en-US" sz="2800" smtClean="0"/>
              <a:t>所以，不要为明天忧虑，因为明天自有明天的忧虑，一天的难处一天当就够了。</a:t>
            </a:r>
            <a:endParaRPr lang="zh-CN" altLang="en-US" sz="2800" dirty="0" smtClean="0"/>
          </a:p>
        </p:txBody>
      </p:sp>
    </p:spTree>
    <p:extLst>
      <p:ext uri="{BB962C8B-B14F-4D97-AF65-F5344CB8AC3E}">
        <p14:creationId xmlns:p14="http://schemas.microsoft.com/office/powerpoint/2010/main" val="4053743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a:t>Matthew</a:t>
            </a:r>
            <a:r>
              <a:rPr lang="zh-CN" altLang="en-US" sz="2400" smtClean="0"/>
              <a:t>马</a:t>
            </a:r>
            <a:r>
              <a:rPr lang="zh-CN" altLang="en-US" sz="2400" dirty="0" smtClean="0"/>
              <a:t>太福</a:t>
            </a:r>
            <a:r>
              <a:rPr lang="zh-CN" altLang="en-US" sz="2400" smtClean="0"/>
              <a:t>音 </a:t>
            </a:r>
            <a:r>
              <a:rPr lang="en-GB" altLang="zh-CN" sz="2400" smtClean="0"/>
              <a:t>1</a:t>
            </a:r>
            <a:r>
              <a:rPr lang="en-US" altLang="zh-CN" sz="2400" smtClean="0"/>
              <a:t>6:25</a:t>
            </a:r>
            <a:endParaRPr lang="en-GB" sz="2400" dirty="0"/>
          </a:p>
        </p:txBody>
      </p:sp>
      <p:sp>
        <p:nvSpPr>
          <p:cNvPr id="3" name="Content Placeholder 2"/>
          <p:cNvSpPr>
            <a:spLocks noGrp="1"/>
          </p:cNvSpPr>
          <p:nvPr>
            <p:ph idx="1"/>
          </p:nvPr>
        </p:nvSpPr>
        <p:spPr>
          <a:xfrm>
            <a:off x="304800" y="990600"/>
            <a:ext cx="8534400" cy="5562600"/>
          </a:xfrm>
        </p:spPr>
        <p:txBody>
          <a:bodyPr>
            <a:noAutofit/>
          </a:bodyPr>
          <a:lstStyle/>
          <a:p>
            <a:pPr marL="0" indent="0">
              <a:buNone/>
            </a:pPr>
            <a:r>
              <a:rPr lang="en-US" altLang="zh-CN" sz="2800" smtClean="0"/>
              <a:t>Whoever wishes to save his life will lose it; but whoever loses his life for my sake will find it.</a:t>
            </a:r>
          </a:p>
          <a:p>
            <a:pPr marL="0" indent="0">
              <a:buNone/>
            </a:pPr>
            <a:endParaRPr lang="zh-CN" altLang="zh-CN" sz="2800"/>
          </a:p>
          <a:p>
            <a:pPr marL="0" indent="0">
              <a:lnSpc>
                <a:spcPts val="4000"/>
              </a:lnSpc>
              <a:buNone/>
            </a:pPr>
            <a:r>
              <a:rPr lang="zh-CN" altLang="en-US" sz="2800" smtClean="0"/>
              <a:t>凡</a:t>
            </a:r>
            <a:r>
              <a:rPr lang="zh-CN" altLang="en-US" sz="2800" smtClean="0"/>
              <a:t>是想救自己生命的，必丧掉生命；但为我的缘故丧失生命的，必得着生命。</a:t>
            </a:r>
            <a:endParaRPr lang="zh-CN" altLang="en-US" sz="2800" dirty="0" smtClean="0"/>
          </a:p>
        </p:txBody>
      </p:sp>
    </p:spTree>
    <p:extLst>
      <p:ext uri="{BB962C8B-B14F-4D97-AF65-F5344CB8AC3E}">
        <p14:creationId xmlns:p14="http://schemas.microsoft.com/office/powerpoint/2010/main" val="328748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447799"/>
            <a:ext cx="8077200" cy="3505201"/>
          </a:xfrm>
        </p:spPr>
        <p:txBody>
          <a:bodyPr>
            <a:normAutofit/>
          </a:bodyPr>
          <a:lstStyle/>
          <a:p>
            <a:pPr>
              <a:lnSpc>
                <a:spcPct val="150000"/>
              </a:lnSpc>
            </a:pPr>
            <a:r>
              <a:rPr lang="en-US" altLang="zh-CN" sz="2800" smtClean="0"/>
              <a:t>“Happiness is when you live for something</a:t>
            </a:r>
            <a:br>
              <a:rPr lang="en-US" altLang="zh-CN" sz="2800" smtClean="0"/>
            </a:br>
            <a:r>
              <a:rPr lang="en-US" altLang="zh-CN" sz="2800" smtClean="0"/>
              <a:t>or somebody greater than yourself.”</a:t>
            </a:r>
            <a:br>
              <a:rPr lang="en-US" altLang="zh-CN" sz="2800" smtClean="0"/>
            </a:br>
            <a:r>
              <a:rPr lang="en-US" altLang="zh-CN" sz="3200" smtClean="0"/>
              <a:t/>
            </a:r>
            <a:br>
              <a:rPr lang="en-US" altLang="zh-CN" sz="3200" smtClean="0"/>
            </a:br>
            <a:r>
              <a:rPr lang="en-US" altLang="zh-CN" sz="1800" smtClean="0"/>
              <a:t>Viktor E. Frankl,  </a:t>
            </a:r>
            <a:r>
              <a:rPr lang="en-US" altLang="zh-CN" sz="1800" i="1" smtClean="0"/>
              <a:t>Man’s Search For Meaning</a:t>
            </a:r>
            <a:endParaRPr lang="en-GB" sz="2800" dirty="0"/>
          </a:p>
        </p:txBody>
      </p:sp>
    </p:spTree>
    <p:extLst>
      <p:ext uri="{BB962C8B-B14F-4D97-AF65-F5344CB8AC3E}">
        <p14:creationId xmlns:p14="http://schemas.microsoft.com/office/powerpoint/2010/main" val="261500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2800" dirty="0" smtClean="0"/>
              <a:t>The Gospel </a:t>
            </a:r>
            <a:r>
              <a:rPr lang="en-US" sz="2800" smtClean="0"/>
              <a:t>of Matthew </a:t>
            </a:r>
            <a:r>
              <a:rPr lang="en-US" sz="2800" dirty="0" smtClean="0"/>
              <a:t>Series</a:t>
            </a:r>
            <a:br>
              <a:rPr lang="en-US" sz="2800" dirty="0" smtClean="0"/>
            </a:br>
            <a:r>
              <a:rPr lang="zh-CN" altLang="en-US" sz="2800" dirty="0" smtClean="0"/>
              <a:t>马太福音系列</a:t>
            </a:r>
            <a:endParaRPr lang="en-GB" sz="2800" dirty="0"/>
          </a:p>
        </p:txBody>
      </p:sp>
    </p:spTree>
    <p:extLst>
      <p:ext uri="{BB962C8B-B14F-4D97-AF65-F5344CB8AC3E}">
        <p14:creationId xmlns:p14="http://schemas.microsoft.com/office/powerpoint/2010/main" val="935623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2286000"/>
          </a:xfrm>
        </p:spPr>
        <p:txBody>
          <a:bodyPr>
            <a:normAutofit fontScale="90000"/>
          </a:bodyPr>
          <a:lstStyle/>
          <a:p>
            <a:pPr>
              <a:lnSpc>
                <a:spcPct val="150000"/>
              </a:lnSpc>
            </a:pPr>
            <a:r>
              <a:rPr lang="en-GB" sz="3200" smtClean="0"/>
              <a:t/>
            </a:r>
            <a:br>
              <a:rPr lang="en-GB" sz="3200" smtClean="0"/>
            </a:br>
            <a:r>
              <a:rPr lang="en-GB" sz="3200" smtClean="0"/>
              <a:t>4</a:t>
            </a:r>
            <a:br>
              <a:rPr lang="en-GB" sz="3200" smtClean="0"/>
            </a:br>
            <a:r>
              <a:rPr lang="en-GB" sz="3200" smtClean="0"/>
              <a:t>Mourning         Comfort</a:t>
            </a:r>
            <a:r>
              <a:rPr lang="en-GB" altLang="zh-CN" sz="3200" smtClean="0"/>
              <a:t/>
            </a:r>
            <a:br>
              <a:rPr lang="en-GB" altLang="zh-CN" sz="3200" smtClean="0"/>
            </a:br>
            <a:r>
              <a:rPr lang="zh-CN" altLang="en-US" sz="3200" smtClean="0"/>
              <a:t>伤心</a:t>
            </a:r>
            <a:r>
              <a:rPr lang="en-GB" altLang="zh-CN" sz="3200" smtClean="0"/>
              <a:t>               </a:t>
            </a:r>
            <a:r>
              <a:rPr lang="zh-CN" altLang="en-US" sz="3200" smtClean="0"/>
              <a:t>安慰</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30271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447799"/>
            <a:ext cx="8077200" cy="3505201"/>
          </a:xfrm>
        </p:spPr>
        <p:txBody>
          <a:bodyPr>
            <a:normAutofit fontScale="90000"/>
          </a:bodyPr>
          <a:lstStyle/>
          <a:p>
            <a:pPr>
              <a:lnSpc>
                <a:spcPct val="150000"/>
              </a:lnSpc>
            </a:pPr>
            <a:r>
              <a:rPr lang="en-US" altLang="zh-CN" sz="3200" smtClean="0"/>
              <a:t>We</a:t>
            </a:r>
            <a:r>
              <a:rPr lang="en-GB" altLang="zh-CN" sz="3200" smtClean="0"/>
              <a:t> understand Matthew better</a:t>
            </a:r>
            <a:r>
              <a:rPr lang="en-US" altLang="zh-CN" sz="3200" smtClean="0"/>
              <a:t/>
            </a:r>
            <a:br>
              <a:rPr lang="en-US" altLang="zh-CN" sz="3200" smtClean="0"/>
            </a:br>
            <a:r>
              <a:rPr lang="en-US" altLang="zh-CN" sz="3200" smtClean="0"/>
              <a:t>if we know Book of </a:t>
            </a:r>
            <a:r>
              <a:rPr lang="en-GB" altLang="zh-CN" sz="3200" smtClean="0"/>
              <a:t>Isaiah</a:t>
            </a:r>
            <a:br>
              <a:rPr lang="en-GB" altLang="zh-CN" sz="3200" smtClean="0"/>
            </a:br>
            <a:r>
              <a:rPr lang="zh-CN" altLang="en-US" sz="3200" smtClean="0"/>
              <a:t>要更好明白</a:t>
            </a:r>
            <a:r>
              <a:rPr lang="en-US" altLang="zh-CN" sz="3200" smtClean="0"/>
              <a:t>《</a:t>
            </a:r>
            <a:r>
              <a:rPr lang="zh-CN" altLang="en-US" sz="3200" smtClean="0"/>
              <a:t>马</a:t>
            </a:r>
            <a:r>
              <a:rPr lang="zh-CN" altLang="en-US" sz="3200"/>
              <a:t>太福</a:t>
            </a:r>
            <a:r>
              <a:rPr lang="zh-CN" altLang="en-US" sz="3200" smtClean="0"/>
              <a:t>音</a:t>
            </a:r>
            <a:r>
              <a:rPr lang="en-US" altLang="zh-CN" sz="3200" smtClean="0"/>
              <a:t>》</a:t>
            </a:r>
            <a:r>
              <a:rPr lang="zh-CN" altLang="en-US" sz="3200" smtClean="0"/>
              <a:t>就得</a:t>
            </a:r>
            <a:r>
              <a:rPr lang="zh-CN" altLang="en-US" sz="3200"/>
              <a:t>了解</a:t>
            </a:r>
            <a:r>
              <a:rPr lang="en-US" altLang="zh-CN" sz="3200" smtClean="0"/>
              <a:t>《</a:t>
            </a:r>
            <a:r>
              <a:rPr lang="zh-CN" altLang="en-US" sz="3200" smtClean="0"/>
              <a:t>以</a:t>
            </a:r>
            <a:r>
              <a:rPr lang="zh-CN" altLang="en-US" sz="3200"/>
              <a:t>赛</a:t>
            </a:r>
            <a:r>
              <a:rPr lang="zh-CN" altLang="en-US" sz="3200" smtClean="0"/>
              <a:t>亚书</a:t>
            </a:r>
            <a:r>
              <a:rPr lang="en-US" altLang="zh-CN" sz="3200" smtClean="0"/>
              <a:t>》</a:t>
            </a:r>
            <a:br>
              <a:rPr lang="en-US" altLang="zh-CN" sz="3200" smtClean="0"/>
            </a:br>
            <a:r>
              <a:rPr lang="en-US" sz="3200" smtClean="0"/>
              <a:t/>
            </a:r>
            <a:br>
              <a:rPr lang="en-US" sz="3200" smtClean="0"/>
            </a:br>
            <a:endParaRPr lang="en-GB" sz="3200" dirty="0"/>
          </a:p>
        </p:txBody>
      </p:sp>
    </p:spTree>
    <p:extLst>
      <p:ext uri="{BB962C8B-B14F-4D97-AF65-F5344CB8AC3E}">
        <p14:creationId xmlns:p14="http://schemas.microsoft.com/office/powerpoint/2010/main" val="690937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61:1</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smtClean="0"/>
              <a:t>The Spirit of the Lord Yahweh is upon me, </a:t>
            </a:r>
          </a:p>
          <a:p>
            <a:pPr marL="0" indent="0" algn="just">
              <a:buNone/>
            </a:pPr>
            <a:r>
              <a:rPr lang="en-US" altLang="zh-CN" sz="2800" smtClean="0"/>
              <a:t>	because Yahweh has anointed me</a:t>
            </a:r>
          </a:p>
          <a:p>
            <a:pPr marL="0" indent="0" algn="just">
              <a:buNone/>
            </a:pPr>
            <a:r>
              <a:rPr lang="en-US" altLang="zh-CN" sz="2800" smtClean="0"/>
              <a:t>	To bring good news to the afflicted.</a:t>
            </a:r>
          </a:p>
          <a:p>
            <a:pPr marL="0" indent="0" algn="just">
              <a:buNone/>
            </a:pPr>
            <a:r>
              <a:rPr lang="en-US" altLang="zh-CN" sz="2800" smtClean="0"/>
              <a:t>He has sent me to bind up the </a:t>
            </a:r>
            <a:r>
              <a:rPr lang="en-US" altLang="zh-CN" sz="2800" smtClean="0">
                <a:solidFill>
                  <a:srgbClr val="FF0000"/>
                </a:solidFill>
              </a:rPr>
              <a:t>brokenhearted</a:t>
            </a:r>
            <a:r>
              <a:rPr lang="en-US" altLang="zh-CN" sz="2800" smtClean="0"/>
              <a:t>.</a:t>
            </a:r>
          </a:p>
          <a:p>
            <a:pPr marL="0" indent="0" algn="just">
              <a:buNone/>
            </a:pPr>
            <a:r>
              <a:rPr lang="en-US" altLang="zh-CN" sz="2800" smtClean="0"/>
              <a:t>To proclaim liberty to captives, and freedom to prisoners.</a:t>
            </a:r>
          </a:p>
          <a:p>
            <a:pPr marL="0" indent="0" algn="just">
              <a:buNone/>
            </a:pPr>
            <a:endParaRPr lang="en-US" altLang="zh-CN" sz="2800" smtClean="0"/>
          </a:p>
          <a:p>
            <a:pPr marL="0" indent="0" algn="just">
              <a:buNone/>
            </a:pPr>
            <a:r>
              <a:rPr lang="zh-CN" altLang="en-US" sz="2800" smtClean="0"/>
              <a:t>主雅伟的灵在我身上，因为雅伟膏了我，</a:t>
            </a:r>
            <a:endParaRPr lang="en-US" altLang="zh-CN" sz="2800" smtClean="0"/>
          </a:p>
          <a:p>
            <a:pPr marL="0" indent="0" algn="just">
              <a:buNone/>
            </a:pPr>
            <a:r>
              <a:rPr lang="en-US" altLang="zh-CN" sz="2800"/>
              <a:t>	</a:t>
            </a:r>
            <a:r>
              <a:rPr lang="zh-CN" altLang="en-US" sz="2800" smtClean="0"/>
              <a:t>叫我传福音给困苦的人；</a:t>
            </a:r>
            <a:endParaRPr lang="en-US" altLang="zh-CN" sz="2800" smtClean="0"/>
          </a:p>
          <a:p>
            <a:pPr marL="0" indent="0" algn="just">
              <a:buNone/>
            </a:pPr>
            <a:r>
              <a:rPr lang="zh-CN" altLang="en-US" sz="2800" smtClean="0"/>
              <a:t>差遣我去医治</a:t>
            </a:r>
            <a:r>
              <a:rPr lang="zh-CN" altLang="en-US" sz="2800" smtClean="0">
                <a:solidFill>
                  <a:srgbClr val="FF0000"/>
                </a:solidFill>
              </a:rPr>
              <a:t>伤心</a:t>
            </a:r>
            <a:r>
              <a:rPr lang="zh-CN" altLang="en-US" sz="2800" smtClean="0"/>
              <a:t>的人，</a:t>
            </a:r>
            <a:endParaRPr lang="en-US" altLang="zh-CN" sz="2800" smtClean="0"/>
          </a:p>
          <a:p>
            <a:pPr marL="0" indent="0" algn="just">
              <a:buNone/>
            </a:pPr>
            <a:r>
              <a:rPr lang="en-US" altLang="zh-CN" sz="2800"/>
              <a:t>	</a:t>
            </a:r>
            <a:r>
              <a:rPr lang="zh-CN" altLang="en-US" sz="2800" smtClean="0"/>
              <a:t>向被掳的宣告自由，向被囚的宣告释放；</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94662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61:2</a:t>
            </a:r>
            <a:endParaRPr lang="en-GB" sz="2400" dirty="0"/>
          </a:p>
        </p:txBody>
      </p:sp>
      <p:sp>
        <p:nvSpPr>
          <p:cNvPr id="3" name="Content Placeholder 2"/>
          <p:cNvSpPr>
            <a:spLocks noGrp="1"/>
          </p:cNvSpPr>
          <p:nvPr>
            <p:ph idx="1"/>
          </p:nvPr>
        </p:nvSpPr>
        <p:spPr>
          <a:xfrm>
            <a:off x="304800" y="762000"/>
            <a:ext cx="8534400" cy="5715000"/>
          </a:xfrm>
        </p:spPr>
        <p:txBody>
          <a:bodyPr>
            <a:noAutofit/>
          </a:bodyPr>
          <a:lstStyle/>
          <a:p>
            <a:pPr marL="0" indent="0" algn="just">
              <a:buNone/>
            </a:pPr>
            <a:r>
              <a:rPr lang="en-US" altLang="zh-CN" sz="2800" smtClean="0"/>
              <a:t>To proclaim </a:t>
            </a:r>
            <a:r>
              <a:rPr lang="en-GB" altLang="zh-CN" sz="2800" smtClean="0"/>
              <a:t>the favourable year of Yahweh, </a:t>
            </a:r>
          </a:p>
          <a:p>
            <a:pPr marL="0" indent="0" algn="just">
              <a:buNone/>
            </a:pPr>
            <a:r>
              <a:rPr lang="en-GB" altLang="zh-CN" sz="2800"/>
              <a:t>	</a:t>
            </a:r>
            <a:r>
              <a:rPr lang="en-GB" altLang="zh-CN" sz="2800" smtClean="0"/>
              <a:t>and the day of vengeance of our God;</a:t>
            </a:r>
          </a:p>
          <a:p>
            <a:pPr marL="0" indent="0" algn="just">
              <a:buNone/>
            </a:pPr>
            <a:r>
              <a:rPr lang="en-GB" altLang="zh-CN" sz="2800" smtClean="0"/>
              <a:t>To </a:t>
            </a:r>
            <a:r>
              <a:rPr lang="en-GB" altLang="zh-CN" sz="2800" smtClean="0">
                <a:solidFill>
                  <a:srgbClr val="FF0000"/>
                </a:solidFill>
              </a:rPr>
              <a:t>comfort</a:t>
            </a:r>
            <a:r>
              <a:rPr lang="en-GB" altLang="zh-CN" sz="2800" smtClean="0"/>
              <a:t> all who </a:t>
            </a:r>
            <a:r>
              <a:rPr lang="en-GB" altLang="zh-CN" sz="2800" smtClean="0">
                <a:solidFill>
                  <a:srgbClr val="FF0000"/>
                </a:solidFill>
              </a:rPr>
              <a:t>mourn</a:t>
            </a:r>
            <a:r>
              <a:rPr lang="en-GB" altLang="zh-CN" sz="2800" smtClean="0"/>
              <a:t>, </a:t>
            </a:r>
          </a:p>
          <a:p>
            <a:pPr marL="0" indent="0" algn="just">
              <a:buNone/>
            </a:pPr>
            <a:r>
              <a:rPr lang="en-GB" altLang="zh-CN" sz="2800"/>
              <a:t>	</a:t>
            </a:r>
            <a:r>
              <a:rPr lang="en-GB" altLang="zh-CN" sz="2800" smtClean="0"/>
              <a:t>To grant those who </a:t>
            </a:r>
            <a:r>
              <a:rPr lang="en-GB" altLang="zh-CN" sz="2800" smtClean="0">
                <a:solidFill>
                  <a:srgbClr val="FF0000"/>
                </a:solidFill>
              </a:rPr>
              <a:t>mourn</a:t>
            </a:r>
            <a:r>
              <a:rPr lang="en-GB" altLang="zh-CN" sz="2800" smtClean="0"/>
              <a:t> in Zion, </a:t>
            </a:r>
          </a:p>
          <a:p>
            <a:pPr marL="0" indent="0" algn="just">
              <a:buNone/>
            </a:pPr>
            <a:r>
              <a:rPr lang="en-GB" altLang="zh-CN" sz="2800" smtClean="0"/>
              <a:t>	Giving them garland instead of ashes,</a:t>
            </a:r>
            <a:endParaRPr lang="en-US" altLang="zh-CN" sz="2800" smtClean="0"/>
          </a:p>
          <a:p>
            <a:pPr marL="0" indent="0" algn="just">
              <a:buNone/>
            </a:pPr>
            <a:endParaRPr lang="en-US" altLang="zh-CN" sz="2800" smtClean="0"/>
          </a:p>
          <a:p>
            <a:pPr marL="0" indent="0">
              <a:buNone/>
            </a:pPr>
            <a:r>
              <a:rPr lang="zh-CN" altLang="en-US" sz="2800"/>
              <a:t>宣告</a:t>
            </a:r>
            <a:r>
              <a:rPr lang="zh-CN" altLang="en-US" sz="2800" smtClean="0"/>
              <a:t>雅伟悦纳人的禧年，</a:t>
            </a:r>
            <a:endParaRPr lang="en-GB" altLang="zh-CN" sz="2800" smtClean="0"/>
          </a:p>
          <a:p>
            <a:pPr marL="0" indent="0">
              <a:buNone/>
            </a:pPr>
            <a:r>
              <a:rPr lang="en-GB" altLang="zh-CN" sz="2800"/>
              <a:t>	</a:t>
            </a:r>
            <a:r>
              <a:rPr lang="zh-CN" altLang="en-US" sz="2800" smtClean="0"/>
              <a:t>和我们的上帝报仇的日子；</a:t>
            </a:r>
            <a:r>
              <a:rPr lang="en-US" altLang="zh-CN" sz="2800"/>
              <a:t>	</a:t>
            </a:r>
            <a:endParaRPr lang="en-US" altLang="zh-CN" sz="2800" smtClean="0"/>
          </a:p>
          <a:p>
            <a:pPr marL="0" indent="0">
              <a:buNone/>
            </a:pPr>
            <a:r>
              <a:rPr lang="zh-CN" altLang="en-US" sz="2800">
                <a:solidFill>
                  <a:srgbClr val="FF0000"/>
                </a:solidFill>
              </a:rPr>
              <a:t>安</a:t>
            </a:r>
            <a:r>
              <a:rPr lang="zh-CN" altLang="en-US" sz="2800" smtClean="0">
                <a:solidFill>
                  <a:srgbClr val="FF0000"/>
                </a:solidFill>
              </a:rPr>
              <a:t>慰悲哀的人</a:t>
            </a:r>
            <a:r>
              <a:rPr lang="zh-CN" altLang="en-US" sz="2800" smtClean="0"/>
              <a:t>，</a:t>
            </a:r>
            <a:endParaRPr lang="en-GB" altLang="zh-CN" sz="2800" smtClean="0"/>
          </a:p>
          <a:p>
            <a:pPr marL="0" indent="0">
              <a:buNone/>
            </a:pPr>
            <a:r>
              <a:rPr lang="en-GB" altLang="zh-CN" sz="2800"/>
              <a:t>	</a:t>
            </a:r>
            <a:r>
              <a:rPr lang="zh-CN" altLang="en-US" sz="2800" smtClean="0"/>
              <a:t>为锡安</a:t>
            </a:r>
            <a:r>
              <a:rPr lang="zh-CN" altLang="en-US" sz="2800" smtClean="0">
                <a:solidFill>
                  <a:srgbClr val="FF0000"/>
                </a:solidFill>
              </a:rPr>
              <a:t>悲哀</a:t>
            </a:r>
            <a:r>
              <a:rPr lang="zh-CN" altLang="en-US" sz="2800" smtClean="0"/>
              <a:t>的人穿上装饰，</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084512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61:3</a:t>
            </a:r>
            <a:endParaRPr lang="en-GB" sz="2400" dirty="0"/>
          </a:p>
        </p:txBody>
      </p:sp>
      <p:sp>
        <p:nvSpPr>
          <p:cNvPr id="3" name="Content Placeholder 2"/>
          <p:cNvSpPr>
            <a:spLocks noGrp="1"/>
          </p:cNvSpPr>
          <p:nvPr>
            <p:ph idx="1"/>
          </p:nvPr>
        </p:nvSpPr>
        <p:spPr>
          <a:xfrm>
            <a:off x="304800" y="762000"/>
            <a:ext cx="8534400" cy="5867400"/>
          </a:xfrm>
        </p:spPr>
        <p:txBody>
          <a:bodyPr>
            <a:noAutofit/>
          </a:bodyPr>
          <a:lstStyle/>
          <a:p>
            <a:pPr marL="0" indent="0" algn="just">
              <a:buNone/>
            </a:pPr>
            <a:r>
              <a:rPr lang="en-GB" altLang="zh-CN" sz="2800" smtClean="0"/>
              <a:t>Giving them garland instead of ashes,</a:t>
            </a:r>
          </a:p>
          <a:p>
            <a:pPr marL="0" indent="0" algn="just">
              <a:buNone/>
            </a:pPr>
            <a:r>
              <a:rPr lang="en-US" altLang="zh-CN" sz="2800" smtClean="0"/>
              <a:t>	The oil of </a:t>
            </a:r>
            <a:r>
              <a:rPr lang="en-US" altLang="zh-CN" sz="2800" smtClean="0">
                <a:solidFill>
                  <a:srgbClr val="FF0000"/>
                </a:solidFill>
              </a:rPr>
              <a:t>gladness</a:t>
            </a:r>
            <a:r>
              <a:rPr lang="en-US" altLang="zh-CN" sz="2800" smtClean="0"/>
              <a:t> instead of mourning,</a:t>
            </a:r>
          </a:p>
          <a:p>
            <a:pPr marL="0" indent="0" algn="just">
              <a:buNone/>
            </a:pPr>
            <a:r>
              <a:rPr lang="en-US" altLang="zh-CN" sz="2800" smtClean="0"/>
              <a:t>	The mantle of </a:t>
            </a:r>
            <a:r>
              <a:rPr lang="en-US" altLang="zh-CN" sz="2800" smtClean="0">
                <a:solidFill>
                  <a:srgbClr val="FF0000"/>
                </a:solidFill>
              </a:rPr>
              <a:t>praise</a:t>
            </a:r>
            <a:r>
              <a:rPr lang="en-US" altLang="zh-CN" sz="2800" smtClean="0"/>
              <a:t> instead of a spirit of fainting.</a:t>
            </a:r>
          </a:p>
          <a:p>
            <a:pPr marL="0" indent="0" algn="just">
              <a:buNone/>
            </a:pPr>
            <a:r>
              <a:rPr lang="en-US" altLang="zh-CN" sz="2800" smtClean="0"/>
              <a:t>So they </a:t>
            </a:r>
            <a:r>
              <a:rPr lang="en-US" altLang="zh-CN" sz="2800" u="sng" smtClean="0"/>
              <a:t>will be called</a:t>
            </a:r>
            <a:r>
              <a:rPr lang="en-US" altLang="zh-CN" sz="2800" smtClean="0"/>
              <a:t> oaks of righteousness, </a:t>
            </a:r>
          </a:p>
          <a:p>
            <a:pPr marL="0" indent="0" algn="just">
              <a:buNone/>
            </a:pPr>
            <a:r>
              <a:rPr lang="en-US" altLang="zh-CN" sz="2800"/>
              <a:t>	</a:t>
            </a:r>
            <a:r>
              <a:rPr lang="en-US" altLang="zh-CN" sz="2800" smtClean="0"/>
              <a:t>The planting of Yahweh,</a:t>
            </a:r>
          </a:p>
          <a:p>
            <a:pPr marL="0" indent="0" algn="just">
              <a:buNone/>
            </a:pPr>
            <a:r>
              <a:rPr lang="en-US" altLang="zh-CN" sz="2800" smtClean="0"/>
              <a:t>	That He may be glorified.</a:t>
            </a:r>
          </a:p>
          <a:p>
            <a:pPr marL="0" indent="0" algn="just">
              <a:buNone/>
            </a:pPr>
            <a:endParaRPr lang="en-US" altLang="zh-CN" sz="2800" smtClean="0"/>
          </a:p>
          <a:p>
            <a:pPr marL="0" indent="0">
              <a:lnSpc>
                <a:spcPts val="4000"/>
              </a:lnSpc>
              <a:buNone/>
            </a:pPr>
            <a:r>
              <a:rPr lang="zh-CN" altLang="en-US" sz="2800" smtClean="0"/>
              <a:t>为锡安悲哀的人穿上装饰，赐给他们华冠代替灰尘，</a:t>
            </a:r>
            <a:endParaRPr lang="en-US" altLang="zh-CN" sz="2800" smtClean="0"/>
          </a:p>
          <a:p>
            <a:pPr marL="0" indent="0">
              <a:lnSpc>
                <a:spcPts val="4000"/>
              </a:lnSpc>
              <a:buNone/>
            </a:pPr>
            <a:r>
              <a:rPr lang="zh-CN" altLang="en-US" sz="2800" smtClean="0">
                <a:solidFill>
                  <a:srgbClr val="FF0000"/>
                </a:solidFill>
              </a:rPr>
              <a:t>喜乐</a:t>
            </a:r>
            <a:r>
              <a:rPr lang="zh-CN" altLang="en-US" sz="2800" smtClean="0"/>
              <a:t>油代替悲哀，</a:t>
            </a:r>
            <a:r>
              <a:rPr lang="zh-CN" altLang="en-US" sz="2800" smtClean="0">
                <a:solidFill>
                  <a:srgbClr val="FF0000"/>
                </a:solidFill>
              </a:rPr>
              <a:t>赞美</a:t>
            </a:r>
            <a:r>
              <a:rPr lang="zh-CN" altLang="en-US" sz="2800" smtClean="0"/>
              <a:t>衣代替</a:t>
            </a:r>
            <a:r>
              <a:rPr lang="zh-CN" altLang="en-US" sz="2800"/>
              <a:t>沮</a:t>
            </a:r>
            <a:r>
              <a:rPr lang="zh-CN" altLang="en-US" sz="2800" smtClean="0"/>
              <a:t>丧的灵，他们</a:t>
            </a:r>
            <a:r>
              <a:rPr lang="zh-CN" altLang="en-US" sz="2800" u="sng" smtClean="0"/>
              <a:t>必称为</a:t>
            </a:r>
            <a:endParaRPr lang="en-US" altLang="zh-CN" sz="2800" u="sng" smtClean="0"/>
          </a:p>
          <a:p>
            <a:pPr marL="0" indent="0">
              <a:lnSpc>
                <a:spcPts val="4000"/>
              </a:lnSpc>
              <a:buNone/>
            </a:pPr>
            <a:r>
              <a:rPr lang="zh-CN" altLang="en-US" sz="2800" smtClean="0"/>
              <a:t>公义的橡树，是雅伟栽种的，好使他自己得着荣耀。</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428120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2286000"/>
          </a:xfrm>
        </p:spPr>
        <p:txBody>
          <a:bodyPr>
            <a:normAutofit fontScale="90000"/>
          </a:bodyPr>
          <a:lstStyle/>
          <a:p>
            <a:pPr>
              <a:lnSpc>
                <a:spcPct val="150000"/>
              </a:lnSpc>
            </a:pPr>
            <a:r>
              <a:rPr lang="en-GB" sz="3200" smtClean="0"/>
              <a:t/>
            </a:r>
            <a:br>
              <a:rPr lang="en-GB" sz="3200" smtClean="0"/>
            </a:br>
            <a:r>
              <a:rPr lang="en-GB" sz="3200" smtClean="0"/>
              <a:t>5</a:t>
            </a:r>
            <a:br>
              <a:rPr lang="en-GB" sz="3200" smtClean="0"/>
            </a:br>
            <a:r>
              <a:rPr lang="en-GB" sz="3200" smtClean="0"/>
              <a:t>Humble           Inherit the Earth</a:t>
            </a:r>
            <a:r>
              <a:rPr lang="en-GB" altLang="zh-CN" sz="3200" smtClean="0"/>
              <a:t/>
            </a:r>
            <a:br>
              <a:rPr lang="en-GB" altLang="zh-CN" sz="3200" smtClean="0"/>
            </a:br>
            <a:r>
              <a:rPr lang="zh-CN" altLang="en-US" sz="3200"/>
              <a:t>柔和谦卑</a:t>
            </a:r>
            <a:r>
              <a:rPr lang="en-GB" altLang="zh-CN" sz="3200" smtClean="0"/>
              <a:t>          </a:t>
            </a:r>
            <a:r>
              <a:rPr lang="zh-CN" altLang="en-US" sz="3200" smtClean="0"/>
              <a:t>承受地球</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88515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143500"/>
          </a:xfrm>
          <a:prstGeom prst="rect">
            <a:avLst/>
          </a:prstGeom>
        </p:spPr>
      </p:pic>
    </p:spTree>
    <p:extLst>
      <p:ext uri="{BB962C8B-B14F-4D97-AF65-F5344CB8AC3E}">
        <p14:creationId xmlns:p14="http://schemas.microsoft.com/office/powerpoint/2010/main" val="3293048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203561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2286000"/>
          </a:xfrm>
        </p:spPr>
        <p:txBody>
          <a:bodyPr>
            <a:normAutofit fontScale="90000"/>
          </a:bodyPr>
          <a:lstStyle/>
          <a:p>
            <a:pPr>
              <a:lnSpc>
                <a:spcPct val="150000"/>
              </a:lnSpc>
            </a:pPr>
            <a:r>
              <a:rPr lang="en-GB" sz="3200" smtClean="0"/>
              <a:t/>
            </a:r>
            <a:br>
              <a:rPr lang="en-GB" sz="3200" smtClean="0"/>
            </a:br>
            <a:r>
              <a:rPr lang="en-GB" sz="3200" smtClean="0"/>
              <a:t>6</a:t>
            </a:r>
            <a:br>
              <a:rPr lang="en-GB" sz="3200" smtClean="0"/>
            </a:br>
            <a:r>
              <a:rPr lang="en-GB" sz="3200" smtClean="0"/>
              <a:t>Hunger for righteousness        Satisfied</a:t>
            </a:r>
            <a:r>
              <a:rPr lang="en-GB" altLang="zh-CN" sz="3200" smtClean="0"/>
              <a:t/>
            </a:r>
            <a:br>
              <a:rPr lang="en-GB" altLang="zh-CN" sz="3200" smtClean="0"/>
            </a:br>
            <a:r>
              <a:rPr lang="zh-CN" altLang="en-US" sz="3200"/>
              <a:t>饥渴慕</a:t>
            </a:r>
            <a:r>
              <a:rPr lang="zh-CN" altLang="en-US" sz="3200" smtClean="0"/>
              <a:t>义                       饱</a:t>
            </a:r>
            <a:r>
              <a:rPr lang="zh-CN" altLang="en-US" sz="3200"/>
              <a:t>足</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493782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Philippians </a:t>
            </a:r>
            <a:r>
              <a:rPr lang="zh-CN" altLang="en-US" sz="2400" smtClean="0"/>
              <a:t>腓立比书</a:t>
            </a:r>
            <a:r>
              <a:rPr lang="en-US" altLang="zh-CN" sz="2400" smtClean="0"/>
              <a:t> 3:8-9</a:t>
            </a:r>
            <a:endParaRPr lang="en-GB" sz="2400" dirty="0"/>
          </a:p>
        </p:txBody>
      </p:sp>
      <p:sp>
        <p:nvSpPr>
          <p:cNvPr id="3" name="Content Placeholder 2"/>
          <p:cNvSpPr>
            <a:spLocks noGrp="1"/>
          </p:cNvSpPr>
          <p:nvPr>
            <p:ph idx="1"/>
          </p:nvPr>
        </p:nvSpPr>
        <p:spPr>
          <a:xfrm>
            <a:off x="304800" y="838200"/>
            <a:ext cx="8534400" cy="5867400"/>
          </a:xfrm>
        </p:spPr>
        <p:txBody>
          <a:bodyPr>
            <a:noAutofit/>
          </a:bodyPr>
          <a:lstStyle/>
          <a:p>
            <a:pPr marL="0" indent="0" algn="just">
              <a:buNone/>
            </a:pPr>
            <a:r>
              <a:rPr lang="en-US" altLang="zh-CN" sz="2800" smtClean="0"/>
              <a:t>For him (Jesus) I suffer the loss of everything, and  consider them as rubbish in order that I might gain Christ, and be found in him, not having my own </a:t>
            </a:r>
            <a:r>
              <a:rPr lang="en-US" altLang="zh-CN" sz="2800" smtClean="0">
                <a:solidFill>
                  <a:srgbClr val="FF0000"/>
                </a:solidFill>
              </a:rPr>
              <a:t>righteousness</a:t>
            </a:r>
            <a:r>
              <a:rPr lang="en-US" altLang="zh-CN" sz="2800" smtClean="0"/>
              <a:t>, which is from the Law, but that which is through faith in Christ, the </a:t>
            </a:r>
            <a:r>
              <a:rPr lang="en-US" altLang="zh-CN" sz="2800" smtClean="0">
                <a:solidFill>
                  <a:srgbClr val="FF0000"/>
                </a:solidFill>
              </a:rPr>
              <a:t>righteousness</a:t>
            </a:r>
            <a:r>
              <a:rPr lang="en-US" altLang="zh-CN" sz="2800" smtClean="0"/>
              <a:t> which is from God by faith.</a:t>
            </a:r>
            <a:endParaRPr lang="en-GB" altLang="zh-CN" sz="2800" smtClean="0"/>
          </a:p>
          <a:p>
            <a:pPr marL="0" indent="0" algn="just">
              <a:buNone/>
            </a:pPr>
            <a:endParaRPr lang="en-US" altLang="zh-CN" sz="2800" smtClean="0"/>
          </a:p>
          <a:p>
            <a:pPr marL="0" indent="0">
              <a:lnSpc>
                <a:spcPts val="4000"/>
              </a:lnSpc>
              <a:buNone/>
            </a:pPr>
            <a:r>
              <a:rPr lang="zh-CN" altLang="en-US" sz="2800" smtClean="0"/>
              <a:t>为了他（耶稣），我把万事都抛弃了，看作废物，为了要得着 基督；并且得以在他里面，不是有自己因律法而得的</a:t>
            </a:r>
            <a:r>
              <a:rPr lang="zh-CN" altLang="en-US" sz="2800" smtClean="0">
                <a:solidFill>
                  <a:srgbClr val="FF0000"/>
                </a:solidFill>
              </a:rPr>
              <a:t>义</a:t>
            </a:r>
            <a:r>
              <a:rPr lang="zh-CN" altLang="en-US" sz="2800" smtClean="0"/>
              <a:t>，而是有因信从基督、从神而来基于信的</a:t>
            </a:r>
            <a:r>
              <a:rPr lang="zh-CN" altLang="en-US" sz="2800" smtClean="0">
                <a:solidFill>
                  <a:srgbClr val="FF0000"/>
                </a:solidFill>
              </a:rPr>
              <a:t>义</a:t>
            </a:r>
            <a:r>
              <a:rPr lang="zh-CN" altLang="en-US" sz="2800" smtClean="0"/>
              <a:t>。</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04362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2800" smtClean="0"/>
              <a:t>Matthew</a:t>
            </a:r>
            <a:r>
              <a:rPr lang="zh-CN" altLang="en-US" sz="2800"/>
              <a:t>马</a:t>
            </a:r>
            <a:r>
              <a:rPr lang="zh-CN" altLang="en-US" sz="2800" smtClean="0"/>
              <a:t>太 </a:t>
            </a:r>
            <a:r>
              <a:rPr lang="en-US" sz="2800" smtClean="0"/>
              <a:t>5.1-20</a:t>
            </a:r>
            <a:br>
              <a:rPr lang="en-US" sz="2800" smtClean="0"/>
            </a:br>
            <a:endParaRPr lang="en-GB" sz="2800" dirty="0"/>
          </a:p>
        </p:txBody>
      </p:sp>
    </p:spTree>
    <p:extLst>
      <p:ext uri="{BB962C8B-B14F-4D97-AF65-F5344CB8AC3E}">
        <p14:creationId xmlns:p14="http://schemas.microsoft.com/office/powerpoint/2010/main" val="657347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2286000"/>
          </a:xfrm>
        </p:spPr>
        <p:txBody>
          <a:bodyPr>
            <a:normAutofit fontScale="90000"/>
          </a:bodyPr>
          <a:lstStyle/>
          <a:p>
            <a:pPr>
              <a:lnSpc>
                <a:spcPct val="150000"/>
              </a:lnSpc>
            </a:pPr>
            <a:r>
              <a:rPr lang="en-GB" sz="3200" smtClean="0"/>
              <a:t/>
            </a:r>
            <a:br>
              <a:rPr lang="en-GB" sz="3200" smtClean="0"/>
            </a:br>
            <a:r>
              <a:rPr lang="en-GB" sz="3200" smtClean="0"/>
              <a:t>7</a:t>
            </a:r>
            <a:br>
              <a:rPr lang="en-GB" sz="3200" smtClean="0"/>
            </a:br>
            <a:r>
              <a:rPr lang="en-GB" sz="3200" smtClean="0"/>
              <a:t>Merciful          Receive mercy</a:t>
            </a:r>
            <a:r>
              <a:rPr lang="en-GB" altLang="zh-CN" sz="3200" smtClean="0"/>
              <a:t/>
            </a:r>
            <a:br>
              <a:rPr lang="en-GB" altLang="zh-CN" sz="3200" smtClean="0"/>
            </a:br>
            <a:r>
              <a:rPr lang="zh-CN" altLang="en-US" sz="3200"/>
              <a:t>怜恤</a:t>
            </a:r>
            <a:r>
              <a:rPr lang="zh-CN" altLang="en-US" sz="3200" smtClean="0"/>
              <a:t>人</a:t>
            </a:r>
            <a:r>
              <a:rPr lang="zh-CN" altLang="en-US" sz="3200"/>
              <a:t> </a:t>
            </a:r>
            <a:r>
              <a:rPr lang="zh-CN" altLang="en-US" sz="3200" smtClean="0"/>
              <a:t>           蒙神怜</a:t>
            </a:r>
            <a:r>
              <a:rPr lang="zh-CN" altLang="en-US" sz="3200"/>
              <a:t>恤</a:t>
            </a:r>
            <a:r>
              <a:rPr lang="en-US" sz="3200"/>
              <a:t/>
            </a:r>
            <a:br>
              <a:rPr lang="en-US" sz="3200"/>
            </a:br>
            <a:endParaRPr lang="en-GB" sz="3200" dirty="0"/>
          </a:p>
        </p:txBody>
      </p:sp>
    </p:spTree>
    <p:extLst>
      <p:ext uri="{BB962C8B-B14F-4D97-AF65-F5344CB8AC3E}">
        <p14:creationId xmlns:p14="http://schemas.microsoft.com/office/powerpoint/2010/main" val="2993272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James </a:t>
            </a:r>
            <a:r>
              <a:rPr lang="zh-CN" altLang="en-US" sz="2400"/>
              <a:t>雅各</a:t>
            </a:r>
            <a:r>
              <a:rPr lang="zh-CN" altLang="en-US" sz="2400" smtClean="0"/>
              <a:t>书</a:t>
            </a:r>
            <a:r>
              <a:rPr lang="en-US" altLang="zh-CN" sz="2400" smtClean="0"/>
              <a:t> 2:13</a:t>
            </a:r>
            <a:endParaRPr lang="en-GB" sz="2400" dirty="0"/>
          </a:p>
        </p:txBody>
      </p:sp>
      <p:sp>
        <p:nvSpPr>
          <p:cNvPr id="3" name="Content Placeholder 2"/>
          <p:cNvSpPr>
            <a:spLocks noGrp="1"/>
          </p:cNvSpPr>
          <p:nvPr>
            <p:ph idx="1"/>
          </p:nvPr>
        </p:nvSpPr>
        <p:spPr>
          <a:xfrm>
            <a:off x="304800" y="1143000"/>
            <a:ext cx="8534400" cy="5867400"/>
          </a:xfrm>
        </p:spPr>
        <p:txBody>
          <a:bodyPr>
            <a:noAutofit/>
          </a:bodyPr>
          <a:lstStyle/>
          <a:p>
            <a:pPr marL="0" indent="0" algn="just">
              <a:buNone/>
            </a:pPr>
            <a:r>
              <a:rPr lang="en-US" altLang="zh-CN" sz="2800" smtClean="0"/>
              <a:t>For judgment will be merciless on the one who has shown no mercy. Mercy triumphs over judgment.</a:t>
            </a:r>
            <a:endParaRPr lang="en-GB" altLang="zh-CN" sz="2800" smtClean="0"/>
          </a:p>
          <a:p>
            <a:pPr marL="0" indent="0" algn="just">
              <a:buNone/>
            </a:pPr>
            <a:endParaRPr lang="en-US" altLang="zh-CN" sz="2800" smtClean="0"/>
          </a:p>
          <a:p>
            <a:pPr marL="0" indent="0">
              <a:lnSpc>
                <a:spcPts val="4000"/>
              </a:lnSpc>
              <a:buNone/>
            </a:pPr>
            <a:r>
              <a:rPr lang="zh-CN" altLang="en-US" sz="2800"/>
              <a:t>因</a:t>
            </a:r>
            <a:r>
              <a:rPr lang="zh-CN" altLang="en-US" sz="2800" smtClean="0"/>
              <a:t>为，对不行怜悯的人，审判他们的时候亦没有怜悯；怜悯胜过审判。</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29166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2286000"/>
          </a:xfrm>
        </p:spPr>
        <p:txBody>
          <a:bodyPr>
            <a:normAutofit fontScale="90000"/>
          </a:bodyPr>
          <a:lstStyle/>
          <a:p>
            <a:pPr>
              <a:lnSpc>
                <a:spcPct val="150000"/>
              </a:lnSpc>
            </a:pPr>
            <a:r>
              <a:rPr lang="en-GB" sz="3200" smtClean="0"/>
              <a:t/>
            </a:r>
            <a:br>
              <a:rPr lang="en-GB" sz="3200" smtClean="0"/>
            </a:br>
            <a:r>
              <a:rPr lang="en-GB" sz="3200" smtClean="0"/>
              <a:t/>
            </a:r>
            <a:br>
              <a:rPr lang="en-GB" sz="3200" smtClean="0"/>
            </a:br>
            <a:r>
              <a:rPr lang="en-GB" sz="3200" smtClean="0"/>
              <a:t>8</a:t>
            </a:r>
            <a:br>
              <a:rPr lang="en-GB" sz="3200" smtClean="0"/>
            </a:br>
            <a:r>
              <a:rPr lang="en-GB" sz="3200" smtClean="0"/>
              <a:t>Pure in heart          See God</a:t>
            </a:r>
            <a:r>
              <a:rPr lang="en-GB" altLang="zh-CN" sz="3200" smtClean="0"/>
              <a:t/>
            </a:r>
            <a:br>
              <a:rPr lang="en-GB" altLang="zh-CN" sz="3200" smtClean="0"/>
            </a:br>
            <a:r>
              <a:rPr lang="zh-CN" altLang="en-US" sz="3200"/>
              <a:t>清</a:t>
            </a:r>
            <a:r>
              <a:rPr lang="zh-CN" altLang="en-US" sz="3200" smtClean="0"/>
              <a:t>心              得</a:t>
            </a:r>
            <a:r>
              <a:rPr lang="zh-CN" altLang="en-US" sz="3200"/>
              <a:t>见</a:t>
            </a:r>
            <a:r>
              <a:rPr lang="zh-CN" altLang="en-US" sz="3200" smtClean="0"/>
              <a:t>神</a:t>
            </a:r>
            <a:r>
              <a:rPr lang="en-GB" altLang="zh-CN" sz="3200"/>
              <a:t/>
            </a:r>
            <a:br>
              <a:rPr lang="en-GB" altLang="zh-CN" sz="320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395913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US" altLang="zh-CN" sz="2400" smtClean="0"/>
              <a:t>6</a:t>
            </a:r>
            <a:r>
              <a:rPr lang="en-GB" altLang="zh-CN" sz="2400" smtClean="0"/>
              <a:t>:22</a:t>
            </a:r>
            <a:r>
              <a:rPr lang="en-US" altLang="zh-CN" sz="2400" smtClean="0"/>
              <a:t>-23</a:t>
            </a:r>
            <a:endParaRPr lang="en-GB" sz="2400" dirty="0"/>
          </a:p>
        </p:txBody>
      </p:sp>
      <p:sp>
        <p:nvSpPr>
          <p:cNvPr id="3" name="Content Placeholder 2"/>
          <p:cNvSpPr>
            <a:spLocks noGrp="1"/>
          </p:cNvSpPr>
          <p:nvPr>
            <p:ph idx="1"/>
          </p:nvPr>
        </p:nvSpPr>
        <p:spPr>
          <a:xfrm>
            <a:off x="381000" y="533400"/>
            <a:ext cx="8305800" cy="6096000"/>
          </a:xfrm>
        </p:spPr>
        <p:txBody>
          <a:bodyPr>
            <a:noAutofit/>
          </a:bodyPr>
          <a:lstStyle/>
          <a:p>
            <a:pPr marL="0" indent="0" algn="just">
              <a:buNone/>
            </a:pPr>
            <a:r>
              <a:rPr lang="en-US" altLang="zh-CN" sz="2800" smtClean="0"/>
              <a:t>The lamp of the body is the eye. If therefore your eye is </a:t>
            </a:r>
            <a:r>
              <a:rPr lang="en-US" altLang="zh-CN" sz="2800" smtClean="0">
                <a:solidFill>
                  <a:srgbClr val="FF0000"/>
                </a:solidFill>
              </a:rPr>
              <a:t>single</a:t>
            </a:r>
            <a:r>
              <a:rPr lang="en-US" altLang="zh-CN" sz="2800" smtClean="0"/>
              <a:t>, your whole body will be full of light. But if your eye is bad, your whole body will be full of darkness. If therefore the light that is in you is darkness, how great is that darkness!</a:t>
            </a:r>
          </a:p>
          <a:p>
            <a:pPr marL="0" indent="0" algn="just">
              <a:buNone/>
            </a:pPr>
            <a:endParaRPr lang="en-US" altLang="zh-CN" sz="2800"/>
          </a:p>
          <a:p>
            <a:pPr marL="0" indent="0" algn="just">
              <a:buNone/>
            </a:pPr>
            <a:r>
              <a:rPr lang="zh-CN" altLang="en-US" sz="2800" smtClean="0"/>
              <a:t>眼睛就是身体的灯。如果你的眼睛</a:t>
            </a:r>
            <a:r>
              <a:rPr lang="zh-CN" altLang="en-US" sz="2800" smtClean="0">
                <a:solidFill>
                  <a:srgbClr val="FF0000"/>
                </a:solidFill>
              </a:rPr>
              <a:t>专一</a:t>
            </a:r>
            <a:r>
              <a:rPr lang="zh-CN" altLang="en-US" sz="2800" smtClean="0"/>
              <a:t>，全身就都明亮。如果你的眼有昏花，全身就都黑暗。如果你里面的光变成黑暗，这是多么的黑暗！</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52114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Exodus  </a:t>
            </a:r>
            <a:r>
              <a:rPr lang="zh-CN" altLang="en-US" sz="2400" smtClean="0"/>
              <a:t>出埃及记</a:t>
            </a:r>
            <a:r>
              <a:rPr lang="en-US" altLang="zh-CN" sz="2400" smtClean="0"/>
              <a:t>  33:20</a:t>
            </a:r>
            <a:endParaRPr lang="en-GB" sz="2400" dirty="0"/>
          </a:p>
        </p:txBody>
      </p:sp>
      <p:sp>
        <p:nvSpPr>
          <p:cNvPr id="3" name="Content Placeholder 2"/>
          <p:cNvSpPr>
            <a:spLocks noGrp="1"/>
          </p:cNvSpPr>
          <p:nvPr>
            <p:ph idx="1"/>
          </p:nvPr>
        </p:nvSpPr>
        <p:spPr>
          <a:xfrm>
            <a:off x="304800" y="1143000"/>
            <a:ext cx="8534400" cy="5867400"/>
          </a:xfrm>
        </p:spPr>
        <p:txBody>
          <a:bodyPr>
            <a:noAutofit/>
          </a:bodyPr>
          <a:lstStyle/>
          <a:p>
            <a:pPr marL="0" indent="0" algn="just">
              <a:buNone/>
            </a:pPr>
            <a:r>
              <a:rPr lang="en-US" altLang="zh-CN" sz="2800" smtClean="0"/>
              <a:t>But Yahweh said to Moses, “You cannot see My face, for no man can see Me and live!”</a:t>
            </a:r>
            <a:endParaRPr lang="en-GB" altLang="zh-CN" sz="2800" smtClean="0"/>
          </a:p>
          <a:p>
            <a:pPr marL="0" indent="0" algn="just">
              <a:buNone/>
            </a:pPr>
            <a:endParaRPr lang="en-US" altLang="zh-CN" sz="2800" smtClean="0"/>
          </a:p>
          <a:p>
            <a:pPr marL="0" indent="0">
              <a:lnSpc>
                <a:spcPts val="4000"/>
              </a:lnSpc>
              <a:buNone/>
            </a:pPr>
            <a:r>
              <a:rPr lang="zh-CN" altLang="en-US" sz="2800"/>
              <a:t>雅</a:t>
            </a:r>
            <a:r>
              <a:rPr lang="zh-CN" altLang="en-US" sz="2800" smtClean="0"/>
              <a:t>伟又对摩西说：你不能看我的脸， 因为没有人看见了我还能活着。</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2336880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GB" sz="3200" smtClean="0"/>
              <a:t>9</a:t>
            </a:r>
            <a:br>
              <a:rPr lang="en-GB" sz="3200" smtClean="0"/>
            </a:br>
            <a:r>
              <a:rPr lang="en-GB" sz="3200" smtClean="0"/>
              <a:t>Reconcile man to God         </a:t>
            </a:r>
            <a:r>
              <a:rPr lang="en-US" altLang="zh-CN" sz="3200" smtClean="0"/>
              <a:t>Be c</a:t>
            </a:r>
            <a:r>
              <a:rPr lang="en-GB" sz="3200" smtClean="0"/>
              <a:t>alled sons of God</a:t>
            </a:r>
            <a:r>
              <a:rPr lang="en-GB" altLang="zh-CN" sz="3200" smtClean="0"/>
              <a:t/>
            </a:r>
            <a:br>
              <a:rPr lang="en-GB" altLang="zh-CN" sz="3200" smtClean="0"/>
            </a:br>
            <a:r>
              <a:rPr lang="zh-CN" altLang="en-US" sz="3200"/>
              <a:t>使</a:t>
            </a:r>
            <a:r>
              <a:rPr lang="zh-CN" altLang="en-US" sz="3200" smtClean="0"/>
              <a:t>人与神和好            称为</a:t>
            </a:r>
            <a:r>
              <a:rPr lang="zh-CN" altLang="en-US" sz="3200"/>
              <a:t>神的</a:t>
            </a:r>
            <a:r>
              <a:rPr lang="zh-CN" altLang="en-US" sz="3200" smtClean="0"/>
              <a:t>儿子</a:t>
            </a:r>
            <a:r>
              <a:rPr lang="en-GB" altLang="zh-CN" sz="3200"/>
              <a:t/>
            </a:r>
            <a:br>
              <a:rPr lang="en-GB" altLang="zh-CN" sz="320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137691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400" smtClean="0"/>
              <a:t> </a:t>
            </a:r>
            <a:r>
              <a:rPr lang="en-US" altLang="zh-CN" sz="2400" smtClean="0"/>
              <a:t>Isaiah</a:t>
            </a:r>
            <a:r>
              <a:rPr lang="zh-CN" altLang="en-US" sz="2400" smtClean="0"/>
              <a:t>以赛亚书</a:t>
            </a:r>
            <a:r>
              <a:rPr lang="en-US" altLang="zh-CN" sz="2400" smtClean="0"/>
              <a:t> 61:3</a:t>
            </a:r>
            <a:endParaRPr lang="en-GB" sz="2400" dirty="0"/>
          </a:p>
        </p:txBody>
      </p:sp>
      <p:sp>
        <p:nvSpPr>
          <p:cNvPr id="3" name="Content Placeholder 2"/>
          <p:cNvSpPr>
            <a:spLocks noGrp="1"/>
          </p:cNvSpPr>
          <p:nvPr>
            <p:ph idx="1"/>
          </p:nvPr>
        </p:nvSpPr>
        <p:spPr>
          <a:xfrm>
            <a:off x="304800" y="762000"/>
            <a:ext cx="8534400" cy="5867400"/>
          </a:xfrm>
        </p:spPr>
        <p:txBody>
          <a:bodyPr>
            <a:noAutofit/>
          </a:bodyPr>
          <a:lstStyle/>
          <a:p>
            <a:pPr marL="0" indent="0" algn="just">
              <a:buNone/>
            </a:pPr>
            <a:r>
              <a:rPr lang="en-GB" altLang="zh-CN" sz="2800" smtClean="0"/>
              <a:t>Giving them garland instead of ashes,</a:t>
            </a:r>
          </a:p>
          <a:p>
            <a:pPr marL="0" indent="0" algn="just">
              <a:buNone/>
            </a:pPr>
            <a:r>
              <a:rPr lang="en-US" altLang="zh-CN" sz="2800" smtClean="0"/>
              <a:t>	The oil of gladness instead of mourning,</a:t>
            </a:r>
          </a:p>
          <a:p>
            <a:pPr marL="0" indent="0" algn="just">
              <a:buNone/>
            </a:pPr>
            <a:r>
              <a:rPr lang="en-US" altLang="zh-CN" sz="2800" smtClean="0"/>
              <a:t>	The mantle of praise instead of a spirit of fainting.</a:t>
            </a:r>
          </a:p>
          <a:p>
            <a:pPr marL="0" indent="0" algn="just">
              <a:buNone/>
            </a:pPr>
            <a:r>
              <a:rPr lang="en-US" altLang="zh-CN" sz="2800" smtClean="0"/>
              <a:t>So they will </a:t>
            </a:r>
            <a:r>
              <a:rPr lang="en-US" altLang="zh-CN" sz="2800" smtClean="0">
                <a:solidFill>
                  <a:srgbClr val="FF0000"/>
                </a:solidFill>
              </a:rPr>
              <a:t>be called oaks of righteousness</a:t>
            </a:r>
            <a:r>
              <a:rPr lang="en-US" altLang="zh-CN" sz="2800" smtClean="0"/>
              <a:t>, </a:t>
            </a:r>
          </a:p>
          <a:p>
            <a:pPr marL="0" indent="0" algn="just">
              <a:buNone/>
            </a:pPr>
            <a:r>
              <a:rPr lang="en-US" altLang="zh-CN" sz="2800"/>
              <a:t>	</a:t>
            </a:r>
            <a:r>
              <a:rPr lang="en-US" altLang="zh-CN" sz="2800" smtClean="0">
                <a:solidFill>
                  <a:srgbClr val="FF0000"/>
                </a:solidFill>
              </a:rPr>
              <a:t>The planting of Yahweh</a:t>
            </a:r>
            <a:r>
              <a:rPr lang="en-US" altLang="zh-CN" sz="2800" smtClean="0"/>
              <a:t>,</a:t>
            </a:r>
          </a:p>
          <a:p>
            <a:pPr marL="0" indent="0" algn="just">
              <a:buNone/>
            </a:pPr>
            <a:r>
              <a:rPr lang="en-US" altLang="zh-CN" sz="2800" smtClean="0"/>
              <a:t>	That He may be glorified.</a:t>
            </a:r>
          </a:p>
          <a:p>
            <a:pPr marL="0" indent="0" algn="just">
              <a:buNone/>
            </a:pPr>
            <a:endParaRPr lang="en-US" altLang="zh-CN" sz="2800" smtClean="0"/>
          </a:p>
          <a:p>
            <a:pPr marL="0" indent="0">
              <a:lnSpc>
                <a:spcPts val="4000"/>
              </a:lnSpc>
              <a:buNone/>
            </a:pPr>
            <a:r>
              <a:rPr lang="zh-CN" altLang="en-US" sz="2800" smtClean="0"/>
              <a:t>为锡安悲哀的人穿上装饰，赐给他们华冠代替灰尘，</a:t>
            </a:r>
            <a:endParaRPr lang="en-US" altLang="zh-CN" sz="2800" smtClean="0"/>
          </a:p>
          <a:p>
            <a:pPr marL="0" indent="0">
              <a:lnSpc>
                <a:spcPts val="4000"/>
              </a:lnSpc>
              <a:buNone/>
            </a:pPr>
            <a:r>
              <a:rPr lang="zh-CN" altLang="en-US" sz="2800" smtClean="0"/>
              <a:t>喜乐油代替悲哀，赞美衣代替</a:t>
            </a:r>
            <a:r>
              <a:rPr lang="zh-CN" altLang="en-US" sz="2800"/>
              <a:t>沮</a:t>
            </a:r>
            <a:r>
              <a:rPr lang="zh-CN" altLang="en-US" sz="2800" smtClean="0"/>
              <a:t>丧的灵，</a:t>
            </a:r>
            <a:r>
              <a:rPr lang="zh-CN" altLang="en-US" sz="2800" smtClean="0">
                <a:solidFill>
                  <a:srgbClr val="FF0000"/>
                </a:solidFill>
              </a:rPr>
              <a:t>他们必称为</a:t>
            </a:r>
            <a:endParaRPr lang="en-US" altLang="zh-CN" sz="2800" smtClean="0">
              <a:solidFill>
                <a:srgbClr val="FF0000"/>
              </a:solidFill>
            </a:endParaRPr>
          </a:p>
          <a:p>
            <a:pPr marL="0" indent="0">
              <a:lnSpc>
                <a:spcPts val="4000"/>
              </a:lnSpc>
              <a:buNone/>
            </a:pPr>
            <a:r>
              <a:rPr lang="zh-CN" altLang="en-US" sz="2800" smtClean="0">
                <a:solidFill>
                  <a:srgbClr val="FF0000"/>
                </a:solidFill>
              </a:rPr>
              <a:t>公义的橡树，是雅伟栽种的</a:t>
            </a:r>
            <a:r>
              <a:rPr lang="zh-CN" altLang="en-US" sz="2800" smtClean="0"/>
              <a:t>，好使他自己得着荣耀。</a:t>
            </a:r>
            <a:r>
              <a:rPr lang="zh-CN" altLang="zh-CN" sz="2800" smtClean="0"/>
              <a:t> </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37932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GB" sz="3200" smtClean="0"/>
              <a:t>10</a:t>
            </a:r>
            <a:br>
              <a:rPr lang="en-GB" sz="3200" smtClean="0"/>
            </a:br>
            <a:r>
              <a:rPr lang="en-GB" sz="3200" smtClean="0"/>
              <a:t>Persecuted           Enter God’s kingdom</a:t>
            </a:r>
            <a:r>
              <a:rPr lang="en-GB" altLang="zh-CN" sz="3200" smtClean="0"/>
              <a:t/>
            </a:r>
            <a:br>
              <a:rPr lang="en-GB" altLang="zh-CN" sz="3200" smtClean="0"/>
            </a:br>
            <a:r>
              <a:rPr lang="zh-CN" altLang="en-US" sz="3200"/>
              <a:t>为义</a:t>
            </a:r>
            <a:r>
              <a:rPr lang="zh-CN" altLang="en-US" sz="3200" smtClean="0"/>
              <a:t>受迫害               得进天国</a:t>
            </a:r>
            <a:r>
              <a:rPr lang="en-GB" altLang="zh-CN" sz="3200"/>
              <a:t/>
            </a:r>
            <a:br>
              <a:rPr lang="en-GB" altLang="zh-CN" sz="3200"/>
            </a:b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40705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11-12</a:t>
            </a:r>
            <a:endParaRPr lang="en-GB" sz="2400" dirty="0"/>
          </a:p>
        </p:txBody>
      </p:sp>
      <p:sp>
        <p:nvSpPr>
          <p:cNvPr id="3" name="Content Placeholder 2"/>
          <p:cNvSpPr>
            <a:spLocks noGrp="1"/>
          </p:cNvSpPr>
          <p:nvPr>
            <p:ph idx="1"/>
          </p:nvPr>
        </p:nvSpPr>
        <p:spPr>
          <a:xfrm>
            <a:off x="533400" y="533400"/>
            <a:ext cx="8153400" cy="6096000"/>
          </a:xfrm>
        </p:spPr>
        <p:txBody>
          <a:bodyPr>
            <a:noAutofit/>
          </a:bodyPr>
          <a:lstStyle/>
          <a:p>
            <a:pPr marL="0" indent="0">
              <a:buNone/>
            </a:pPr>
            <a:r>
              <a:rPr lang="en-US" altLang="zh-CN" sz="2800"/>
              <a:t>Blessed </a:t>
            </a:r>
            <a:r>
              <a:rPr lang="en-US" altLang="zh-CN" sz="2800" smtClean="0"/>
              <a:t>are you when men cast insults at you, and persecute you, and say all kinds of evil against you </a:t>
            </a:r>
            <a:r>
              <a:rPr lang="en-US" altLang="zh-CN" sz="2800" smtClean="0"/>
              <a:t>falsely </a:t>
            </a:r>
            <a:r>
              <a:rPr lang="en-US" altLang="zh-CN" sz="2800" smtClean="0"/>
              <a:t>on account of me. </a:t>
            </a:r>
            <a:r>
              <a:rPr lang="en-US" altLang="zh-CN" sz="2800" smtClean="0"/>
              <a:t> Rejoice</a:t>
            </a:r>
            <a:r>
              <a:rPr lang="en-US" altLang="zh-CN" sz="2800" smtClean="0"/>
              <a:t>, and be glad, for your reward in heaven in great, for so they persecuted the prophets who were before you.</a:t>
            </a:r>
          </a:p>
          <a:p>
            <a:pPr marL="0" indent="0">
              <a:buNone/>
            </a:pPr>
            <a:endParaRPr lang="en-GB" altLang="zh-CN" sz="2800" smtClean="0"/>
          </a:p>
          <a:p>
            <a:pPr marL="0" indent="0" algn="just">
              <a:lnSpc>
                <a:spcPts val="4000"/>
              </a:lnSpc>
              <a:buNone/>
            </a:pPr>
            <a:r>
              <a:rPr lang="zh-CN" altLang="en-US" sz="2800"/>
              <a:t>若</a:t>
            </a:r>
            <a:r>
              <a:rPr lang="zh-CN" altLang="en-US" sz="2800" smtClean="0"/>
              <a:t>是你们为我的缘故，受人辱骂迫害、捏造各种坏话毁谤，你们就有福了。你们应该欢喜快乐，因为你们在天的赏赐是大的；在你们以前的先知，他们也曾这样迫害。</a:t>
            </a:r>
            <a:endParaRPr lang="zh-CN" altLang="zh-CN" sz="2800" dirty="0"/>
          </a:p>
        </p:txBody>
      </p:sp>
    </p:spTree>
    <p:extLst>
      <p:ext uri="{BB962C8B-B14F-4D97-AF65-F5344CB8AC3E}">
        <p14:creationId xmlns:p14="http://schemas.microsoft.com/office/powerpoint/2010/main" val="9039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US" altLang="zh-CN" sz="3200" smtClean="0"/>
              <a:t>13-16</a:t>
            </a:r>
            <a:r>
              <a:rPr lang="en-GB" sz="3200" smtClean="0"/>
              <a:t/>
            </a:r>
            <a:br>
              <a:rPr lang="en-GB" sz="3200" smtClean="0"/>
            </a:br>
            <a:r>
              <a:rPr lang="en-GB" sz="3200" smtClean="0"/>
              <a:t>Responsibility &amp; Warning</a:t>
            </a:r>
            <a:r>
              <a:rPr lang="en-GB" altLang="zh-CN" sz="3200" smtClean="0"/>
              <a:t/>
            </a:r>
            <a:br>
              <a:rPr lang="en-GB" altLang="zh-CN" sz="3200" smtClean="0"/>
            </a:br>
            <a:r>
              <a:rPr lang="zh-CN" altLang="en-US" sz="3200"/>
              <a:t>责</a:t>
            </a:r>
            <a:r>
              <a:rPr lang="zh-CN" altLang="en-US" sz="3200" smtClean="0"/>
              <a:t>任 </a:t>
            </a:r>
            <a:r>
              <a:rPr lang="zh-CN" altLang="en-US" sz="3200" smtClean="0"/>
              <a:t>   </a:t>
            </a:r>
            <a:r>
              <a:rPr lang="zh-CN" altLang="en-US" sz="3200" smtClean="0"/>
              <a:t>警告</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99154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GB" sz="3200" smtClean="0"/>
              <a:t/>
            </a:r>
            <a:br>
              <a:rPr lang="en-GB" sz="3200" smtClean="0"/>
            </a:br>
            <a:r>
              <a:rPr lang="en-GB" sz="3200" smtClean="0"/>
              <a:t>Kingdom Blessings</a:t>
            </a:r>
            <a:r>
              <a:rPr lang="en-GB" altLang="zh-CN" sz="3200" smtClean="0"/>
              <a:t/>
            </a:r>
            <a:br>
              <a:rPr lang="en-GB" altLang="zh-CN" sz="3200" smtClean="0"/>
            </a:br>
            <a:r>
              <a:rPr lang="zh-CN" altLang="en-US" sz="3200"/>
              <a:t>幸</a:t>
            </a:r>
            <a:r>
              <a:rPr lang="zh-CN" altLang="en-US" sz="3200" smtClean="0"/>
              <a:t>福在天国</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86808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GB" altLang="zh-CN" sz="2400"/>
              <a:t>Matthew </a:t>
            </a:r>
            <a:r>
              <a:rPr lang="zh-CN" altLang="en-US" sz="2400"/>
              <a:t>马太福音 </a:t>
            </a:r>
            <a:r>
              <a:rPr lang="en-GB" altLang="zh-CN" sz="2400" smtClean="0"/>
              <a:t>5:</a:t>
            </a:r>
            <a:r>
              <a:rPr lang="en-US" altLang="zh-CN" sz="2400" smtClean="0"/>
              <a:t>13-15</a:t>
            </a:r>
            <a:endParaRPr lang="en-GB" sz="2400" dirty="0"/>
          </a:p>
        </p:txBody>
      </p:sp>
      <p:sp>
        <p:nvSpPr>
          <p:cNvPr id="3" name="Content Placeholder 2"/>
          <p:cNvSpPr>
            <a:spLocks noGrp="1"/>
          </p:cNvSpPr>
          <p:nvPr>
            <p:ph idx="1"/>
          </p:nvPr>
        </p:nvSpPr>
        <p:spPr>
          <a:xfrm>
            <a:off x="381000" y="533400"/>
            <a:ext cx="8305800" cy="6096000"/>
          </a:xfrm>
        </p:spPr>
        <p:txBody>
          <a:bodyPr>
            <a:noAutofit/>
          </a:bodyPr>
          <a:lstStyle/>
          <a:p>
            <a:pPr marL="0" indent="0">
              <a:buNone/>
            </a:pPr>
            <a:r>
              <a:rPr lang="en-US" altLang="zh-CN" sz="2800" smtClean="0"/>
              <a:t>You are the salt of the earth; </a:t>
            </a:r>
            <a:r>
              <a:rPr lang="en-US" altLang="zh-CN" sz="2800" smtClean="0">
                <a:solidFill>
                  <a:srgbClr val="FF0000"/>
                </a:solidFill>
              </a:rPr>
              <a:t>but if </a:t>
            </a:r>
            <a:r>
              <a:rPr lang="en-US" altLang="zh-CN" sz="2800" smtClean="0"/>
              <a:t>the salt loses its flavor, how shall it be used? It no longer is useful and will be </a:t>
            </a:r>
            <a:r>
              <a:rPr lang="en-US" altLang="zh-CN" sz="2800" smtClean="0">
                <a:solidFill>
                  <a:srgbClr val="FF0000"/>
                </a:solidFill>
              </a:rPr>
              <a:t>thrown out </a:t>
            </a:r>
            <a:r>
              <a:rPr lang="en-US" altLang="zh-CN" sz="2800" smtClean="0"/>
              <a:t>and trampled by people. You are the light of the world. A city that is set on a hill cannot be hidden. One does not light a lamp and place it under a basket, but on a lampstand, and it gives light to all who are in the house.</a:t>
            </a:r>
          </a:p>
          <a:p>
            <a:pPr marL="0" indent="0" algn="just">
              <a:buNone/>
            </a:pPr>
            <a:endParaRPr lang="en-US" altLang="zh-CN" sz="2800"/>
          </a:p>
          <a:p>
            <a:pPr marL="0" indent="0" algn="just">
              <a:lnSpc>
                <a:spcPts val="3800"/>
              </a:lnSpc>
              <a:buNone/>
            </a:pPr>
            <a:r>
              <a:rPr lang="zh-CN" altLang="en-US" sz="2800" smtClean="0"/>
              <a:t>你们是地上的盐；</a:t>
            </a:r>
            <a:r>
              <a:rPr lang="zh-CN" altLang="en-US" sz="2800" smtClean="0">
                <a:solidFill>
                  <a:srgbClr val="FF0000"/>
                </a:solidFill>
              </a:rPr>
              <a:t>如果盐失了味</a:t>
            </a:r>
            <a:r>
              <a:rPr lang="zh-CN" altLang="en-US" sz="2800" smtClean="0"/>
              <a:t>，怎能使它再咸呢？结果毫无用处，唯有</a:t>
            </a:r>
            <a:r>
              <a:rPr lang="zh-CN" altLang="en-US" sz="2800" smtClean="0">
                <a:solidFill>
                  <a:srgbClr val="FF0000"/>
                </a:solidFill>
              </a:rPr>
              <a:t>丢在外面</a:t>
            </a:r>
            <a:r>
              <a:rPr lang="zh-CN" altLang="en-US" sz="2800" smtClean="0"/>
              <a:t>任人践踏。</a:t>
            </a:r>
            <a:endParaRPr lang="en-GB" altLang="zh-CN" sz="2800" smtClean="0"/>
          </a:p>
          <a:p>
            <a:pPr marL="0" indent="0" algn="just">
              <a:lnSpc>
                <a:spcPts val="3800"/>
              </a:lnSpc>
              <a:buNone/>
            </a:pPr>
            <a:r>
              <a:rPr lang="zh-CN" altLang="en-US" sz="2800" smtClean="0"/>
              <a:t>你们是世上的光。建在山上的城是无法隐藏的。人点了灯，不会放在量器底下，而是放在灯台上，就照亮一家人。</a:t>
            </a:r>
            <a:endParaRPr lang="en-US" altLang="zh-CN" sz="2800"/>
          </a:p>
          <a:p>
            <a:pPr marL="0" indent="0" algn="just">
              <a:buNone/>
            </a:pPr>
            <a:endParaRPr lang="zh-CN" altLang="zh-CN" sz="2800" dirty="0"/>
          </a:p>
        </p:txBody>
      </p:sp>
    </p:spTree>
    <p:extLst>
      <p:ext uri="{BB962C8B-B14F-4D97-AF65-F5344CB8AC3E}">
        <p14:creationId xmlns:p14="http://schemas.microsoft.com/office/powerpoint/2010/main" val="181659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US" altLang="zh-CN" sz="3200" smtClean="0"/>
              <a:t>17-20</a:t>
            </a:r>
            <a:r>
              <a:rPr lang="en-GB" sz="3200" smtClean="0"/>
              <a:t/>
            </a:r>
            <a:br>
              <a:rPr lang="en-GB" sz="3200" smtClean="0"/>
            </a:br>
            <a:r>
              <a:rPr lang="en-GB" sz="3200" smtClean="0"/>
              <a:t>Warning      </a:t>
            </a:r>
            <a:r>
              <a:rPr lang="zh-CN" altLang="en-US" sz="3200" smtClean="0"/>
              <a:t>警告</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241609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a:t>Matthew</a:t>
            </a:r>
            <a:r>
              <a:rPr lang="zh-CN" altLang="en-US" sz="2400" smtClean="0"/>
              <a:t>马</a:t>
            </a:r>
            <a:r>
              <a:rPr lang="zh-CN" altLang="en-US" sz="2400" dirty="0" smtClean="0"/>
              <a:t>太福</a:t>
            </a:r>
            <a:r>
              <a:rPr lang="zh-CN" altLang="en-US" sz="2400" smtClean="0"/>
              <a:t>音 </a:t>
            </a:r>
            <a:r>
              <a:rPr lang="en-US" altLang="zh-CN" sz="2400" smtClean="0"/>
              <a:t>5:19</a:t>
            </a:r>
            <a:endParaRPr lang="en-GB" sz="2400" dirty="0"/>
          </a:p>
        </p:txBody>
      </p:sp>
      <p:sp>
        <p:nvSpPr>
          <p:cNvPr id="3" name="Content Placeholder 2"/>
          <p:cNvSpPr>
            <a:spLocks noGrp="1"/>
          </p:cNvSpPr>
          <p:nvPr>
            <p:ph idx="1"/>
          </p:nvPr>
        </p:nvSpPr>
        <p:spPr>
          <a:xfrm>
            <a:off x="304800" y="762000"/>
            <a:ext cx="8534400" cy="5867400"/>
          </a:xfrm>
        </p:spPr>
        <p:txBody>
          <a:bodyPr>
            <a:noAutofit/>
          </a:bodyPr>
          <a:lstStyle/>
          <a:p>
            <a:pPr marL="0" indent="0">
              <a:buNone/>
            </a:pPr>
            <a:r>
              <a:rPr lang="en-US" altLang="zh-CN" sz="2800" baseline="30000"/>
              <a:t>19 </a:t>
            </a:r>
            <a:r>
              <a:rPr lang="en-US" altLang="zh-CN" sz="2800"/>
              <a:t> </a:t>
            </a:r>
            <a:r>
              <a:rPr lang="en-US" altLang="zh-CN" sz="2800" smtClean="0"/>
              <a:t> Whoever then annuls (</a:t>
            </a:r>
            <a:r>
              <a:rPr lang="en-US" altLang="zh-CN" sz="2800" smtClean="0">
                <a:solidFill>
                  <a:srgbClr val="FF0000"/>
                </a:solidFill>
              </a:rPr>
              <a:t>loosens</a:t>
            </a:r>
            <a:r>
              <a:rPr lang="en-US" altLang="zh-CN" sz="2800" smtClean="0"/>
              <a:t>) one of the least of these commandments, and so teaches others, shall be called least in the kingdom of heaven; but whoever keeps and teaches them, he shall be called great in the kingdom of heaven.</a:t>
            </a:r>
          </a:p>
          <a:p>
            <a:pPr marL="0" indent="0">
              <a:buNone/>
            </a:pPr>
            <a:endParaRPr lang="zh-CN" altLang="zh-CN" sz="2800"/>
          </a:p>
          <a:p>
            <a:pPr marL="0" indent="0">
              <a:lnSpc>
                <a:spcPts val="4000"/>
              </a:lnSpc>
              <a:buNone/>
            </a:pPr>
            <a:r>
              <a:rPr lang="en-US" altLang="zh-CN" sz="2800" baseline="30000" smtClean="0"/>
              <a:t>19</a:t>
            </a:r>
            <a:r>
              <a:rPr lang="en-US" altLang="zh-CN" sz="2800" b="1" baseline="30000" smtClean="0"/>
              <a:t> </a:t>
            </a:r>
            <a:r>
              <a:rPr lang="zh-CN" altLang="en-US" sz="2800"/>
              <a:t>因</a:t>
            </a:r>
            <a:r>
              <a:rPr lang="zh-CN" altLang="en-US" sz="2800" smtClean="0"/>
              <a:t>此，无论谁废除（</a:t>
            </a:r>
            <a:r>
              <a:rPr lang="zh-CN" altLang="en-US" sz="2800" smtClean="0">
                <a:solidFill>
                  <a:srgbClr val="FF0000"/>
                </a:solidFill>
              </a:rPr>
              <a:t>放宽</a:t>
            </a:r>
            <a:r>
              <a:rPr lang="zh-CN" altLang="en-US" sz="2800" smtClean="0"/>
              <a:t>）诫命中最小的一条，又这样教导人，他在天国中必称为最小的；但若有人遵行这些诫命，并且教导人遵行，他在天国中必称为最大。</a:t>
            </a:r>
            <a:endParaRPr lang="zh-CN" altLang="en-US" sz="2800" dirty="0" smtClean="0"/>
          </a:p>
        </p:txBody>
      </p:sp>
    </p:spTree>
    <p:extLst>
      <p:ext uri="{BB962C8B-B14F-4D97-AF65-F5344CB8AC3E}">
        <p14:creationId xmlns:p14="http://schemas.microsoft.com/office/powerpoint/2010/main" val="310581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altLang="zh-CN" sz="2400"/>
              <a:t>Matthew</a:t>
            </a:r>
            <a:r>
              <a:rPr lang="zh-CN" altLang="en-US" sz="2400" smtClean="0"/>
              <a:t>马</a:t>
            </a:r>
            <a:r>
              <a:rPr lang="zh-CN" altLang="en-US" sz="2400" dirty="0" smtClean="0"/>
              <a:t>太福</a:t>
            </a:r>
            <a:r>
              <a:rPr lang="zh-CN" altLang="en-US" sz="2400" smtClean="0"/>
              <a:t>音 </a:t>
            </a:r>
            <a:r>
              <a:rPr lang="en-US" altLang="zh-CN" sz="2400" smtClean="0"/>
              <a:t>5:20</a:t>
            </a:r>
            <a:endParaRPr lang="en-GB" sz="2400" dirty="0"/>
          </a:p>
        </p:txBody>
      </p:sp>
      <p:sp>
        <p:nvSpPr>
          <p:cNvPr id="3" name="Content Placeholder 2"/>
          <p:cNvSpPr>
            <a:spLocks noGrp="1"/>
          </p:cNvSpPr>
          <p:nvPr>
            <p:ph idx="1"/>
          </p:nvPr>
        </p:nvSpPr>
        <p:spPr>
          <a:xfrm>
            <a:off x="304800" y="762000"/>
            <a:ext cx="8534400" cy="5562600"/>
          </a:xfrm>
        </p:spPr>
        <p:txBody>
          <a:bodyPr>
            <a:noAutofit/>
          </a:bodyPr>
          <a:lstStyle/>
          <a:p>
            <a:pPr marL="0" indent="0">
              <a:buNone/>
            </a:pPr>
            <a:r>
              <a:rPr lang="en-US" altLang="zh-CN" sz="2800" baseline="30000" smtClean="0"/>
              <a:t>20</a:t>
            </a:r>
            <a:r>
              <a:rPr lang="en-US" altLang="zh-CN" sz="2800" b="1" baseline="30000" smtClean="0"/>
              <a:t> </a:t>
            </a:r>
            <a:r>
              <a:rPr lang="en-US" altLang="zh-CN" sz="2800"/>
              <a:t> </a:t>
            </a:r>
            <a:r>
              <a:rPr lang="en-US" altLang="zh-CN" sz="2800" smtClean="0"/>
              <a:t> For I say to you, unless your righteousness exceeds that of the scribes and Pharisees, </a:t>
            </a:r>
            <a:r>
              <a:rPr lang="en-US" altLang="zh-CN" sz="2800" smtClean="0">
                <a:solidFill>
                  <a:srgbClr val="FF0000"/>
                </a:solidFill>
              </a:rPr>
              <a:t>you will by no means enter</a:t>
            </a:r>
            <a:r>
              <a:rPr lang="en-US" altLang="zh-CN" sz="2800" smtClean="0"/>
              <a:t> the kingdom of heaven!</a:t>
            </a:r>
          </a:p>
          <a:p>
            <a:pPr marL="0" indent="0">
              <a:buNone/>
            </a:pPr>
            <a:endParaRPr lang="zh-CN" altLang="zh-CN" sz="2800"/>
          </a:p>
          <a:p>
            <a:pPr marL="0" indent="0">
              <a:lnSpc>
                <a:spcPts val="4000"/>
              </a:lnSpc>
              <a:buNone/>
            </a:pPr>
            <a:r>
              <a:rPr lang="en-US" altLang="zh-CN" sz="2800" baseline="30000" smtClean="0"/>
              <a:t>20 </a:t>
            </a:r>
            <a:r>
              <a:rPr lang="en-US" altLang="zh-CN" sz="2800" b="1" baseline="30000" smtClean="0"/>
              <a:t>  </a:t>
            </a:r>
            <a:r>
              <a:rPr lang="zh-CN" altLang="en-US" sz="2800" smtClean="0"/>
              <a:t>我</a:t>
            </a:r>
            <a:r>
              <a:rPr lang="zh-CN" altLang="en-US" sz="2800"/>
              <a:t>告</a:t>
            </a:r>
            <a:r>
              <a:rPr lang="zh-CN" altLang="en-US" sz="2800" smtClean="0"/>
              <a:t>诉你们，你们的义若不超过文士和法利赛人的义，就</a:t>
            </a:r>
            <a:r>
              <a:rPr lang="zh-CN" altLang="en-US" sz="2800" smtClean="0">
                <a:solidFill>
                  <a:srgbClr val="FF0000"/>
                </a:solidFill>
              </a:rPr>
              <a:t>必不能进天国</a:t>
            </a:r>
            <a:r>
              <a:rPr lang="en-GB" altLang="zh-CN" sz="2800" smtClean="0"/>
              <a:t>!</a:t>
            </a:r>
            <a:endParaRPr lang="zh-CN" altLang="en-US" sz="2800" dirty="0" smtClean="0"/>
          </a:p>
        </p:txBody>
      </p:sp>
    </p:spTree>
    <p:extLst>
      <p:ext uri="{BB962C8B-B14F-4D97-AF65-F5344CB8AC3E}">
        <p14:creationId xmlns:p14="http://schemas.microsoft.com/office/powerpoint/2010/main" val="8426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625752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a:t>The End</a:t>
            </a:r>
            <a:r>
              <a:rPr lang="en-GB" altLang="zh-CN" sz="3200" smtClean="0"/>
              <a:t/>
            </a:r>
            <a:br>
              <a:rPr lang="en-GB" altLang="zh-CN" sz="3200" smtClean="0"/>
            </a:br>
            <a:r>
              <a:rPr lang="zh-CN" altLang="en-US" sz="3200" smtClean="0"/>
              <a:t>完</a:t>
            </a:r>
            <a:r>
              <a:rPr lang="en-US" sz="3200" smtClean="0"/>
              <a:t/>
            </a:r>
            <a:br>
              <a:rPr lang="en-US" sz="3200" smtClean="0"/>
            </a:br>
            <a:endParaRPr lang="en-GB" sz="3200" dirty="0"/>
          </a:p>
        </p:txBody>
      </p:sp>
    </p:spTree>
    <p:extLst>
      <p:ext uri="{BB962C8B-B14F-4D97-AF65-F5344CB8AC3E}">
        <p14:creationId xmlns:p14="http://schemas.microsoft.com/office/powerpoint/2010/main" val="31888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fontScale="90000"/>
          </a:bodyPr>
          <a:lstStyle/>
          <a:p>
            <a:pPr>
              <a:lnSpc>
                <a:spcPct val="150000"/>
              </a:lnSpc>
            </a:pPr>
            <a:r>
              <a:rPr lang="en-GB" sz="3200" smtClean="0"/>
              <a:t/>
            </a:r>
            <a:br>
              <a:rPr lang="en-GB" sz="3200" smtClean="0"/>
            </a:br>
            <a:r>
              <a:rPr lang="en-GB" sz="3200" smtClean="0"/>
              <a:t/>
            </a:r>
            <a:br>
              <a:rPr lang="en-GB" sz="3200" smtClean="0"/>
            </a:br>
            <a:r>
              <a:rPr lang="en-GB" sz="3200" smtClean="0"/>
              <a:t>Observations</a:t>
            </a:r>
            <a:r>
              <a:rPr lang="en-GB" altLang="zh-CN" sz="3200" smtClean="0"/>
              <a:t/>
            </a:r>
            <a:br>
              <a:rPr lang="en-GB" altLang="zh-CN" sz="3200" smtClean="0"/>
            </a:br>
            <a:r>
              <a:rPr lang="zh-CN" altLang="en-US" sz="3200" smtClean="0"/>
              <a:t>观察</a:t>
            </a:r>
            <a:r>
              <a:rPr lang="en-US" sz="3200" smtClean="0"/>
              <a:t/>
            </a:r>
            <a:br>
              <a:rPr lang="en-US" sz="3200" smtClean="0"/>
            </a:br>
            <a:r>
              <a:rPr lang="en-US" sz="3200"/>
              <a:t/>
            </a:r>
            <a:br>
              <a:rPr lang="en-US" sz="3200"/>
            </a:br>
            <a:endParaRPr lang="en-GB" sz="3200" dirty="0"/>
          </a:p>
        </p:txBody>
      </p:sp>
    </p:spTree>
    <p:extLst>
      <p:ext uri="{BB962C8B-B14F-4D97-AF65-F5344CB8AC3E}">
        <p14:creationId xmlns:p14="http://schemas.microsoft.com/office/powerpoint/2010/main" val="322142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altLang="zh-CN" sz="2800" smtClean="0"/>
              <a:t>Matthew </a:t>
            </a:r>
            <a:r>
              <a:rPr lang="zh-CN" altLang="en-US" sz="2800" smtClean="0"/>
              <a:t>马</a:t>
            </a:r>
            <a:r>
              <a:rPr lang="zh-CN" altLang="en-US" sz="2800"/>
              <a:t>太福音 </a:t>
            </a:r>
            <a:r>
              <a:rPr lang="en-US" altLang="zh-CN" sz="2800" smtClean="0"/>
              <a:t>5:1-20</a:t>
            </a:r>
            <a:endParaRPr lang="en-GB" sz="2800" dirty="0"/>
          </a:p>
        </p:txBody>
      </p:sp>
      <p:sp>
        <p:nvSpPr>
          <p:cNvPr id="3" name="Content Placeholder 2"/>
          <p:cNvSpPr>
            <a:spLocks noGrp="1"/>
          </p:cNvSpPr>
          <p:nvPr>
            <p:ph idx="1"/>
          </p:nvPr>
        </p:nvSpPr>
        <p:spPr>
          <a:xfrm>
            <a:off x="1066800" y="1417637"/>
            <a:ext cx="7772400" cy="4678363"/>
          </a:xfrm>
        </p:spPr>
        <p:txBody>
          <a:bodyPr>
            <a:noAutofit/>
          </a:bodyPr>
          <a:lstStyle/>
          <a:p>
            <a:pPr marL="0" indent="0">
              <a:lnSpc>
                <a:spcPct val="150000"/>
              </a:lnSpc>
              <a:buNone/>
            </a:pPr>
            <a:r>
              <a:rPr lang="en-US" altLang="zh-CN" sz="2800" smtClean="0"/>
              <a:t>1-12		B</a:t>
            </a:r>
            <a:r>
              <a:rPr lang="en-GB" altLang="zh-CN" sz="2800" smtClean="0"/>
              <a:t>les</a:t>
            </a:r>
            <a:r>
              <a:rPr lang="en-US" altLang="zh-CN" sz="2800" smtClean="0"/>
              <a:t>sings  		</a:t>
            </a:r>
            <a:r>
              <a:rPr lang="zh-CN" altLang="en-US" sz="2800" smtClean="0"/>
              <a:t>幸福</a:t>
            </a:r>
            <a:endParaRPr lang="en-US" altLang="zh-CN" sz="2800" dirty="0" smtClean="0"/>
          </a:p>
          <a:p>
            <a:pPr marL="0" indent="0">
              <a:lnSpc>
                <a:spcPct val="150000"/>
              </a:lnSpc>
              <a:buNone/>
            </a:pPr>
            <a:r>
              <a:rPr lang="en-US" altLang="zh-CN" sz="2800" smtClean="0"/>
              <a:t>13-16		Responsibility  	</a:t>
            </a:r>
            <a:r>
              <a:rPr lang="zh-CN" altLang="en-US" sz="2800" smtClean="0"/>
              <a:t>责任</a:t>
            </a:r>
            <a:endParaRPr lang="en-US" altLang="zh-CN" sz="2800" smtClean="0"/>
          </a:p>
          <a:p>
            <a:pPr marL="0" indent="0">
              <a:lnSpc>
                <a:spcPct val="150000"/>
              </a:lnSpc>
              <a:buNone/>
            </a:pPr>
            <a:r>
              <a:rPr lang="en-US" altLang="zh-CN" sz="2800" smtClean="0"/>
              <a:t>17-20		Entry Requirement   </a:t>
            </a:r>
            <a:r>
              <a:rPr lang="zh-CN" altLang="en-US" sz="2800" smtClean="0"/>
              <a:t>进天国条件</a:t>
            </a:r>
            <a:endParaRPr lang="en-US" altLang="zh-CN" sz="2800" dirty="0" smtClean="0"/>
          </a:p>
        </p:txBody>
      </p:sp>
    </p:spTree>
    <p:extLst>
      <p:ext uri="{BB962C8B-B14F-4D97-AF65-F5344CB8AC3E}">
        <p14:creationId xmlns:p14="http://schemas.microsoft.com/office/powerpoint/2010/main" val="52881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altLang="zh-CN" sz="2800" smtClean="0"/>
              <a:t>Matthew </a:t>
            </a:r>
            <a:r>
              <a:rPr lang="zh-CN" altLang="en-US" sz="2800" smtClean="0"/>
              <a:t>马</a:t>
            </a:r>
            <a:r>
              <a:rPr lang="zh-CN" altLang="en-US" sz="2800"/>
              <a:t>太福音 </a:t>
            </a:r>
            <a:r>
              <a:rPr lang="en-US" altLang="zh-CN" sz="2800" smtClean="0"/>
              <a:t>5:1-20</a:t>
            </a:r>
            <a:endParaRPr lang="en-GB" sz="2800" dirty="0"/>
          </a:p>
        </p:txBody>
      </p:sp>
      <p:sp>
        <p:nvSpPr>
          <p:cNvPr id="3" name="Content Placeholder 2"/>
          <p:cNvSpPr>
            <a:spLocks noGrp="1"/>
          </p:cNvSpPr>
          <p:nvPr>
            <p:ph idx="1"/>
          </p:nvPr>
        </p:nvSpPr>
        <p:spPr>
          <a:xfrm>
            <a:off x="762000" y="1417637"/>
            <a:ext cx="8077200" cy="4678363"/>
          </a:xfrm>
        </p:spPr>
        <p:txBody>
          <a:bodyPr>
            <a:noAutofit/>
          </a:bodyPr>
          <a:lstStyle/>
          <a:p>
            <a:pPr marL="0" indent="0">
              <a:lnSpc>
                <a:spcPct val="150000"/>
              </a:lnSpc>
              <a:buNone/>
            </a:pPr>
            <a:r>
              <a:rPr lang="en-US" altLang="zh-CN" sz="2800" smtClean="0"/>
              <a:t>3	…for theirs is the</a:t>
            </a:r>
            <a:r>
              <a:rPr lang="en-US" altLang="zh-CN" sz="2800" smtClean="0">
                <a:solidFill>
                  <a:srgbClr val="FF0000"/>
                </a:solidFill>
              </a:rPr>
              <a:t> kingdom   </a:t>
            </a:r>
            <a:r>
              <a:rPr lang="zh-CN" altLang="en-US" sz="2800" smtClean="0">
                <a:solidFill>
                  <a:srgbClr val="FF0000"/>
                </a:solidFill>
              </a:rPr>
              <a:t>天国</a:t>
            </a:r>
            <a:r>
              <a:rPr lang="zh-CN" altLang="en-US" sz="2800" smtClean="0"/>
              <a:t>是他们的</a:t>
            </a:r>
            <a:endParaRPr lang="en-US" altLang="zh-CN" sz="2800" dirty="0" smtClean="0"/>
          </a:p>
          <a:p>
            <a:pPr marL="0" indent="0">
              <a:lnSpc>
                <a:spcPct val="150000"/>
              </a:lnSpc>
              <a:buNone/>
            </a:pPr>
            <a:r>
              <a:rPr lang="en-US" altLang="zh-CN" sz="2800" smtClean="0"/>
              <a:t>10	…</a:t>
            </a:r>
            <a:r>
              <a:rPr lang="en-US" altLang="zh-CN" sz="2800"/>
              <a:t>for theirs is the </a:t>
            </a:r>
            <a:r>
              <a:rPr lang="en-US" altLang="zh-CN" sz="2800" smtClean="0">
                <a:solidFill>
                  <a:srgbClr val="FF0000"/>
                </a:solidFill>
              </a:rPr>
              <a:t>kingdom</a:t>
            </a:r>
            <a:r>
              <a:rPr lang="en-US" altLang="zh-CN" sz="2800" smtClean="0"/>
              <a:t>   </a:t>
            </a:r>
            <a:r>
              <a:rPr lang="zh-CN" altLang="en-US" sz="2800" smtClean="0">
                <a:solidFill>
                  <a:srgbClr val="FF0000"/>
                </a:solidFill>
              </a:rPr>
              <a:t>天</a:t>
            </a:r>
            <a:r>
              <a:rPr lang="zh-CN" altLang="en-US" sz="2800">
                <a:solidFill>
                  <a:srgbClr val="FF0000"/>
                </a:solidFill>
              </a:rPr>
              <a:t>国</a:t>
            </a:r>
            <a:r>
              <a:rPr lang="zh-CN" altLang="en-US" sz="2800"/>
              <a:t>是他们的</a:t>
            </a:r>
            <a:endParaRPr lang="en-US" altLang="zh-CN" sz="2800"/>
          </a:p>
          <a:p>
            <a:pPr marL="0" indent="0">
              <a:lnSpc>
                <a:spcPct val="150000"/>
              </a:lnSpc>
              <a:buNone/>
            </a:pPr>
            <a:r>
              <a:rPr lang="en-US" altLang="zh-CN" sz="2800" smtClean="0"/>
              <a:t>20	Unless </a:t>
            </a:r>
            <a:r>
              <a:rPr lang="en-GB" altLang="zh-CN" sz="2800" smtClean="0"/>
              <a:t>your righteousness exceeds…  you will 	never enter the </a:t>
            </a:r>
            <a:r>
              <a:rPr lang="en-GB" altLang="zh-CN" sz="2800" smtClean="0">
                <a:solidFill>
                  <a:srgbClr val="FF0000"/>
                </a:solidFill>
              </a:rPr>
              <a:t>kingdom</a:t>
            </a:r>
            <a:r>
              <a:rPr lang="en-US" altLang="zh-CN" sz="2800" smtClean="0"/>
              <a:t>  </a:t>
            </a:r>
          </a:p>
          <a:p>
            <a:pPr marL="0" indent="0">
              <a:lnSpc>
                <a:spcPct val="150000"/>
              </a:lnSpc>
              <a:buNone/>
            </a:pPr>
            <a:r>
              <a:rPr lang="en-US" altLang="zh-CN" sz="2800"/>
              <a:t>	</a:t>
            </a:r>
            <a:r>
              <a:rPr lang="zh-CN" altLang="en-US" sz="2800" smtClean="0"/>
              <a:t>你们的义若不超过</a:t>
            </a:r>
            <a:r>
              <a:rPr lang="en-GB" altLang="zh-CN" sz="2800" smtClean="0"/>
              <a:t>……   </a:t>
            </a:r>
            <a:r>
              <a:rPr lang="zh-CN" altLang="en-US" sz="2800" smtClean="0"/>
              <a:t>就必不能进</a:t>
            </a:r>
            <a:r>
              <a:rPr lang="zh-CN" altLang="en-US" sz="2800" smtClean="0">
                <a:solidFill>
                  <a:srgbClr val="FF0000"/>
                </a:solidFill>
              </a:rPr>
              <a:t>天国</a:t>
            </a:r>
            <a:endParaRPr lang="en-US" altLang="zh-CN" sz="2800" dirty="0" smtClean="0">
              <a:solidFill>
                <a:srgbClr val="FF0000"/>
              </a:solidFill>
            </a:endParaRPr>
          </a:p>
        </p:txBody>
      </p:sp>
    </p:spTree>
    <p:extLst>
      <p:ext uri="{BB962C8B-B14F-4D97-AF65-F5344CB8AC3E}">
        <p14:creationId xmlns:p14="http://schemas.microsoft.com/office/powerpoint/2010/main" val="129958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altLang="zh-CN" sz="2800" smtClean="0"/>
              <a:t>Matthew </a:t>
            </a:r>
            <a:r>
              <a:rPr lang="zh-CN" altLang="en-US" sz="2800" smtClean="0"/>
              <a:t>马</a:t>
            </a:r>
            <a:r>
              <a:rPr lang="zh-CN" altLang="en-US" sz="2800"/>
              <a:t>太福音 </a:t>
            </a:r>
            <a:r>
              <a:rPr lang="en-US" altLang="zh-CN" sz="2800" smtClean="0"/>
              <a:t>5:1-20</a:t>
            </a:r>
            <a:endParaRPr lang="en-GB" sz="2800" dirty="0"/>
          </a:p>
        </p:txBody>
      </p:sp>
      <p:sp>
        <p:nvSpPr>
          <p:cNvPr id="3" name="Content Placeholder 2"/>
          <p:cNvSpPr>
            <a:spLocks noGrp="1"/>
          </p:cNvSpPr>
          <p:nvPr>
            <p:ph idx="1"/>
          </p:nvPr>
        </p:nvSpPr>
        <p:spPr>
          <a:xfrm>
            <a:off x="1219200" y="1417637"/>
            <a:ext cx="7620000" cy="4678363"/>
          </a:xfrm>
        </p:spPr>
        <p:txBody>
          <a:bodyPr>
            <a:noAutofit/>
          </a:bodyPr>
          <a:lstStyle/>
          <a:p>
            <a:pPr marL="0" indent="0">
              <a:lnSpc>
                <a:spcPct val="150000"/>
              </a:lnSpc>
              <a:buNone/>
            </a:pPr>
            <a:r>
              <a:rPr lang="en-US" altLang="zh-CN" sz="2800" smtClean="0"/>
              <a:t>1-12		B</a:t>
            </a:r>
            <a:r>
              <a:rPr lang="en-GB" altLang="zh-CN" sz="2800" smtClean="0"/>
              <a:t>les</a:t>
            </a:r>
            <a:r>
              <a:rPr lang="en-US" altLang="zh-CN" sz="2800" smtClean="0"/>
              <a:t>sings  		</a:t>
            </a:r>
            <a:r>
              <a:rPr lang="zh-CN" altLang="en-US" sz="2800" smtClean="0"/>
              <a:t>幸福</a:t>
            </a:r>
            <a:endParaRPr lang="en-US" altLang="zh-CN" sz="2800" dirty="0" smtClean="0"/>
          </a:p>
          <a:p>
            <a:pPr marL="0" indent="0">
              <a:lnSpc>
                <a:spcPct val="150000"/>
              </a:lnSpc>
              <a:buNone/>
            </a:pPr>
            <a:r>
              <a:rPr lang="en-US" altLang="zh-CN" sz="2800" smtClean="0"/>
              <a:t>13-16		Warning  		</a:t>
            </a:r>
            <a:r>
              <a:rPr lang="zh-CN" altLang="en-US" sz="2800" smtClean="0"/>
              <a:t>警</a:t>
            </a:r>
            <a:r>
              <a:rPr lang="zh-CN" altLang="en-US" sz="2800"/>
              <a:t>告</a:t>
            </a:r>
            <a:endParaRPr lang="en-US" altLang="zh-CN" sz="2800" smtClean="0"/>
          </a:p>
          <a:p>
            <a:pPr marL="0" indent="0">
              <a:lnSpc>
                <a:spcPct val="150000"/>
              </a:lnSpc>
              <a:buNone/>
            </a:pPr>
            <a:r>
              <a:rPr lang="en-US" altLang="zh-CN" sz="2800" smtClean="0"/>
              <a:t>17-20		Warning		</a:t>
            </a:r>
            <a:r>
              <a:rPr lang="zh-CN" altLang="en-US" sz="2800" smtClean="0"/>
              <a:t>警</a:t>
            </a:r>
            <a:r>
              <a:rPr lang="zh-CN" altLang="en-US" sz="2800"/>
              <a:t>告</a:t>
            </a:r>
            <a:endParaRPr lang="en-US" altLang="zh-CN" sz="2800"/>
          </a:p>
        </p:txBody>
      </p:sp>
    </p:spTree>
    <p:extLst>
      <p:ext uri="{BB962C8B-B14F-4D97-AF65-F5344CB8AC3E}">
        <p14:creationId xmlns:p14="http://schemas.microsoft.com/office/powerpoint/2010/main" val="90400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altLang="zh-CN" sz="2800" smtClean="0"/>
              <a:t>Matthew </a:t>
            </a:r>
            <a:r>
              <a:rPr lang="zh-CN" altLang="en-US" sz="2800" smtClean="0"/>
              <a:t>马</a:t>
            </a:r>
            <a:r>
              <a:rPr lang="zh-CN" altLang="en-US" sz="2800"/>
              <a:t>太福音 </a:t>
            </a:r>
            <a:r>
              <a:rPr lang="en-US" altLang="zh-CN" sz="2800" smtClean="0"/>
              <a:t>5:1-20</a:t>
            </a:r>
            <a:endParaRPr lang="en-GB" sz="2800" dirty="0"/>
          </a:p>
        </p:txBody>
      </p:sp>
      <p:sp>
        <p:nvSpPr>
          <p:cNvPr id="3" name="Content Placeholder 2"/>
          <p:cNvSpPr>
            <a:spLocks noGrp="1"/>
          </p:cNvSpPr>
          <p:nvPr>
            <p:ph idx="1"/>
          </p:nvPr>
        </p:nvSpPr>
        <p:spPr>
          <a:xfrm>
            <a:off x="533400" y="1417637"/>
            <a:ext cx="8305800" cy="4678363"/>
          </a:xfrm>
        </p:spPr>
        <p:txBody>
          <a:bodyPr>
            <a:noAutofit/>
          </a:bodyPr>
          <a:lstStyle/>
          <a:p>
            <a:pPr marL="0" indent="0">
              <a:lnSpc>
                <a:spcPct val="150000"/>
              </a:lnSpc>
              <a:buNone/>
            </a:pPr>
            <a:r>
              <a:rPr lang="en-US" altLang="zh-CN" sz="2800"/>
              <a:t>3</a:t>
            </a:r>
            <a:r>
              <a:rPr lang="en-US" altLang="zh-CN" sz="2800" smtClean="0"/>
              <a:t>-12	  Blessed are…  </a:t>
            </a:r>
            <a:r>
              <a:rPr lang="en-US" altLang="zh-CN" sz="2800"/>
              <a:t>	</a:t>
            </a:r>
            <a:r>
              <a:rPr lang="en-GB" altLang="zh-CN" sz="2800" smtClean="0"/>
              <a:t>…</a:t>
            </a:r>
            <a:r>
              <a:rPr lang="zh-CN" altLang="en-US" sz="2800" smtClean="0"/>
              <a:t>的人有福了</a:t>
            </a:r>
            <a:endParaRPr lang="en-US" altLang="zh-CN" sz="2800" dirty="0" smtClean="0"/>
          </a:p>
          <a:p>
            <a:pPr marL="0" indent="0">
              <a:lnSpc>
                <a:spcPct val="150000"/>
              </a:lnSpc>
              <a:buNone/>
            </a:pPr>
            <a:r>
              <a:rPr lang="en-US" altLang="zh-CN" sz="2800" smtClean="0"/>
              <a:t>13	  </a:t>
            </a:r>
            <a:r>
              <a:rPr lang="en-US" altLang="zh-CN" sz="2800" smtClean="0">
                <a:solidFill>
                  <a:srgbClr val="FF0000"/>
                </a:solidFill>
              </a:rPr>
              <a:t>But if </a:t>
            </a:r>
            <a:r>
              <a:rPr lang="en-US" altLang="zh-CN" sz="2800" smtClean="0"/>
              <a:t>the salt has become tasteless… 		  Thrown out  </a:t>
            </a:r>
            <a:r>
              <a:rPr lang="zh-CN" altLang="en-US" sz="2800" smtClean="0">
                <a:solidFill>
                  <a:srgbClr val="FF0000"/>
                </a:solidFill>
              </a:rPr>
              <a:t>但如果</a:t>
            </a:r>
            <a:r>
              <a:rPr lang="zh-CN" altLang="en-US" sz="2800" smtClean="0"/>
              <a:t>盐失了味</a:t>
            </a:r>
            <a:r>
              <a:rPr lang="en-GB" altLang="zh-CN" sz="2800" smtClean="0"/>
              <a:t>… </a:t>
            </a:r>
            <a:r>
              <a:rPr lang="zh-CN" altLang="en-US" sz="2800" smtClean="0"/>
              <a:t>丢在外面</a:t>
            </a:r>
            <a:endParaRPr lang="en-US" altLang="zh-CN" sz="2800" smtClean="0"/>
          </a:p>
          <a:p>
            <a:pPr marL="0" indent="0">
              <a:lnSpc>
                <a:spcPct val="150000"/>
              </a:lnSpc>
              <a:buNone/>
            </a:pPr>
            <a:r>
              <a:rPr lang="en-US" altLang="zh-CN" sz="2800" smtClean="0"/>
              <a:t>20	</a:t>
            </a:r>
            <a:r>
              <a:rPr lang="en-US" altLang="zh-CN" sz="2800"/>
              <a:t> </a:t>
            </a:r>
            <a:r>
              <a:rPr lang="en-US" altLang="zh-CN" sz="2800">
                <a:solidFill>
                  <a:srgbClr val="FF0000"/>
                </a:solidFill>
              </a:rPr>
              <a:t>Unless</a:t>
            </a:r>
            <a:r>
              <a:rPr lang="en-US" altLang="zh-CN" sz="2800"/>
              <a:t> </a:t>
            </a:r>
            <a:r>
              <a:rPr lang="en-GB" altLang="zh-CN" sz="2800"/>
              <a:t>your righteousness exceeds…  you will 	 </a:t>
            </a:r>
            <a:r>
              <a:rPr lang="en-GB" altLang="zh-CN" sz="2800" smtClean="0"/>
              <a:t>by no means</a:t>
            </a:r>
            <a:r>
              <a:rPr lang="en-GB" altLang="zh-CN" sz="2800" smtClean="0"/>
              <a:t> </a:t>
            </a:r>
            <a:r>
              <a:rPr lang="en-GB" altLang="zh-CN" sz="2800"/>
              <a:t>enter the kingdom</a:t>
            </a:r>
            <a:r>
              <a:rPr lang="en-US" altLang="zh-CN" sz="2800"/>
              <a:t> </a:t>
            </a:r>
          </a:p>
          <a:p>
            <a:pPr marL="0" indent="0">
              <a:lnSpc>
                <a:spcPct val="150000"/>
              </a:lnSpc>
              <a:buNone/>
            </a:pPr>
            <a:r>
              <a:rPr lang="en-US" altLang="zh-CN" sz="2800"/>
              <a:t>	</a:t>
            </a:r>
            <a:r>
              <a:rPr lang="en-US" altLang="zh-CN" sz="2800" smtClean="0"/>
              <a:t>  </a:t>
            </a:r>
            <a:r>
              <a:rPr lang="zh-CN" altLang="en-US" sz="2800" smtClean="0"/>
              <a:t>你们的义</a:t>
            </a:r>
            <a:r>
              <a:rPr lang="zh-CN" altLang="en-US" sz="2800" smtClean="0">
                <a:solidFill>
                  <a:srgbClr val="FF0000"/>
                </a:solidFill>
              </a:rPr>
              <a:t>若不</a:t>
            </a:r>
            <a:r>
              <a:rPr lang="zh-CN" altLang="en-US" sz="2800" smtClean="0"/>
              <a:t>超过</a:t>
            </a:r>
            <a:r>
              <a:rPr lang="en-GB" altLang="zh-CN" sz="2800" smtClean="0"/>
              <a:t>……  </a:t>
            </a:r>
            <a:r>
              <a:rPr lang="zh-CN" altLang="en-US" sz="2800" smtClean="0"/>
              <a:t>就必不能进天国</a:t>
            </a:r>
            <a:endParaRPr lang="en-US" altLang="zh-CN" sz="2800" dirty="0" smtClean="0"/>
          </a:p>
        </p:txBody>
      </p:sp>
    </p:spTree>
    <p:extLst>
      <p:ext uri="{BB962C8B-B14F-4D97-AF65-F5344CB8AC3E}">
        <p14:creationId xmlns:p14="http://schemas.microsoft.com/office/powerpoint/2010/main" val="347259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3596</TotalTime>
  <Words>1059</Words>
  <Application>Microsoft Office PowerPoint</Application>
  <PresentationFormat>On-screen Show (4:3)</PresentationFormat>
  <Paragraphs>181</Paragraphs>
  <Slides>45</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宋体</vt:lpstr>
      <vt:lpstr>Arial</vt:lpstr>
      <vt:lpstr>Calibri</vt:lpstr>
      <vt:lpstr>Office Theme</vt:lpstr>
      <vt:lpstr>2018.02.18</vt:lpstr>
      <vt:lpstr>The Gospel of Matthew Series 马太福音系列</vt:lpstr>
      <vt:lpstr>Matthew马太 5.1-20 </vt:lpstr>
      <vt:lpstr>  Kingdom Blessings 幸福在天国  </vt:lpstr>
      <vt:lpstr>  Observations 观察  </vt:lpstr>
      <vt:lpstr>Matthew 马太福音 5:1-20</vt:lpstr>
      <vt:lpstr>Matthew 马太福音 5:1-20</vt:lpstr>
      <vt:lpstr>Matthew 马太福音 5:1-20</vt:lpstr>
      <vt:lpstr>Matthew 马太福音 5:1-20</vt:lpstr>
      <vt:lpstr> 3-12 Kingdom Blessings 幸福在天国  </vt:lpstr>
      <vt:lpstr>PowerPoint Presentation</vt:lpstr>
      <vt:lpstr> 3 Poor in spirit       enter God’s kingdom 心灵贫穷      得进天国  </vt:lpstr>
      <vt:lpstr>Matthew 马太福音 5:3</vt:lpstr>
      <vt:lpstr>Matthew马太福音 6:24</vt:lpstr>
      <vt:lpstr>Luke 路加福音 6:20</vt:lpstr>
      <vt:lpstr>1Timothy 提摩太前书 6:7-8, 10</vt:lpstr>
      <vt:lpstr>Matthew马太福音 6:33-34</vt:lpstr>
      <vt:lpstr>Matthew马太福音 16:25</vt:lpstr>
      <vt:lpstr>“Happiness is when you live for something or somebody greater than yourself.”  Viktor E. Frankl,  Man’s Search For Meaning</vt:lpstr>
      <vt:lpstr> 4 Mourning         Comfort 伤心               安慰  </vt:lpstr>
      <vt:lpstr>We understand Matthew better if we know Book of Isaiah 要更好明白《马太福音》就得了解《以赛亚书》  </vt:lpstr>
      <vt:lpstr> Isaiah以赛亚书 61:1</vt:lpstr>
      <vt:lpstr> Isaiah以赛亚书 61:2</vt:lpstr>
      <vt:lpstr> Isaiah以赛亚书 61:3</vt:lpstr>
      <vt:lpstr> 5 Humble           Inherit the Earth 柔和谦卑          承受地球  </vt:lpstr>
      <vt:lpstr>PowerPoint Presentation</vt:lpstr>
      <vt:lpstr>PowerPoint Presentation</vt:lpstr>
      <vt:lpstr> 6 Hunger for righteousness        Satisfied 饥渴慕义                       饱足  </vt:lpstr>
      <vt:lpstr> Philippians 腓立比书 3:8-9</vt:lpstr>
      <vt:lpstr> 7 Merciful          Receive mercy 怜恤人            蒙神怜恤 </vt:lpstr>
      <vt:lpstr> James 雅各书 2:13</vt:lpstr>
      <vt:lpstr>  8 Pure in heart          See God 清心              得见神   </vt:lpstr>
      <vt:lpstr>Matthew 马太福音 6:22-23</vt:lpstr>
      <vt:lpstr> Exodus  出埃及记  33:20</vt:lpstr>
      <vt:lpstr> 9 Reconcile man to God         Be called sons of God 使人与神和好            称为神的儿子   </vt:lpstr>
      <vt:lpstr> Isaiah以赛亚书 61:3</vt:lpstr>
      <vt:lpstr> 10 Persecuted           Enter God’s kingdom 为义受迫害               得进天国   </vt:lpstr>
      <vt:lpstr>Matthew 马太福音 5:11-12</vt:lpstr>
      <vt:lpstr> 13-16 Responsibility &amp; Warning 责任    警告  </vt:lpstr>
      <vt:lpstr>Matthew 马太福音 5:13-15</vt:lpstr>
      <vt:lpstr> 17-20 Warning      警告  </vt:lpstr>
      <vt:lpstr>Matthew马太福音 5:19</vt:lpstr>
      <vt:lpstr>Matthew马太福音 5:20</vt:lpstr>
      <vt:lpstr>PowerPoint Presentation</vt:lpstr>
      <vt:lpstr>The End 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dc:creator>
  <cp:lastModifiedBy>Windows User</cp:lastModifiedBy>
  <cp:revision>421</cp:revision>
  <dcterms:created xsi:type="dcterms:W3CDTF">2006-08-16T00:00:00Z</dcterms:created>
  <dcterms:modified xsi:type="dcterms:W3CDTF">2018-02-21T10:57:47Z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