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402" r:id="rId2"/>
    <p:sldId id="404" r:id="rId3"/>
    <p:sldId id="403" r:id="rId4"/>
    <p:sldId id="389" r:id="rId5"/>
    <p:sldId id="410" r:id="rId6"/>
    <p:sldId id="431" r:id="rId7"/>
    <p:sldId id="454" r:id="rId8"/>
    <p:sldId id="435" r:id="rId9"/>
    <p:sldId id="433" r:id="rId10"/>
    <p:sldId id="412" r:id="rId11"/>
    <p:sldId id="413" r:id="rId12"/>
    <p:sldId id="459" r:id="rId13"/>
    <p:sldId id="460" r:id="rId14"/>
    <p:sldId id="420" r:id="rId15"/>
    <p:sldId id="421" r:id="rId16"/>
    <p:sldId id="458" r:id="rId17"/>
    <p:sldId id="437" r:id="rId18"/>
    <p:sldId id="450" r:id="rId19"/>
    <p:sldId id="438" r:id="rId20"/>
    <p:sldId id="455" r:id="rId21"/>
    <p:sldId id="461" r:id="rId22"/>
    <p:sldId id="452" r:id="rId23"/>
    <p:sldId id="434" r:id="rId24"/>
    <p:sldId id="464" r:id="rId25"/>
    <p:sldId id="466" r:id="rId26"/>
    <p:sldId id="422" r:id="rId27"/>
    <p:sldId id="423" r:id="rId28"/>
    <p:sldId id="424" r:id="rId29"/>
    <p:sldId id="427" r:id="rId30"/>
    <p:sldId id="428" r:id="rId31"/>
    <p:sldId id="463" r:id="rId32"/>
    <p:sldId id="467" r:id="rId33"/>
    <p:sldId id="429" r:id="rId34"/>
    <p:sldId id="411" r:id="rId35"/>
    <p:sldId id="430" r:id="rId36"/>
    <p:sldId id="453" r:id="rId37"/>
    <p:sldId id="44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53" autoAdjust="0"/>
    <p:restoredTop sz="94660"/>
  </p:normalViewPr>
  <p:slideViewPr>
    <p:cSldViewPr>
      <p:cViewPr varScale="1">
        <p:scale>
          <a:sx n="122" d="100"/>
          <a:sy n="122" d="100"/>
        </p:scale>
        <p:origin x="3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2018/3/19</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485453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256115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014505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2466824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3262888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1721223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268775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2719789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dirty="0"/>
          </a:p>
        </p:txBody>
      </p:sp>
    </p:spTree>
    <p:extLst>
      <p:ext uri="{BB962C8B-B14F-4D97-AF65-F5344CB8AC3E}">
        <p14:creationId xmlns:p14="http://schemas.microsoft.com/office/powerpoint/2010/main" val="4017688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dirty="0"/>
          </a:p>
        </p:txBody>
      </p:sp>
    </p:spTree>
    <p:extLst>
      <p:ext uri="{BB962C8B-B14F-4D97-AF65-F5344CB8AC3E}">
        <p14:creationId xmlns:p14="http://schemas.microsoft.com/office/powerpoint/2010/main" val="366563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dirty="0"/>
          </a:p>
        </p:txBody>
      </p:sp>
    </p:spTree>
    <p:extLst>
      <p:ext uri="{BB962C8B-B14F-4D97-AF65-F5344CB8AC3E}">
        <p14:creationId xmlns:p14="http://schemas.microsoft.com/office/powerpoint/2010/main" val="1334818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1144783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dirty="0"/>
          </a:p>
        </p:txBody>
      </p:sp>
    </p:spTree>
    <p:extLst>
      <p:ext uri="{BB962C8B-B14F-4D97-AF65-F5344CB8AC3E}">
        <p14:creationId xmlns:p14="http://schemas.microsoft.com/office/powerpoint/2010/main" val="3692126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21</a:t>
            </a:fld>
            <a:endParaRPr lang="en-GB" dirty="0"/>
          </a:p>
        </p:txBody>
      </p:sp>
    </p:spTree>
    <p:extLst>
      <p:ext uri="{BB962C8B-B14F-4D97-AF65-F5344CB8AC3E}">
        <p14:creationId xmlns:p14="http://schemas.microsoft.com/office/powerpoint/2010/main" val="3423945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22</a:t>
            </a:fld>
            <a:endParaRPr lang="en-GB" dirty="0"/>
          </a:p>
        </p:txBody>
      </p:sp>
    </p:spTree>
    <p:extLst>
      <p:ext uri="{BB962C8B-B14F-4D97-AF65-F5344CB8AC3E}">
        <p14:creationId xmlns:p14="http://schemas.microsoft.com/office/powerpoint/2010/main" val="3104119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23</a:t>
            </a:fld>
            <a:endParaRPr lang="en-GB" dirty="0"/>
          </a:p>
        </p:txBody>
      </p:sp>
    </p:spTree>
    <p:extLst>
      <p:ext uri="{BB962C8B-B14F-4D97-AF65-F5344CB8AC3E}">
        <p14:creationId xmlns:p14="http://schemas.microsoft.com/office/powerpoint/2010/main" val="2097319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24</a:t>
            </a:fld>
            <a:endParaRPr lang="en-GB" dirty="0"/>
          </a:p>
        </p:txBody>
      </p:sp>
    </p:spTree>
    <p:extLst>
      <p:ext uri="{BB962C8B-B14F-4D97-AF65-F5344CB8AC3E}">
        <p14:creationId xmlns:p14="http://schemas.microsoft.com/office/powerpoint/2010/main" val="3031003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25</a:t>
            </a:fld>
            <a:endParaRPr lang="en-GB" dirty="0"/>
          </a:p>
        </p:txBody>
      </p:sp>
    </p:spTree>
    <p:extLst>
      <p:ext uri="{BB962C8B-B14F-4D97-AF65-F5344CB8AC3E}">
        <p14:creationId xmlns:p14="http://schemas.microsoft.com/office/powerpoint/2010/main" val="18500276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26</a:t>
            </a:fld>
            <a:endParaRPr lang="en-GB" dirty="0"/>
          </a:p>
        </p:txBody>
      </p:sp>
    </p:spTree>
    <p:extLst>
      <p:ext uri="{BB962C8B-B14F-4D97-AF65-F5344CB8AC3E}">
        <p14:creationId xmlns:p14="http://schemas.microsoft.com/office/powerpoint/2010/main" val="3345174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27</a:t>
            </a:fld>
            <a:endParaRPr lang="en-GB" dirty="0"/>
          </a:p>
        </p:txBody>
      </p:sp>
    </p:spTree>
    <p:extLst>
      <p:ext uri="{BB962C8B-B14F-4D97-AF65-F5344CB8AC3E}">
        <p14:creationId xmlns:p14="http://schemas.microsoft.com/office/powerpoint/2010/main" val="42814983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28</a:t>
            </a:fld>
            <a:endParaRPr lang="en-GB" dirty="0"/>
          </a:p>
        </p:txBody>
      </p:sp>
    </p:spTree>
    <p:extLst>
      <p:ext uri="{BB962C8B-B14F-4D97-AF65-F5344CB8AC3E}">
        <p14:creationId xmlns:p14="http://schemas.microsoft.com/office/powerpoint/2010/main" val="34863314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29</a:t>
            </a:fld>
            <a:endParaRPr lang="en-GB" dirty="0"/>
          </a:p>
        </p:txBody>
      </p:sp>
    </p:spTree>
    <p:extLst>
      <p:ext uri="{BB962C8B-B14F-4D97-AF65-F5344CB8AC3E}">
        <p14:creationId xmlns:p14="http://schemas.microsoft.com/office/powerpoint/2010/main" val="49834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11523871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30</a:t>
            </a:fld>
            <a:endParaRPr lang="en-GB" dirty="0"/>
          </a:p>
        </p:txBody>
      </p:sp>
    </p:spTree>
    <p:extLst>
      <p:ext uri="{BB962C8B-B14F-4D97-AF65-F5344CB8AC3E}">
        <p14:creationId xmlns:p14="http://schemas.microsoft.com/office/powerpoint/2010/main" val="2762347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31</a:t>
            </a:fld>
            <a:endParaRPr lang="en-GB" dirty="0"/>
          </a:p>
        </p:txBody>
      </p:sp>
    </p:spTree>
    <p:extLst>
      <p:ext uri="{BB962C8B-B14F-4D97-AF65-F5344CB8AC3E}">
        <p14:creationId xmlns:p14="http://schemas.microsoft.com/office/powerpoint/2010/main" val="8328597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32</a:t>
            </a:fld>
            <a:endParaRPr lang="en-GB" dirty="0"/>
          </a:p>
        </p:txBody>
      </p:sp>
    </p:spTree>
    <p:extLst>
      <p:ext uri="{BB962C8B-B14F-4D97-AF65-F5344CB8AC3E}">
        <p14:creationId xmlns:p14="http://schemas.microsoft.com/office/powerpoint/2010/main" val="23007053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33</a:t>
            </a:fld>
            <a:endParaRPr lang="en-GB" dirty="0"/>
          </a:p>
        </p:txBody>
      </p:sp>
    </p:spTree>
    <p:extLst>
      <p:ext uri="{BB962C8B-B14F-4D97-AF65-F5344CB8AC3E}">
        <p14:creationId xmlns:p14="http://schemas.microsoft.com/office/powerpoint/2010/main" val="39357424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34</a:t>
            </a:fld>
            <a:endParaRPr lang="en-GB" dirty="0"/>
          </a:p>
        </p:txBody>
      </p:sp>
    </p:spTree>
    <p:extLst>
      <p:ext uri="{BB962C8B-B14F-4D97-AF65-F5344CB8AC3E}">
        <p14:creationId xmlns:p14="http://schemas.microsoft.com/office/powerpoint/2010/main" val="31758223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35</a:t>
            </a:fld>
            <a:endParaRPr lang="en-GB" dirty="0"/>
          </a:p>
        </p:txBody>
      </p:sp>
    </p:spTree>
    <p:extLst>
      <p:ext uri="{BB962C8B-B14F-4D97-AF65-F5344CB8AC3E}">
        <p14:creationId xmlns:p14="http://schemas.microsoft.com/office/powerpoint/2010/main" val="24236676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36</a:t>
            </a:fld>
            <a:endParaRPr lang="en-GB" dirty="0"/>
          </a:p>
        </p:txBody>
      </p:sp>
    </p:spTree>
    <p:extLst>
      <p:ext uri="{BB962C8B-B14F-4D97-AF65-F5344CB8AC3E}">
        <p14:creationId xmlns:p14="http://schemas.microsoft.com/office/powerpoint/2010/main" val="4261692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632464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414967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09490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968785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85621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smtClean="0"/>
              <a:t>2018.03.18</a:t>
            </a:r>
            <a:endParaRPr lang="en-GB" sz="3200" dirty="0"/>
          </a:p>
        </p:txBody>
      </p:sp>
    </p:spTree>
    <p:extLst>
      <p:ext uri="{BB962C8B-B14F-4D97-AF65-F5344CB8AC3E}">
        <p14:creationId xmlns:p14="http://schemas.microsoft.com/office/powerpoint/2010/main" val="32816896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400" smtClean="0"/>
              <a:t> </a:t>
            </a:r>
            <a:r>
              <a:rPr lang="en-GB" altLang="zh-CN" sz="2400" smtClean="0"/>
              <a:t>Genesis</a:t>
            </a:r>
            <a:r>
              <a:rPr lang="en-US" altLang="zh-CN" sz="2400" smtClean="0"/>
              <a:t> </a:t>
            </a:r>
            <a:r>
              <a:rPr lang="zh-CN" altLang="en-US" sz="2400"/>
              <a:t>创</a:t>
            </a:r>
            <a:r>
              <a:rPr lang="zh-CN" altLang="en-US" sz="2400" smtClean="0"/>
              <a:t>世记 </a:t>
            </a:r>
            <a:r>
              <a:rPr lang="en-US" altLang="zh-CN" sz="2400" smtClean="0"/>
              <a:t>1</a:t>
            </a:r>
            <a:r>
              <a:rPr lang="en-US" sz="2400" smtClean="0"/>
              <a:t>:26</a:t>
            </a:r>
            <a:endParaRPr lang="en-GB" sz="24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GB" sz="2800" baseline="30000" smtClean="0"/>
              <a:t>26</a:t>
            </a:r>
            <a:r>
              <a:rPr lang="en-GB" sz="2800"/>
              <a:t> </a:t>
            </a:r>
            <a:r>
              <a:rPr lang="en-GB" sz="2800" smtClean="0"/>
              <a:t> </a:t>
            </a:r>
            <a:r>
              <a:rPr lang="en-US" altLang="zh-CN" sz="2800" smtClean="0"/>
              <a:t>Then God said, “Let us make man in our </a:t>
            </a:r>
            <a:r>
              <a:rPr lang="en-US" altLang="zh-CN" sz="2800" smtClean="0">
                <a:solidFill>
                  <a:srgbClr val="FF0000"/>
                </a:solidFill>
              </a:rPr>
              <a:t>image</a:t>
            </a:r>
            <a:r>
              <a:rPr lang="en-US" altLang="zh-CN" sz="2800" smtClean="0"/>
              <a:t>, according to our likeness; let them have </a:t>
            </a:r>
            <a:r>
              <a:rPr lang="en-US" altLang="zh-CN" sz="2800" smtClean="0">
                <a:solidFill>
                  <a:srgbClr val="FF0000"/>
                </a:solidFill>
              </a:rPr>
              <a:t>dominion</a:t>
            </a:r>
            <a:r>
              <a:rPr lang="en-US" altLang="zh-CN" sz="2800" smtClean="0"/>
              <a:t> over the fish of the sea, over the birds of the air, and over the cattle, </a:t>
            </a:r>
            <a:r>
              <a:rPr lang="en-US" altLang="zh-CN" sz="2800" smtClean="0">
                <a:solidFill>
                  <a:srgbClr val="FF0000"/>
                </a:solidFill>
              </a:rPr>
              <a:t>over all the earth </a:t>
            </a:r>
            <a:r>
              <a:rPr lang="en-US" altLang="zh-CN" sz="2800" smtClean="0"/>
              <a:t>and over every creeping thing that creeps on the earth.”</a:t>
            </a:r>
          </a:p>
          <a:p>
            <a:pPr marL="0" indent="0">
              <a:buNone/>
            </a:pPr>
            <a:endParaRPr lang="en-GB" sz="2800"/>
          </a:p>
          <a:p>
            <a:pPr marL="0" indent="0">
              <a:lnSpc>
                <a:spcPts val="3800"/>
              </a:lnSpc>
              <a:buNone/>
            </a:pPr>
            <a:r>
              <a:rPr lang="en-GB" sz="2800" baseline="30000"/>
              <a:t>26</a:t>
            </a:r>
            <a:r>
              <a:rPr lang="en-GB" sz="2800" baseline="30000" smtClean="0"/>
              <a:t>  </a:t>
            </a:r>
            <a:r>
              <a:rPr lang="zh-CN" altLang="en-US" sz="2800" smtClean="0"/>
              <a:t>神说：“我们要照着我们的</a:t>
            </a:r>
            <a:r>
              <a:rPr lang="zh-CN" altLang="en-US" sz="2800" smtClean="0">
                <a:solidFill>
                  <a:srgbClr val="FF0000"/>
                </a:solidFill>
              </a:rPr>
              <a:t>形象，</a:t>
            </a:r>
            <a:r>
              <a:rPr lang="zh-CN" altLang="en-US" sz="2800" smtClean="0"/>
              <a:t>按着我们的样式造人；</a:t>
            </a:r>
            <a:r>
              <a:rPr lang="zh-CN" altLang="en-US" sz="2800" smtClean="0">
                <a:solidFill>
                  <a:srgbClr val="FF0000"/>
                </a:solidFill>
              </a:rPr>
              <a:t>使他们管理</a:t>
            </a:r>
            <a:r>
              <a:rPr lang="zh-CN" altLang="en-US" sz="2800" smtClean="0"/>
              <a:t>海里的鱼、空中的鸟、地上 的牲畜，以及</a:t>
            </a:r>
            <a:r>
              <a:rPr lang="zh-CN" altLang="en-US" sz="2800" smtClean="0">
                <a:solidFill>
                  <a:srgbClr val="FF0000"/>
                </a:solidFill>
              </a:rPr>
              <a:t>全地</a:t>
            </a:r>
            <a:r>
              <a:rPr lang="zh-CN" altLang="en-US" sz="2800" smtClean="0"/>
              <a:t>，和地上所有爬行的生物。”</a:t>
            </a:r>
            <a:endParaRPr lang="zh-CN" altLang="en-US" sz="2800" dirty="0"/>
          </a:p>
        </p:txBody>
      </p:sp>
    </p:spTree>
    <p:extLst>
      <p:ext uri="{BB962C8B-B14F-4D97-AF65-F5344CB8AC3E}">
        <p14:creationId xmlns:p14="http://schemas.microsoft.com/office/powerpoint/2010/main" val="4223631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400" smtClean="0"/>
              <a:t> </a:t>
            </a:r>
            <a:r>
              <a:rPr lang="en-GB" altLang="zh-CN" sz="2400" smtClean="0"/>
              <a:t>Genesis</a:t>
            </a:r>
            <a:r>
              <a:rPr lang="en-US" altLang="zh-CN" sz="2400" smtClean="0"/>
              <a:t> </a:t>
            </a:r>
            <a:r>
              <a:rPr lang="zh-CN" altLang="en-US" sz="2400"/>
              <a:t>创</a:t>
            </a:r>
            <a:r>
              <a:rPr lang="zh-CN" altLang="en-US" sz="2400" smtClean="0"/>
              <a:t>世记 </a:t>
            </a:r>
            <a:r>
              <a:rPr lang="en-US" altLang="zh-CN" sz="2400" smtClean="0"/>
              <a:t>1</a:t>
            </a:r>
            <a:r>
              <a:rPr lang="en-US" sz="2400" smtClean="0"/>
              <a:t>:2</a:t>
            </a:r>
            <a:r>
              <a:rPr lang="en-US" altLang="zh-CN" sz="2400" smtClean="0"/>
              <a:t>7-28</a:t>
            </a:r>
            <a:endParaRPr lang="en-GB" sz="2400" dirty="0"/>
          </a:p>
        </p:txBody>
      </p:sp>
      <p:sp>
        <p:nvSpPr>
          <p:cNvPr id="3" name="Content Placeholder 2"/>
          <p:cNvSpPr>
            <a:spLocks noGrp="1"/>
          </p:cNvSpPr>
          <p:nvPr>
            <p:ph idx="1"/>
          </p:nvPr>
        </p:nvSpPr>
        <p:spPr>
          <a:xfrm>
            <a:off x="304800" y="960437"/>
            <a:ext cx="8534400" cy="5516563"/>
          </a:xfrm>
        </p:spPr>
        <p:txBody>
          <a:bodyPr>
            <a:noAutofit/>
          </a:bodyPr>
          <a:lstStyle/>
          <a:p>
            <a:pPr marL="0" indent="0">
              <a:buNone/>
            </a:pPr>
            <a:r>
              <a:rPr lang="en-GB" sz="2800" baseline="30000" smtClean="0"/>
              <a:t>2</a:t>
            </a:r>
            <a:r>
              <a:rPr lang="en-US" altLang="zh-CN" sz="2800" baseline="30000" smtClean="0"/>
              <a:t>7</a:t>
            </a:r>
            <a:r>
              <a:rPr lang="en-GB" sz="2800" smtClean="0"/>
              <a:t>  </a:t>
            </a:r>
            <a:r>
              <a:rPr lang="en-US" sz="2800" smtClean="0"/>
              <a:t>So </a:t>
            </a:r>
            <a:r>
              <a:rPr lang="en-US" altLang="zh-CN" sz="2800" smtClean="0"/>
              <a:t>God created man in His image; in the image of God He created them; male and female He created them.       </a:t>
            </a:r>
            <a:r>
              <a:rPr lang="en-GB" sz="2800" baseline="30000" smtClean="0"/>
              <a:t>28</a:t>
            </a:r>
            <a:r>
              <a:rPr lang="en-GB" sz="2800" smtClean="0"/>
              <a:t>  </a:t>
            </a:r>
            <a:r>
              <a:rPr lang="en-US" altLang="zh-CN" sz="2800" smtClean="0"/>
              <a:t>Then </a:t>
            </a:r>
            <a:r>
              <a:rPr lang="en-US" altLang="zh-CN" sz="2800"/>
              <a:t>God bless them, and God said to them, “Be fruitful and multiply; </a:t>
            </a:r>
            <a:r>
              <a:rPr lang="en-US" altLang="zh-CN" sz="2800">
                <a:solidFill>
                  <a:srgbClr val="FF0000"/>
                </a:solidFill>
              </a:rPr>
              <a:t>fill the earth and subdue it; have dominion over </a:t>
            </a:r>
            <a:r>
              <a:rPr lang="en-US" altLang="zh-CN" sz="2800"/>
              <a:t>the fish of the sea, over the birds of the air, and over every living thing that moves on </a:t>
            </a:r>
            <a:r>
              <a:rPr lang="en-US" altLang="zh-CN" sz="2800">
                <a:solidFill>
                  <a:srgbClr val="FF0000"/>
                </a:solidFill>
              </a:rPr>
              <a:t>the earth</a:t>
            </a:r>
            <a:r>
              <a:rPr lang="en-US" altLang="zh-CN" sz="2800"/>
              <a:t>.”</a:t>
            </a:r>
          </a:p>
          <a:p>
            <a:pPr marL="0" indent="0">
              <a:buNone/>
            </a:pPr>
            <a:endParaRPr lang="en-GB" sz="2800"/>
          </a:p>
          <a:p>
            <a:pPr marL="0" indent="0">
              <a:lnSpc>
                <a:spcPts val="3800"/>
              </a:lnSpc>
              <a:buNone/>
            </a:pPr>
            <a:r>
              <a:rPr lang="en-GB" sz="2800" baseline="30000" smtClean="0"/>
              <a:t>2</a:t>
            </a:r>
            <a:r>
              <a:rPr lang="en-US" altLang="zh-CN" sz="2800" baseline="30000" smtClean="0"/>
              <a:t>7</a:t>
            </a:r>
            <a:r>
              <a:rPr lang="en-GB" sz="2800" baseline="30000" smtClean="0"/>
              <a:t>  </a:t>
            </a:r>
            <a:r>
              <a:rPr lang="zh-CN" altLang="en-US" sz="2800"/>
              <a:t>于是</a:t>
            </a:r>
            <a:r>
              <a:rPr lang="zh-CN" altLang="en-US" sz="2800" smtClean="0"/>
              <a:t>神照着自己的形象造人，就是照着神的形象造了他，他所造的有男有女。</a:t>
            </a:r>
            <a:r>
              <a:rPr lang="en-GB" sz="2800" baseline="30000"/>
              <a:t>28  </a:t>
            </a:r>
            <a:r>
              <a:rPr lang="zh-CN" altLang="en-US" sz="2800"/>
              <a:t>神就赐福给他们， 对他们说：“</a:t>
            </a:r>
            <a:r>
              <a:rPr lang="zh-CN" altLang="en-US" sz="2800">
                <a:solidFill>
                  <a:srgbClr val="FF0000"/>
                </a:solidFill>
              </a:rPr>
              <a:t>要繁衍增多，充满这地，征服它</a:t>
            </a:r>
            <a:r>
              <a:rPr lang="zh-CN" altLang="en-US" sz="2800"/>
              <a:t>；也要管理海里的鱼、空中的鸟和地上所有走动的生物。”</a:t>
            </a:r>
          </a:p>
          <a:p>
            <a:pPr marL="0" indent="0">
              <a:lnSpc>
                <a:spcPts val="3800"/>
              </a:lnSpc>
              <a:buNone/>
            </a:pPr>
            <a:endParaRPr lang="zh-CN" altLang="en-US" sz="2800" dirty="0"/>
          </a:p>
        </p:txBody>
      </p:sp>
    </p:spTree>
    <p:extLst>
      <p:ext uri="{BB962C8B-B14F-4D97-AF65-F5344CB8AC3E}">
        <p14:creationId xmlns:p14="http://schemas.microsoft.com/office/powerpoint/2010/main" val="3711606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16</a:t>
            </a:r>
            <a:r>
              <a:rPr lang="en-US" sz="2400" smtClean="0"/>
              <a:t>:2</a:t>
            </a:r>
            <a:r>
              <a:rPr lang="en-US" altLang="zh-CN" sz="2400" smtClean="0"/>
              <a:t>4</a:t>
            </a:r>
            <a:r>
              <a:rPr lang="en-US" sz="2400" smtClean="0"/>
              <a:t>-25</a:t>
            </a:r>
            <a:endParaRPr lang="en-GB" sz="2400" dirty="0"/>
          </a:p>
        </p:txBody>
      </p:sp>
      <p:sp>
        <p:nvSpPr>
          <p:cNvPr id="3" name="Content Placeholder 2"/>
          <p:cNvSpPr>
            <a:spLocks noGrp="1"/>
          </p:cNvSpPr>
          <p:nvPr>
            <p:ph idx="1"/>
          </p:nvPr>
        </p:nvSpPr>
        <p:spPr>
          <a:xfrm>
            <a:off x="304800" y="762000"/>
            <a:ext cx="8534400" cy="5715000"/>
          </a:xfrm>
        </p:spPr>
        <p:txBody>
          <a:bodyPr>
            <a:noAutofit/>
          </a:bodyPr>
          <a:lstStyle/>
          <a:p>
            <a:pPr marL="0" indent="0">
              <a:buNone/>
            </a:pPr>
            <a:r>
              <a:rPr lang="en-GB" sz="2800"/>
              <a:t>Then Jesus said to His disciples, </a:t>
            </a:r>
            <a:r>
              <a:rPr lang="en-GB" sz="2800" smtClean="0"/>
              <a:t>“If </a:t>
            </a:r>
            <a:r>
              <a:rPr lang="en-GB" sz="2800"/>
              <a:t>anyone desires to come after </a:t>
            </a:r>
            <a:r>
              <a:rPr lang="en-GB" sz="2800" smtClean="0"/>
              <a:t>me</a:t>
            </a:r>
            <a:r>
              <a:rPr lang="en-GB" sz="2800"/>
              <a:t>, let him deny himself, and take up his cross, and follow </a:t>
            </a:r>
            <a:r>
              <a:rPr lang="en-GB" sz="2800" smtClean="0"/>
              <a:t>me</a:t>
            </a:r>
            <a:r>
              <a:rPr lang="en-GB" sz="2800"/>
              <a:t>. For whoever desires to save his life will lose it, but whoever loses his life for </a:t>
            </a:r>
            <a:r>
              <a:rPr lang="en-GB" sz="2800" smtClean="0"/>
              <a:t>my </a:t>
            </a:r>
            <a:r>
              <a:rPr lang="en-GB" sz="2800"/>
              <a:t>sake will find it</a:t>
            </a:r>
            <a:r>
              <a:rPr lang="en-GB" sz="2800" smtClean="0"/>
              <a:t>.”</a:t>
            </a:r>
          </a:p>
          <a:p>
            <a:pPr marL="0" indent="0">
              <a:buNone/>
            </a:pPr>
            <a:endParaRPr lang="en-GB" sz="2800"/>
          </a:p>
          <a:p>
            <a:pPr marL="0" indent="0">
              <a:lnSpc>
                <a:spcPts val="3800"/>
              </a:lnSpc>
              <a:buNone/>
            </a:pPr>
            <a:r>
              <a:rPr lang="en-US" sz="2800"/>
              <a:t> </a:t>
            </a:r>
            <a:r>
              <a:rPr lang="en-US" sz="2800" baseline="30000"/>
              <a:t>24</a:t>
            </a:r>
            <a:r>
              <a:rPr lang="en-US" sz="2800"/>
              <a:t> </a:t>
            </a:r>
            <a:r>
              <a:rPr lang="zh-CN" altLang="en-US" sz="2800"/>
              <a:t>于是耶稣对门徒说</a:t>
            </a:r>
            <a:r>
              <a:rPr lang="zh-CN" altLang="en-US" sz="2800" smtClean="0"/>
              <a:t>：</a:t>
            </a:r>
            <a:r>
              <a:rPr lang="en-US" altLang="zh-CN" sz="2800" smtClean="0"/>
              <a:t>“</a:t>
            </a:r>
            <a:r>
              <a:rPr lang="zh-CN" altLang="en-US" sz="2800" smtClean="0"/>
              <a:t>如</a:t>
            </a:r>
            <a:r>
              <a:rPr lang="zh-CN" altLang="en-US" sz="2800"/>
              <a:t>果有人愿意跟从我，就当舍己，背起他的十字架来跟从我</a:t>
            </a:r>
            <a:r>
              <a:rPr lang="zh-CN" altLang="en-US" sz="2800" smtClean="0"/>
              <a:t>。</a:t>
            </a:r>
            <a:r>
              <a:rPr lang="en-US" sz="2800" smtClean="0"/>
              <a:t> </a:t>
            </a:r>
            <a:r>
              <a:rPr lang="en-US" sz="2800" baseline="30000"/>
              <a:t>25</a:t>
            </a:r>
            <a:r>
              <a:rPr lang="en-US" sz="2800"/>
              <a:t> </a:t>
            </a:r>
            <a:r>
              <a:rPr lang="zh-CN" altLang="en-US" sz="2800"/>
              <a:t>凡是想救自己生命的，必丧掉生命；但为我牺牲生命的，必得着生命</a:t>
            </a:r>
            <a:r>
              <a:rPr lang="zh-CN" altLang="en-US" sz="2800" smtClean="0"/>
              <a:t>。</a:t>
            </a:r>
            <a:r>
              <a:rPr lang="en-US" altLang="zh-CN" sz="2800" smtClean="0"/>
              <a:t>”</a:t>
            </a:r>
            <a:endParaRPr lang="zh-CN" altLang="en-US" sz="2800" dirty="0"/>
          </a:p>
        </p:txBody>
      </p:sp>
    </p:spTree>
    <p:extLst>
      <p:ext uri="{BB962C8B-B14F-4D97-AF65-F5344CB8AC3E}">
        <p14:creationId xmlns:p14="http://schemas.microsoft.com/office/powerpoint/2010/main" val="2331333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16</a:t>
            </a:r>
            <a:r>
              <a:rPr lang="en-US" sz="2400" smtClean="0"/>
              <a:t>:26-27</a:t>
            </a:r>
            <a:endParaRPr lang="en-GB" sz="2400" dirty="0"/>
          </a:p>
        </p:txBody>
      </p:sp>
      <p:sp>
        <p:nvSpPr>
          <p:cNvPr id="3" name="Content Placeholder 2"/>
          <p:cNvSpPr>
            <a:spLocks noGrp="1"/>
          </p:cNvSpPr>
          <p:nvPr>
            <p:ph idx="1"/>
          </p:nvPr>
        </p:nvSpPr>
        <p:spPr>
          <a:xfrm>
            <a:off x="304800" y="762000"/>
            <a:ext cx="8534400" cy="5715000"/>
          </a:xfrm>
        </p:spPr>
        <p:txBody>
          <a:bodyPr>
            <a:noAutofit/>
          </a:bodyPr>
          <a:lstStyle/>
          <a:p>
            <a:pPr marL="0" indent="0">
              <a:buNone/>
            </a:pPr>
            <a:r>
              <a:rPr lang="en-GB" sz="2800" smtClean="0"/>
              <a:t>“For </a:t>
            </a:r>
            <a:r>
              <a:rPr lang="en-GB" sz="2800"/>
              <a:t>what profit is it to a man if he gains the whole world, and loses his own soul? Or what will a man give in exchange for his soul? </a:t>
            </a:r>
            <a:r>
              <a:rPr lang="en-GB" sz="2800" smtClean="0"/>
              <a:t> </a:t>
            </a:r>
          </a:p>
          <a:p>
            <a:pPr marL="0" indent="0">
              <a:buNone/>
            </a:pPr>
            <a:r>
              <a:rPr lang="en-GB" sz="2800" smtClean="0"/>
              <a:t>For </a:t>
            </a:r>
            <a:r>
              <a:rPr lang="en-GB" sz="2800"/>
              <a:t>the </a:t>
            </a:r>
            <a:r>
              <a:rPr lang="en-GB" sz="2800" smtClean="0"/>
              <a:t>son </a:t>
            </a:r>
            <a:r>
              <a:rPr lang="en-GB" sz="2800"/>
              <a:t>of </a:t>
            </a:r>
            <a:r>
              <a:rPr lang="en-GB" sz="2800" smtClean="0"/>
              <a:t>man </a:t>
            </a:r>
            <a:r>
              <a:rPr lang="en-GB" sz="2800"/>
              <a:t>will come in the glory of </a:t>
            </a:r>
            <a:r>
              <a:rPr lang="en-GB" sz="2800" smtClean="0"/>
              <a:t>his </a:t>
            </a:r>
            <a:r>
              <a:rPr lang="en-GB" sz="2800"/>
              <a:t>Father with His angels, and then </a:t>
            </a:r>
            <a:r>
              <a:rPr lang="en-GB" sz="2800" smtClean="0"/>
              <a:t>he </a:t>
            </a:r>
            <a:r>
              <a:rPr lang="en-GB" sz="2800"/>
              <a:t>will reward each according to his works</a:t>
            </a:r>
            <a:r>
              <a:rPr lang="en-GB" sz="2800" smtClean="0"/>
              <a:t>.”</a:t>
            </a:r>
          </a:p>
          <a:p>
            <a:pPr marL="0" indent="0">
              <a:buNone/>
            </a:pPr>
            <a:endParaRPr lang="en-GB" sz="2800"/>
          </a:p>
          <a:p>
            <a:pPr marL="0" indent="0">
              <a:lnSpc>
                <a:spcPts val="3800"/>
              </a:lnSpc>
              <a:buNone/>
            </a:pPr>
            <a:r>
              <a:rPr lang="en-US" sz="2800"/>
              <a:t> </a:t>
            </a:r>
            <a:r>
              <a:rPr lang="en-US" sz="2800" baseline="30000"/>
              <a:t>26</a:t>
            </a:r>
            <a:r>
              <a:rPr lang="en-US" sz="2800"/>
              <a:t> </a:t>
            </a:r>
            <a:r>
              <a:rPr lang="en-US" sz="2800" smtClean="0"/>
              <a:t> </a:t>
            </a:r>
            <a:r>
              <a:rPr lang="en-GB" sz="2800" smtClean="0"/>
              <a:t>“</a:t>
            </a:r>
            <a:r>
              <a:rPr lang="zh-CN" altLang="en-US" sz="2800" smtClean="0"/>
              <a:t>人</a:t>
            </a:r>
            <a:r>
              <a:rPr lang="zh-CN" altLang="en-US" sz="2800"/>
              <a:t>若赚得全世界，却赔上自己的生命，有什么好处呢？人还能用什么换回自己的生命呢</a:t>
            </a:r>
            <a:r>
              <a:rPr lang="zh-CN" altLang="en-US" sz="2800" smtClean="0"/>
              <a:t>？ </a:t>
            </a:r>
            <a:r>
              <a:rPr lang="en-US" sz="2800" baseline="30000" smtClean="0"/>
              <a:t>27</a:t>
            </a:r>
            <a:r>
              <a:rPr lang="en-US" sz="2800" smtClean="0"/>
              <a:t> </a:t>
            </a:r>
            <a:r>
              <a:rPr lang="zh-CN" altLang="en-US" sz="2800"/>
              <a:t>人子要在父的荣耀里和众天使一同降临，那时他要照各人的行为报应各人。</a:t>
            </a:r>
            <a:r>
              <a:rPr lang="en-US" altLang="zh-CN" sz="2800" smtClean="0"/>
              <a:t>”</a:t>
            </a:r>
            <a:endParaRPr lang="zh-CN" altLang="en-US" sz="2800" dirty="0"/>
          </a:p>
        </p:txBody>
      </p:sp>
    </p:spTree>
    <p:extLst>
      <p:ext uri="{BB962C8B-B14F-4D97-AF65-F5344CB8AC3E}">
        <p14:creationId xmlns:p14="http://schemas.microsoft.com/office/powerpoint/2010/main" val="2376156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400" smtClean="0"/>
              <a:t> </a:t>
            </a:r>
            <a:r>
              <a:rPr lang="en-GB" altLang="zh-CN" sz="2400" smtClean="0"/>
              <a:t>Romans</a:t>
            </a:r>
            <a:r>
              <a:rPr lang="en-US" altLang="zh-CN" sz="2400" smtClean="0"/>
              <a:t> </a:t>
            </a:r>
            <a:r>
              <a:rPr lang="zh-CN" altLang="en-US" sz="2400" smtClean="0"/>
              <a:t> 罗马书 </a:t>
            </a:r>
            <a:r>
              <a:rPr lang="en-US" altLang="zh-CN" sz="2400" smtClean="0"/>
              <a:t>8</a:t>
            </a:r>
            <a:r>
              <a:rPr lang="en-US" sz="2400" smtClean="0"/>
              <a:t>:28-29</a:t>
            </a:r>
            <a:endParaRPr lang="en-GB" sz="2400" dirty="0"/>
          </a:p>
        </p:txBody>
      </p:sp>
      <p:sp>
        <p:nvSpPr>
          <p:cNvPr id="3" name="Content Placeholder 2"/>
          <p:cNvSpPr>
            <a:spLocks noGrp="1"/>
          </p:cNvSpPr>
          <p:nvPr>
            <p:ph idx="1"/>
          </p:nvPr>
        </p:nvSpPr>
        <p:spPr>
          <a:xfrm>
            <a:off x="304800" y="609600"/>
            <a:ext cx="8534400" cy="5943600"/>
          </a:xfrm>
        </p:spPr>
        <p:txBody>
          <a:bodyPr>
            <a:noAutofit/>
          </a:bodyPr>
          <a:lstStyle/>
          <a:p>
            <a:pPr marL="0" indent="0">
              <a:buNone/>
            </a:pPr>
            <a:r>
              <a:rPr lang="en-GB" sz="2800"/>
              <a:t>And we know that all things work together for good to those who love God, to those who are the called according to </a:t>
            </a:r>
            <a:r>
              <a:rPr lang="en-GB" sz="2800" i="1"/>
              <a:t>His </a:t>
            </a:r>
            <a:r>
              <a:rPr lang="en-GB" sz="2800"/>
              <a:t>purpose. For whom He foreknew, He also predestined </a:t>
            </a:r>
            <a:r>
              <a:rPr lang="en-GB" sz="2800" i="1"/>
              <a:t>to </a:t>
            </a:r>
            <a:r>
              <a:rPr lang="en-GB" sz="2800" i="1">
                <a:solidFill>
                  <a:srgbClr val="FF0000"/>
                </a:solidFill>
              </a:rPr>
              <a:t>be </a:t>
            </a:r>
            <a:r>
              <a:rPr lang="en-GB" sz="2800">
                <a:solidFill>
                  <a:srgbClr val="FF0000"/>
                </a:solidFill>
              </a:rPr>
              <a:t>conformed to the image of His Son</a:t>
            </a:r>
            <a:r>
              <a:rPr lang="en-GB" sz="2800"/>
              <a:t>, that He might be the firstborn among many brethren. </a:t>
            </a:r>
            <a:endParaRPr lang="en-GB" sz="2800" smtClean="0"/>
          </a:p>
          <a:p>
            <a:pPr marL="0" indent="0">
              <a:buNone/>
            </a:pPr>
            <a:endParaRPr lang="en-GB" sz="2800"/>
          </a:p>
          <a:p>
            <a:pPr marL="0" indent="0">
              <a:lnSpc>
                <a:spcPts val="4000"/>
              </a:lnSpc>
              <a:buNone/>
            </a:pPr>
            <a:r>
              <a:rPr lang="en-US" sz="2800"/>
              <a:t> </a:t>
            </a:r>
            <a:r>
              <a:rPr lang="en-US" sz="2800" baseline="30000"/>
              <a:t>28</a:t>
            </a:r>
            <a:r>
              <a:rPr lang="en-US" sz="2800"/>
              <a:t> </a:t>
            </a:r>
            <a:r>
              <a:rPr lang="zh-CN" altLang="en-US" sz="2800"/>
              <a:t>我们知道，为了</a:t>
            </a:r>
            <a:r>
              <a:rPr lang="zh-CN" altLang="en-US" sz="2800" smtClean="0"/>
              <a:t>爱   神</a:t>
            </a:r>
            <a:r>
              <a:rPr lang="zh-CN" altLang="en-US" sz="2800"/>
              <a:t>的人，就是按他旨意蒙召的人的益处，万事都一同效力</a:t>
            </a:r>
            <a:r>
              <a:rPr lang="zh-CN" altLang="en-US" sz="2800" smtClean="0"/>
              <a:t>。</a:t>
            </a:r>
            <a:r>
              <a:rPr lang="en-US" sz="2800" smtClean="0"/>
              <a:t> </a:t>
            </a:r>
            <a:r>
              <a:rPr lang="en-US" sz="2800" baseline="30000"/>
              <a:t>29</a:t>
            </a:r>
            <a:r>
              <a:rPr lang="en-US" sz="2800"/>
              <a:t> </a:t>
            </a:r>
            <a:r>
              <a:rPr lang="zh-CN" altLang="en-US" sz="2800"/>
              <a:t>因</a:t>
            </a:r>
            <a:r>
              <a:rPr lang="zh-CN" altLang="en-US" sz="2800" smtClean="0"/>
              <a:t>为　神</a:t>
            </a:r>
            <a:r>
              <a:rPr lang="zh-CN" altLang="en-US" sz="2800"/>
              <a:t>预先知道的人，</a:t>
            </a:r>
            <a:r>
              <a:rPr lang="zh-CN" altLang="en-US" sz="2800" smtClean="0"/>
              <a:t>他预定了</a:t>
            </a:r>
            <a:r>
              <a:rPr lang="zh-CN" altLang="en-US" sz="2800">
                <a:solidFill>
                  <a:srgbClr val="FF0000"/>
                </a:solidFill>
              </a:rPr>
              <a:t>要他</a:t>
            </a:r>
            <a:r>
              <a:rPr lang="zh-CN" altLang="en-US" sz="2800" smtClean="0">
                <a:solidFill>
                  <a:srgbClr val="FF0000"/>
                </a:solidFill>
              </a:rPr>
              <a:t>们效法他</a:t>
            </a:r>
            <a:r>
              <a:rPr lang="zh-CN" altLang="en-US" sz="2800">
                <a:solidFill>
                  <a:srgbClr val="FF0000"/>
                </a:solidFill>
              </a:rPr>
              <a:t>儿子的形</a:t>
            </a:r>
            <a:r>
              <a:rPr lang="zh-CN" altLang="en-US" sz="2800" smtClean="0">
                <a:solidFill>
                  <a:srgbClr val="FF0000"/>
                </a:solidFill>
              </a:rPr>
              <a:t>象</a:t>
            </a:r>
            <a:r>
              <a:rPr lang="zh-CN" altLang="en-US" sz="2800" smtClean="0"/>
              <a:t>，</a:t>
            </a:r>
            <a:r>
              <a:rPr lang="zh-CN" altLang="en-US" sz="2800"/>
              <a:t>使他的儿子在许</a:t>
            </a:r>
            <a:r>
              <a:rPr lang="zh-CN" altLang="en-US" sz="2800" smtClean="0"/>
              <a:t>多</a:t>
            </a:r>
            <a:r>
              <a:rPr lang="zh-CN" altLang="en-US" sz="2800"/>
              <a:t>兄</a:t>
            </a:r>
            <a:r>
              <a:rPr lang="zh-CN" altLang="en-US" sz="2800" smtClean="0"/>
              <a:t>弟中</a:t>
            </a:r>
            <a:r>
              <a:rPr lang="zh-CN" altLang="en-US" sz="2800"/>
              <a:t>作长</a:t>
            </a:r>
            <a:r>
              <a:rPr lang="zh-CN" altLang="en-US" sz="2800" smtClean="0"/>
              <a:t>子。</a:t>
            </a:r>
            <a:endParaRPr lang="zh-CN" altLang="en-US" sz="2800" dirty="0"/>
          </a:p>
        </p:txBody>
      </p:sp>
    </p:spTree>
    <p:extLst>
      <p:ext uri="{BB962C8B-B14F-4D97-AF65-F5344CB8AC3E}">
        <p14:creationId xmlns:p14="http://schemas.microsoft.com/office/powerpoint/2010/main" val="17246333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400" smtClean="0"/>
              <a:t> </a:t>
            </a:r>
            <a:r>
              <a:rPr lang="en-GB" altLang="zh-CN" sz="2400" smtClean="0"/>
              <a:t>Romans</a:t>
            </a:r>
            <a:r>
              <a:rPr lang="en-US" altLang="zh-CN" sz="2400" smtClean="0"/>
              <a:t> </a:t>
            </a:r>
            <a:r>
              <a:rPr lang="zh-CN" altLang="en-US" sz="2400" smtClean="0"/>
              <a:t> 罗马书 </a:t>
            </a:r>
            <a:r>
              <a:rPr lang="en-US" altLang="zh-CN" sz="2400" smtClean="0"/>
              <a:t>8</a:t>
            </a:r>
            <a:r>
              <a:rPr lang="en-US" sz="2400" smtClean="0"/>
              <a:t>:</a:t>
            </a:r>
            <a:r>
              <a:rPr lang="en-US" altLang="zh-CN" sz="2400" smtClean="0"/>
              <a:t>31</a:t>
            </a:r>
            <a:r>
              <a:rPr lang="en-US" sz="2400" smtClean="0"/>
              <a:t>-32</a:t>
            </a:r>
            <a:endParaRPr lang="en-GB" sz="2400" dirty="0"/>
          </a:p>
        </p:txBody>
      </p:sp>
      <p:sp>
        <p:nvSpPr>
          <p:cNvPr id="3" name="Content Placeholder 2"/>
          <p:cNvSpPr>
            <a:spLocks noGrp="1"/>
          </p:cNvSpPr>
          <p:nvPr>
            <p:ph idx="1"/>
          </p:nvPr>
        </p:nvSpPr>
        <p:spPr>
          <a:xfrm>
            <a:off x="304800" y="609600"/>
            <a:ext cx="8534400" cy="5943600"/>
          </a:xfrm>
        </p:spPr>
        <p:txBody>
          <a:bodyPr>
            <a:noAutofit/>
          </a:bodyPr>
          <a:lstStyle/>
          <a:p>
            <a:pPr marL="0" indent="0">
              <a:buNone/>
            </a:pPr>
            <a:r>
              <a:rPr lang="en-GB" sz="2800"/>
              <a:t>What then shall we say to these things? </a:t>
            </a:r>
            <a:r>
              <a:rPr lang="en-GB" sz="2800" smtClean="0"/>
              <a:t> If </a:t>
            </a:r>
            <a:r>
              <a:rPr lang="en-GB" sz="2800"/>
              <a:t>God </a:t>
            </a:r>
            <a:r>
              <a:rPr lang="en-GB" sz="2800" i="1"/>
              <a:t>is </a:t>
            </a:r>
            <a:r>
              <a:rPr lang="en-GB" sz="2800"/>
              <a:t>for us, who </a:t>
            </a:r>
            <a:r>
              <a:rPr lang="en-GB" sz="2800" i="1"/>
              <a:t>can be </a:t>
            </a:r>
            <a:r>
              <a:rPr lang="en-GB" sz="2800"/>
              <a:t>against us? </a:t>
            </a:r>
            <a:r>
              <a:rPr lang="en-GB" sz="2800" smtClean="0"/>
              <a:t> He </a:t>
            </a:r>
            <a:r>
              <a:rPr lang="en-GB" sz="2800"/>
              <a:t>who did not spare His own Son, but delivered Him up for us all, how shall He not with </a:t>
            </a:r>
            <a:r>
              <a:rPr lang="en-GB" sz="2800" smtClean="0"/>
              <a:t>him </a:t>
            </a:r>
            <a:r>
              <a:rPr lang="en-GB" sz="2800"/>
              <a:t>also </a:t>
            </a:r>
            <a:r>
              <a:rPr lang="en-GB" sz="2800">
                <a:solidFill>
                  <a:srgbClr val="FF0000"/>
                </a:solidFill>
              </a:rPr>
              <a:t>freely give us all things</a:t>
            </a:r>
            <a:r>
              <a:rPr lang="en-GB" sz="2800" smtClean="0"/>
              <a:t>?</a:t>
            </a:r>
          </a:p>
          <a:p>
            <a:pPr marL="0" indent="0">
              <a:buNone/>
            </a:pPr>
            <a:endParaRPr lang="en-GB" sz="2800"/>
          </a:p>
          <a:p>
            <a:pPr marL="0" indent="0">
              <a:lnSpc>
                <a:spcPts val="4000"/>
              </a:lnSpc>
              <a:buNone/>
            </a:pPr>
            <a:r>
              <a:rPr lang="en-US" sz="2800" baseline="30000"/>
              <a:t>31</a:t>
            </a:r>
            <a:r>
              <a:rPr lang="en-US" sz="2800"/>
              <a:t> </a:t>
            </a:r>
            <a:r>
              <a:rPr lang="zh-CN" altLang="en-US" sz="2800"/>
              <a:t>既是这样，我们对这一切还有什么话说呢</a:t>
            </a:r>
            <a:r>
              <a:rPr lang="zh-CN" altLang="en-US" sz="2800" smtClean="0"/>
              <a:t>？神</a:t>
            </a:r>
            <a:r>
              <a:rPr lang="zh-CN" altLang="en-US" sz="2800"/>
              <a:t>若这样为我们，谁能敌对我们呢？</a:t>
            </a:r>
            <a:r>
              <a:rPr lang="en-US" sz="2800"/>
              <a:t> </a:t>
            </a:r>
            <a:r>
              <a:rPr lang="en-US" sz="2800" baseline="30000"/>
              <a:t>32</a:t>
            </a:r>
            <a:r>
              <a:rPr lang="en-US" sz="2800"/>
              <a:t> </a:t>
            </a:r>
            <a:r>
              <a:rPr lang="zh-CN" altLang="en-US" sz="2800"/>
              <a:t>他连自己的儿子都舍得，为我们众人把他交出来，难道不也</a:t>
            </a:r>
            <a:r>
              <a:rPr lang="zh-CN" altLang="en-US" sz="2800">
                <a:solidFill>
                  <a:srgbClr val="FF0000"/>
                </a:solidFill>
              </a:rPr>
              <a:t>把万有</a:t>
            </a:r>
            <a:r>
              <a:rPr lang="zh-CN" altLang="en-US" sz="2800"/>
              <a:t>和他一同</a:t>
            </a:r>
            <a:r>
              <a:rPr lang="zh-CN" altLang="en-US" sz="2800">
                <a:solidFill>
                  <a:srgbClr val="FF0000"/>
                </a:solidFill>
              </a:rPr>
              <a:t>白白地赐给我们</a:t>
            </a:r>
            <a:r>
              <a:rPr lang="zh-CN" altLang="en-US" sz="2800"/>
              <a:t>吗？</a:t>
            </a:r>
            <a:endParaRPr lang="zh-CN" altLang="en-US" sz="2800" dirty="0"/>
          </a:p>
        </p:txBody>
      </p:sp>
    </p:spTree>
    <p:extLst>
      <p:ext uri="{BB962C8B-B14F-4D97-AF65-F5344CB8AC3E}">
        <p14:creationId xmlns:p14="http://schemas.microsoft.com/office/powerpoint/2010/main" val="1359665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smtClean="0"/>
              <a:t>2</a:t>
            </a:r>
            <a:br>
              <a:rPr lang="en-US" sz="2800" smtClean="0"/>
            </a:br>
            <a:r>
              <a:rPr lang="en-US" sz="2800" smtClean="0"/>
              <a:t>How easily the Christian church annuls God’s word</a:t>
            </a:r>
            <a:br>
              <a:rPr lang="en-US" sz="2800" smtClean="0"/>
            </a:br>
            <a:r>
              <a:rPr lang="zh-CN" altLang="en-US" sz="2800" smtClean="0"/>
              <a:t>基督教</a:t>
            </a:r>
            <a:r>
              <a:rPr lang="zh-CN" altLang="en-US" sz="2800" smtClean="0"/>
              <a:t>会随</a:t>
            </a:r>
            <a:r>
              <a:rPr lang="zh-CN" altLang="en-US" sz="2800" smtClean="0"/>
              <a:t>意废除神的话</a:t>
            </a:r>
            <a:endParaRPr lang="en-GB" sz="2800" dirty="0"/>
          </a:p>
        </p:txBody>
      </p:sp>
    </p:spTree>
    <p:extLst>
      <p:ext uri="{BB962C8B-B14F-4D97-AF65-F5344CB8AC3E}">
        <p14:creationId xmlns:p14="http://schemas.microsoft.com/office/powerpoint/2010/main" val="1315464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0"/>
            <a:ext cx="7772400" cy="2286000"/>
          </a:xfrm>
        </p:spPr>
        <p:txBody>
          <a:bodyPr>
            <a:normAutofit/>
          </a:bodyPr>
          <a:lstStyle/>
          <a:p>
            <a:pPr>
              <a:lnSpc>
                <a:spcPct val="150000"/>
              </a:lnSpc>
            </a:pPr>
            <a:r>
              <a:rPr lang="en-US" sz="2800" smtClean="0"/>
              <a:t>Two different mentalities towards God’s grace</a:t>
            </a:r>
            <a:br>
              <a:rPr lang="en-US" sz="2800" smtClean="0"/>
            </a:br>
            <a:r>
              <a:rPr lang="zh-CN" altLang="en-US" sz="2800" smtClean="0"/>
              <a:t>对待神“恩典”</a:t>
            </a:r>
            <a:r>
              <a:rPr lang="zh-CN" altLang="en-US" sz="2800"/>
              <a:t>两种</a:t>
            </a:r>
            <a:r>
              <a:rPr lang="zh-CN" altLang="en-US" sz="2800" smtClean="0"/>
              <a:t>不</a:t>
            </a:r>
            <a:r>
              <a:rPr lang="zh-CN" altLang="en-US" sz="2800"/>
              <a:t>同</a:t>
            </a:r>
            <a:r>
              <a:rPr lang="zh-CN" altLang="en-US" sz="2800" smtClean="0"/>
              <a:t>的</a:t>
            </a:r>
            <a:r>
              <a:rPr lang="zh-CN" altLang="en-US" sz="2800"/>
              <a:t>态度</a:t>
            </a:r>
            <a:endParaRPr lang="en-GB" sz="2800" dirty="0"/>
          </a:p>
        </p:txBody>
      </p:sp>
    </p:spTree>
    <p:extLst>
      <p:ext uri="{BB962C8B-B14F-4D97-AF65-F5344CB8AC3E}">
        <p14:creationId xmlns:p14="http://schemas.microsoft.com/office/powerpoint/2010/main" val="3671340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0"/>
            <a:ext cx="7772400" cy="2895599"/>
          </a:xfrm>
        </p:spPr>
        <p:txBody>
          <a:bodyPr>
            <a:normAutofit/>
          </a:bodyPr>
          <a:lstStyle/>
          <a:p>
            <a:pPr>
              <a:lnSpc>
                <a:spcPct val="150000"/>
              </a:lnSpc>
            </a:pPr>
            <a:r>
              <a:rPr lang="en-US" sz="2800" smtClean="0"/>
              <a:t>Lazy   </a:t>
            </a:r>
            <a:r>
              <a:rPr lang="en-US" altLang="zh-CN" sz="2800" smtClean="0"/>
              <a:t>vs   Dynamic</a:t>
            </a:r>
            <a:r>
              <a:rPr lang="en-US" sz="2800" smtClean="0"/>
              <a:t/>
            </a:r>
            <a:br>
              <a:rPr lang="en-US" sz="2800" smtClean="0"/>
            </a:br>
            <a:r>
              <a:rPr lang="zh-CN" altLang="en-US" sz="2800" smtClean="0"/>
              <a:t>懒惰     进取</a:t>
            </a:r>
            <a:endParaRPr lang="en-GB" sz="2800" dirty="0"/>
          </a:p>
        </p:txBody>
      </p:sp>
    </p:spTree>
    <p:extLst>
      <p:ext uri="{BB962C8B-B14F-4D97-AF65-F5344CB8AC3E}">
        <p14:creationId xmlns:p14="http://schemas.microsoft.com/office/powerpoint/2010/main" val="3266679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400" dirty="0" smtClean="0"/>
              <a:t>马太福音 </a:t>
            </a:r>
            <a:r>
              <a:rPr lang="en-US" altLang="zh-CN" sz="2400" smtClean="0"/>
              <a:t>Matthew 5</a:t>
            </a:r>
            <a:r>
              <a:rPr lang="en-US" sz="2400" smtClean="0"/>
              <a:t>:19</a:t>
            </a:r>
            <a:r>
              <a:rPr lang="en-US" altLang="zh-CN" sz="2400" smtClean="0"/>
              <a:t>-20</a:t>
            </a:r>
            <a:endParaRPr lang="en-GB" sz="2400" dirty="0"/>
          </a:p>
        </p:txBody>
      </p:sp>
      <p:sp>
        <p:nvSpPr>
          <p:cNvPr id="3" name="Content Placeholder 2"/>
          <p:cNvSpPr>
            <a:spLocks noGrp="1"/>
          </p:cNvSpPr>
          <p:nvPr>
            <p:ph idx="1"/>
          </p:nvPr>
        </p:nvSpPr>
        <p:spPr>
          <a:xfrm>
            <a:off x="304800" y="457200"/>
            <a:ext cx="8534400" cy="6096000"/>
          </a:xfrm>
        </p:spPr>
        <p:txBody>
          <a:bodyPr>
            <a:noAutofit/>
          </a:bodyPr>
          <a:lstStyle/>
          <a:p>
            <a:pPr marL="0" indent="0">
              <a:buNone/>
            </a:pPr>
            <a:r>
              <a:rPr lang="en-GB" sz="2800" baseline="30000"/>
              <a:t>19</a:t>
            </a:r>
            <a:r>
              <a:rPr lang="en-GB" sz="2800"/>
              <a:t> Whoever then </a:t>
            </a:r>
            <a:r>
              <a:rPr lang="en-GB" sz="2800">
                <a:solidFill>
                  <a:srgbClr val="FF0000"/>
                </a:solidFill>
              </a:rPr>
              <a:t>breaks</a:t>
            </a:r>
            <a:r>
              <a:rPr lang="en-GB" sz="2800"/>
              <a:t> one of the least of these </a:t>
            </a:r>
            <a:r>
              <a:rPr lang="en-GB" sz="2800">
                <a:solidFill>
                  <a:srgbClr val="FF0000"/>
                </a:solidFill>
              </a:rPr>
              <a:t>commandments</a:t>
            </a:r>
            <a:r>
              <a:rPr lang="en-GB" sz="2800"/>
              <a:t> and teaches men so, shall be called least in the kingdom of heaven; but he who does them and teaches them shall be called great in the kingdom of heaven. </a:t>
            </a:r>
            <a:r>
              <a:rPr lang="en-GB" sz="2800" baseline="30000"/>
              <a:t>20</a:t>
            </a:r>
            <a:r>
              <a:rPr lang="en-GB" sz="2800"/>
              <a:t> For I tell you, unless your righteousness exceeds that of the scribes and Pharisees, you will never enter the kingdom of heaven</a:t>
            </a:r>
            <a:r>
              <a:rPr lang="en-GB" sz="2800" smtClean="0"/>
              <a:t>.</a:t>
            </a:r>
          </a:p>
          <a:p>
            <a:pPr marL="0" indent="0">
              <a:buNone/>
            </a:pPr>
            <a:endParaRPr lang="en-GB" sz="2800"/>
          </a:p>
          <a:p>
            <a:pPr marL="0" indent="0">
              <a:lnSpc>
                <a:spcPts val="3800"/>
              </a:lnSpc>
              <a:buNone/>
            </a:pPr>
            <a:r>
              <a:rPr lang="en-GB" sz="2800" baseline="30000" smtClean="0"/>
              <a:t>19   </a:t>
            </a:r>
            <a:r>
              <a:rPr lang="zh-CN" altLang="en-US" sz="2800" smtClean="0"/>
              <a:t>因</a:t>
            </a:r>
            <a:r>
              <a:rPr lang="zh-CN" altLang="en-US" sz="2800"/>
              <a:t>此，无论谁</a:t>
            </a:r>
            <a:r>
              <a:rPr lang="zh-CN" altLang="en-US" sz="2800">
                <a:solidFill>
                  <a:srgbClr val="FF0000"/>
                </a:solidFill>
              </a:rPr>
              <a:t>废除诫命</a:t>
            </a:r>
            <a:r>
              <a:rPr lang="zh-CN" altLang="en-US" sz="2800"/>
              <a:t>中最小的一条，又这样教导人，他在天国中必称为最小的；但若有人遵行这些诫命，并且教导人遵行，他在天国中必称为大</a:t>
            </a:r>
            <a:r>
              <a:rPr lang="zh-CN" altLang="en-US" sz="2800" smtClean="0"/>
              <a:t>。</a:t>
            </a:r>
            <a:r>
              <a:rPr lang="en-GB" sz="2800"/>
              <a:t> </a:t>
            </a:r>
            <a:r>
              <a:rPr lang="en-GB" sz="2800" smtClean="0"/>
              <a:t>            </a:t>
            </a:r>
            <a:r>
              <a:rPr lang="en-GB" sz="2800" baseline="30000" smtClean="0"/>
              <a:t>20    </a:t>
            </a:r>
            <a:r>
              <a:rPr lang="zh-CN" altLang="en-US" sz="2800" smtClean="0"/>
              <a:t>我</a:t>
            </a:r>
            <a:r>
              <a:rPr lang="zh-CN" altLang="en-US" sz="2800"/>
              <a:t>告诉你们，你们的义若不胜过经学家和法利赛人的义，就必不能进天国。</a:t>
            </a:r>
            <a:endParaRPr lang="zh-CN" altLang="en-US" sz="2800" dirty="0"/>
          </a:p>
        </p:txBody>
      </p:sp>
    </p:spTree>
    <p:extLst>
      <p:ext uri="{BB962C8B-B14F-4D97-AF65-F5344CB8AC3E}">
        <p14:creationId xmlns:p14="http://schemas.microsoft.com/office/powerpoint/2010/main" val="3704691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dirty="0" smtClean="0"/>
              <a:t>The Gospel </a:t>
            </a:r>
            <a:r>
              <a:rPr lang="en-US" sz="2800" smtClean="0"/>
              <a:t>of Matthew </a:t>
            </a:r>
            <a:r>
              <a:rPr lang="en-US" sz="2800" dirty="0" smtClean="0"/>
              <a:t>Series</a:t>
            </a:r>
            <a:br>
              <a:rPr lang="en-US" sz="2800" dirty="0" smtClean="0"/>
            </a:br>
            <a:r>
              <a:rPr lang="zh-CN" altLang="en-US" sz="2800" dirty="0" smtClean="0"/>
              <a:t>马太福音系列</a:t>
            </a:r>
            <a:endParaRPr lang="en-GB" sz="2800" dirty="0"/>
          </a:p>
        </p:txBody>
      </p:sp>
    </p:spTree>
    <p:extLst>
      <p:ext uri="{BB962C8B-B14F-4D97-AF65-F5344CB8AC3E}">
        <p14:creationId xmlns:p14="http://schemas.microsoft.com/office/powerpoint/2010/main" val="3951928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0"/>
            <a:ext cx="7772400" cy="2895599"/>
          </a:xfrm>
        </p:spPr>
        <p:txBody>
          <a:bodyPr>
            <a:normAutofit fontScale="90000"/>
          </a:bodyPr>
          <a:lstStyle/>
          <a:p>
            <a:pPr>
              <a:lnSpc>
                <a:spcPct val="150000"/>
              </a:lnSpc>
            </a:pPr>
            <a:r>
              <a:rPr lang="en-US" sz="3100"/>
              <a:t>Lazy </a:t>
            </a:r>
            <a:r>
              <a:rPr lang="en-US" sz="3100" smtClean="0"/>
              <a:t/>
            </a:r>
            <a:br>
              <a:rPr lang="en-US" sz="3100" smtClean="0"/>
            </a:br>
            <a:r>
              <a:rPr lang="en-GB" sz="3100" smtClean="0"/>
              <a:t>Quality of people not good</a:t>
            </a:r>
            <a:r>
              <a:rPr lang="en-US" sz="3100" smtClean="0"/>
              <a:t/>
            </a:r>
            <a:br>
              <a:rPr lang="en-US" sz="3100" smtClean="0"/>
            </a:br>
            <a:r>
              <a:rPr lang="zh-CN" altLang="en-US" sz="3100"/>
              <a:t>懒惰</a:t>
            </a:r>
            <a:r>
              <a:rPr lang="en-US" sz="3100" smtClean="0"/>
              <a:t/>
            </a:r>
            <a:br>
              <a:rPr lang="en-US" sz="3100" smtClean="0"/>
            </a:br>
            <a:r>
              <a:rPr lang="zh-CN" altLang="en-US" sz="3100" smtClean="0"/>
              <a:t>教徒的素质不行</a:t>
            </a:r>
            <a:r>
              <a:rPr lang="en-US" altLang="zh-CN" sz="2800" smtClean="0"/>
              <a:t/>
            </a:r>
            <a:br>
              <a:rPr lang="en-US" altLang="zh-CN" sz="2800" smtClean="0"/>
            </a:br>
            <a:endParaRPr lang="en-GB" sz="2800" dirty="0"/>
          </a:p>
        </p:txBody>
      </p:sp>
    </p:spTree>
    <p:extLst>
      <p:ext uri="{BB962C8B-B14F-4D97-AF65-F5344CB8AC3E}">
        <p14:creationId xmlns:p14="http://schemas.microsoft.com/office/powerpoint/2010/main" val="3131751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90600"/>
            <a:ext cx="7772400" cy="3810000"/>
          </a:xfrm>
        </p:spPr>
        <p:txBody>
          <a:bodyPr>
            <a:normAutofit fontScale="90000"/>
          </a:bodyPr>
          <a:lstStyle/>
          <a:p>
            <a:pPr>
              <a:lnSpc>
                <a:spcPct val="150000"/>
              </a:lnSpc>
            </a:pPr>
            <a:r>
              <a:rPr lang="en-US" altLang="zh-CN" sz="3100" smtClean="0"/>
              <a:t>Dynamic</a:t>
            </a:r>
            <a:r>
              <a:rPr lang="en-US" sz="3100"/>
              <a:t/>
            </a:r>
            <a:br>
              <a:rPr lang="en-US" sz="3100"/>
            </a:br>
            <a:r>
              <a:rPr lang="en-GB" sz="3100" smtClean="0"/>
              <a:t>Interactive </a:t>
            </a:r>
            <a:r>
              <a:rPr lang="en-US" altLang="zh-CN" sz="3100" smtClean="0"/>
              <a:t>between God </a:t>
            </a:r>
            <a:r>
              <a:rPr lang="en-GB" altLang="zh-CN" sz="3100" smtClean="0"/>
              <a:t>and man</a:t>
            </a:r>
            <a:r>
              <a:rPr lang="en-US" sz="3100" smtClean="0"/>
              <a:t/>
            </a:r>
            <a:br>
              <a:rPr lang="en-US" sz="3100" smtClean="0"/>
            </a:br>
            <a:r>
              <a:rPr lang="en-GB" sz="3100" smtClean="0"/>
              <a:t>People transformed into God’s image</a:t>
            </a:r>
            <a:r>
              <a:rPr lang="en-US" sz="3100" smtClean="0"/>
              <a:t/>
            </a:r>
            <a:br>
              <a:rPr lang="en-US" sz="3100" smtClean="0"/>
            </a:br>
            <a:r>
              <a:rPr lang="zh-CN" altLang="en-US" sz="3100"/>
              <a:t>进</a:t>
            </a:r>
            <a:r>
              <a:rPr lang="zh-CN" altLang="en-US" sz="3100" smtClean="0"/>
              <a:t>取      神</a:t>
            </a:r>
            <a:r>
              <a:rPr lang="zh-CN" altLang="en-US" sz="3100"/>
              <a:t>人互动</a:t>
            </a:r>
            <a:r>
              <a:rPr lang="en-US" sz="3100" smtClean="0"/>
              <a:t/>
            </a:r>
            <a:br>
              <a:rPr lang="en-US" sz="3100" smtClean="0"/>
            </a:br>
            <a:r>
              <a:rPr lang="zh-CN" altLang="en-US" sz="3100" smtClean="0"/>
              <a:t>教</a:t>
            </a:r>
            <a:r>
              <a:rPr lang="zh-CN" altLang="en-US" sz="3100" smtClean="0"/>
              <a:t>徒才渐</a:t>
            </a:r>
            <a:r>
              <a:rPr lang="zh-CN" altLang="en-US" sz="3100" smtClean="0"/>
              <a:t>渐有神的形象</a:t>
            </a:r>
            <a:r>
              <a:rPr lang="en-GB" sz="2800"/>
              <a:t/>
            </a:r>
            <a:br>
              <a:rPr lang="en-GB" sz="2800"/>
            </a:br>
            <a:endParaRPr lang="en-GB" sz="2800" dirty="0"/>
          </a:p>
        </p:txBody>
      </p:sp>
    </p:spTree>
    <p:extLst>
      <p:ext uri="{BB962C8B-B14F-4D97-AF65-F5344CB8AC3E}">
        <p14:creationId xmlns:p14="http://schemas.microsoft.com/office/powerpoint/2010/main" val="28806655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400" dirty="0" smtClean="0"/>
              <a:t>马太福音 </a:t>
            </a:r>
            <a:r>
              <a:rPr lang="en-US" altLang="zh-CN" sz="2400" smtClean="0"/>
              <a:t>Matthew 5</a:t>
            </a:r>
            <a:r>
              <a:rPr lang="en-US" sz="2400" smtClean="0"/>
              <a:t>:6</a:t>
            </a:r>
            <a:endParaRPr lang="en-GB" sz="2400" dirty="0"/>
          </a:p>
        </p:txBody>
      </p:sp>
      <p:sp>
        <p:nvSpPr>
          <p:cNvPr id="3" name="Content Placeholder 2"/>
          <p:cNvSpPr>
            <a:spLocks noGrp="1"/>
          </p:cNvSpPr>
          <p:nvPr>
            <p:ph idx="1"/>
          </p:nvPr>
        </p:nvSpPr>
        <p:spPr>
          <a:xfrm>
            <a:off x="304800" y="914400"/>
            <a:ext cx="8534400" cy="6096000"/>
          </a:xfrm>
        </p:spPr>
        <p:txBody>
          <a:bodyPr>
            <a:noAutofit/>
          </a:bodyPr>
          <a:lstStyle/>
          <a:p>
            <a:pPr marL="0" indent="0">
              <a:buNone/>
            </a:pPr>
            <a:r>
              <a:rPr lang="en-US" sz="2800" baseline="30000" smtClean="0"/>
              <a:t>6    </a:t>
            </a:r>
            <a:r>
              <a:rPr lang="en-GB" sz="2800" smtClean="0"/>
              <a:t>Blessed </a:t>
            </a:r>
            <a:r>
              <a:rPr lang="en-GB" sz="2800" i="1"/>
              <a:t>are </a:t>
            </a:r>
            <a:r>
              <a:rPr lang="en-GB" sz="2800"/>
              <a:t>those who hunger and thirst for righteousness, </a:t>
            </a:r>
            <a:r>
              <a:rPr lang="en-GB" sz="2800" smtClean="0"/>
              <a:t>for </a:t>
            </a:r>
            <a:r>
              <a:rPr lang="en-GB" sz="2800"/>
              <a:t>they shall be </a:t>
            </a:r>
            <a:r>
              <a:rPr lang="en-GB" sz="2800" smtClean="0"/>
              <a:t>filled. </a:t>
            </a:r>
          </a:p>
          <a:p>
            <a:pPr marL="0" indent="0">
              <a:buNone/>
            </a:pPr>
            <a:endParaRPr lang="en-GB" sz="2800"/>
          </a:p>
          <a:p>
            <a:pPr marL="0" indent="0">
              <a:lnSpc>
                <a:spcPts val="3800"/>
              </a:lnSpc>
              <a:buNone/>
            </a:pPr>
            <a:r>
              <a:rPr lang="en-US" sz="2800"/>
              <a:t> </a:t>
            </a:r>
            <a:r>
              <a:rPr lang="en-US" sz="2800" baseline="30000"/>
              <a:t>6</a:t>
            </a:r>
            <a:r>
              <a:rPr lang="en-US" sz="2800"/>
              <a:t> </a:t>
            </a:r>
            <a:r>
              <a:rPr lang="zh-CN" altLang="en-US" sz="2800"/>
              <a:t>爱慕公义如饥如渴的人有福了， 因为他们必得饱足。</a:t>
            </a:r>
            <a:endParaRPr lang="zh-CN" altLang="en-US" sz="2800" dirty="0"/>
          </a:p>
        </p:txBody>
      </p:sp>
    </p:spTree>
    <p:extLst>
      <p:ext uri="{BB962C8B-B14F-4D97-AF65-F5344CB8AC3E}">
        <p14:creationId xmlns:p14="http://schemas.microsoft.com/office/powerpoint/2010/main" val="2137837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smtClean="0"/>
              <a:t>3</a:t>
            </a:r>
            <a:br>
              <a:rPr lang="en-US" sz="2800" smtClean="0"/>
            </a:br>
            <a:r>
              <a:rPr lang="en-US" sz="2800" smtClean="0"/>
              <a:t>What is meant by “enter kingdom of God”?</a:t>
            </a:r>
            <a:br>
              <a:rPr lang="en-US" sz="2800" smtClean="0"/>
            </a:br>
            <a:r>
              <a:rPr lang="en-US" sz="2800" smtClean="0"/>
              <a:t>“</a:t>
            </a:r>
            <a:r>
              <a:rPr lang="zh-CN" altLang="en-US" sz="2800" smtClean="0"/>
              <a:t>进天国</a:t>
            </a:r>
            <a:r>
              <a:rPr lang="en-GB" altLang="zh-CN" sz="2800" smtClean="0"/>
              <a:t>”</a:t>
            </a:r>
            <a:r>
              <a:rPr lang="zh-CN" altLang="en-US" sz="2800" smtClean="0"/>
              <a:t>是什么意思？</a:t>
            </a:r>
            <a:endParaRPr lang="en-GB" sz="2800" dirty="0"/>
          </a:p>
        </p:txBody>
      </p:sp>
    </p:spTree>
    <p:extLst>
      <p:ext uri="{BB962C8B-B14F-4D97-AF65-F5344CB8AC3E}">
        <p14:creationId xmlns:p14="http://schemas.microsoft.com/office/powerpoint/2010/main" val="171404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smtClean="0"/>
              <a:t>Present       Future</a:t>
            </a:r>
            <a:br>
              <a:rPr lang="en-US" sz="2800" smtClean="0"/>
            </a:br>
            <a:r>
              <a:rPr lang="zh-CN" altLang="en-US" sz="2800"/>
              <a:t>现在</a:t>
            </a:r>
            <a:r>
              <a:rPr lang="en-GB" altLang="zh-CN" sz="2800" smtClean="0"/>
              <a:t>        </a:t>
            </a:r>
            <a:r>
              <a:rPr lang="zh-CN" altLang="en-US" sz="2800"/>
              <a:t>将来</a:t>
            </a:r>
            <a:endParaRPr lang="en-GB" sz="2800" dirty="0"/>
          </a:p>
        </p:txBody>
      </p:sp>
    </p:spTree>
    <p:extLst>
      <p:ext uri="{BB962C8B-B14F-4D97-AF65-F5344CB8AC3E}">
        <p14:creationId xmlns:p14="http://schemas.microsoft.com/office/powerpoint/2010/main" val="4018542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smtClean="0"/>
              <a:t>Getting </a:t>
            </a:r>
            <a:r>
              <a:rPr lang="en-US" sz="2800" smtClean="0"/>
              <a:t>in       </a:t>
            </a:r>
            <a:r>
              <a:rPr lang="en-US" sz="2800" smtClean="0"/>
              <a:t>Being </a:t>
            </a:r>
            <a:r>
              <a:rPr lang="en-US" sz="2800" smtClean="0"/>
              <a:t>thrown out</a:t>
            </a:r>
            <a:br>
              <a:rPr lang="en-US" sz="2800" smtClean="0"/>
            </a:br>
            <a:r>
              <a:rPr lang="zh-CN" altLang="en-US" sz="2800" smtClean="0"/>
              <a:t>进去</a:t>
            </a:r>
            <a:r>
              <a:rPr lang="en-GB" altLang="zh-CN" sz="2800"/>
              <a:t> </a:t>
            </a:r>
            <a:r>
              <a:rPr lang="en-GB" altLang="zh-CN" sz="2800" smtClean="0"/>
              <a:t>       </a:t>
            </a:r>
            <a:r>
              <a:rPr lang="zh-CN" altLang="en-US" sz="2800" smtClean="0"/>
              <a:t>被赶出来</a:t>
            </a:r>
            <a:endParaRPr lang="en-GB" sz="2800" dirty="0"/>
          </a:p>
        </p:txBody>
      </p:sp>
    </p:spTree>
    <p:extLst>
      <p:ext uri="{BB962C8B-B14F-4D97-AF65-F5344CB8AC3E}">
        <p14:creationId xmlns:p14="http://schemas.microsoft.com/office/powerpoint/2010/main" val="2858830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7</a:t>
            </a:r>
            <a:r>
              <a:rPr lang="en-US" sz="2400" smtClean="0"/>
              <a:t>:21</a:t>
            </a:r>
            <a:endParaRPr lang="en-GB" sz="2400" dirty="0"/>
          </a:p>
        </p:txBody>
      </p:sp>
      <p:sp>
        <p:nvSpPr>
          <p:cNvPr id="3" name="Content Placeholder 2"/>
          <p:cNvSpPr>
            <a:spLocks noGrp="1"/>
          </p:cNvSpPr>
          <p:nvPr>
            <p:ph idx="1"/>
          </p:nvPr>
        </p:nvSpPr>
        <p:spPr>
          <a:xfrm>
            <a:off x="304800" y="960437"/>
            <a:ext cx="8534400" cy="5059363"/>
          </a:xfrm>
        </p:spPr>
        <p:txBody>
          <a:bodyPr>
            <a:noAutofit/>
          </a:bodyPr>
          <a:lstStyle/>
          <a:p>
            <a:pPr marL="0" indent="0">
              <a:buNone/>
            </a:pPr>
            <a:r>
              <a:rPr lang="en-US" sz="2800"/>
              <a:t> </a:t>
            </a:r>
            <a:r>
              <a:rPr lang="en-US" sz="2800" baseline="30000"/>
              <a:t>21</a:t>
            </a:r>
            <a:r>
              <a:rPr lang="en-US" sz="2800"/>
              <a:t> </a:t>
            </a:r>
            <a:r>
              <a:rPr lang="en-US" sz="2800" smtClean="0"/>
              <a:t> </a:t>
            </a:r>
            <a:r>
              <a:rPr lang="en-GB" sz="2800" smtClean="0"/>
              <a:t>Not </a:t>
            </a:r>
            <a:r>
              <a:rPr lang="en-GB" sz="2800"/>
              <a:t>everyone who says to </a:t>
            </a:r>
            <a:r>
              <a:rPr lang="en-GB" sz="2800" smtClean="0"/>
              <a:t>me, “Lord</a:t>
            </a:r>
            <a:r>
              <a:rPr lang="en-GB" sz="2800"/>
              <a:t>, Lord</a:t>
            </a:r>
            <a:r>
              <a:rPr lang="en-GB" sz="2800" smtClean="0"/>
              <a:t>,” </a:t>
            </a:r>
            <a:r>
              <a:rPr lang="en-GB" sz="2800"/>
              <a:t>shall enter the kingdom of heaven, but he who does the will of My Father in heaven. </a:t>
            </a:r>
            <a:endParaRPr lang="en-GB" sz="2800" smtClean="0"/>
          </a:p>
          <a:p>
            <a:pPr marL="0" indent="0">
              <a:buNone/>
            </a:pPr>
            <a:endParaRPr lang="en-GB" sz="2800"/>
          </a:p>
          <a:p>
            <a:pPr marL="0" indent="0">
              <a:lnSpc>
                <a:spcPts val="3800"/>
              </a:lnSpc>
              <a:buNone/>
            </a:pPr>
            <a:r>
              <a:rPr lang="en-US" sz="2800"/>
              <a:t> </a:t>
            </a:r>
            <a:r>
              <a:rPr lang="en-US" sz="2800" baseline="30000"/>
              <a:t>21</a:t>
            </a:r>
            <a:r>
              <a:rPr lang="en-US" sz="2800"/>
              <a:t> </a:t>
            </a:r>
            <a:r>
              <a:rPr lang="en-US" sz="2800" smtClean="0"/>
              <a:t> </a:t>
            </a:r>
            <a:r>
              <a:rPr lang="zh-CN" altLang="en-US" sz="2800" smtClean="0"/>
              <a:t>不</a:t>
            </a:r>
            <a:r>
              <a:rPr lang="zh-CN" altLang="en-US" sz="2800"/>
              <a:t>是每一个对我</a:t>
            </a:r>
            <a:r>
              <a:rPr lang="zh-CN" altLang="en-US" sz="2800" smtClean="0"/>
              <a:t>说“主</a:t>
            </a:r>
            <a:r>
              <a:rPr lang="zh-CN" altLang="en-US" sz="2800"/>
              <a:t>啊，主啊</a:t>
            </a:r>
            <a:r>
              <a:rPr lang="zh-CN" altLang="en-US" sz="2800" smtClean="0"/>
              <a:t>！”的人都</a:t>
            </a:r>
            <a:r>
              <a:rPr lang="zh-CN" altLang="en-US" sz="2800"/>
              <a:t>能进入天国，唯有遵行我天父旨意的人，才能进去。</a:t>
            </a:r>
            <a:endParaRPr lang="zh-CN" altLang="en-US" sz="2800" dirty="0"/>
          </a:p>
        </p:txBody>
      </p:sp>
    </p:spTree>
    <p:extLst>
      <p:ext uri="{BB962C8B-B14F-4D97-AF65-F5344CB8AC3E}">
        <p14:creationId xmlns:p14="http://schemas.microsoft.com/office/powerpoint/2010/main" val="1240289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13</a:t>
            </a:r>
            <a:r>
              <a:rPr lang="en-US" sz="2400" smtClean="0"/>
              <a:t>:</a:t>
            </a:r>
            <a:r>
              <a:rPr lang="en-US" altLang="zh-CN" sz="2400" smtClean="0"/>
              <a:t>39</a:t>
            </a:r>
            <a:r>
              <a:rPr lang="en-US" sz="2400" smtClean="0"/>
              <a:t>-</a:t>
            </a:r>
            <a:r>
              <a:rPr lang="en-US" altLang="zh-CN" sz="2400" smtClean="0"/>
              <a:t>40</a:t>
            </a:r>
            <a:endParaRPr lang="en-GB" sz="2400" dirty="0"/>
          </a:p>
        </p:txBody>
      </p:sp>
      <p:sp>
        <p:nvSpPr>
          <p:cNvPr id="3" name="Content Placeholder 2"/>
          <p:cNvSpPr>
            <a:spLocks noGrp="1"/>
          </p:cNvSpPr>
          <p:nvPr>
            <p:ph idx="1"/>
          </p:nvPr>
        </p:nvSpPr>
        <p:spPr>
          <a:xfrm>
            <a:off x="304800" y="960437"/>
            <a:ext cx="8534400" cy="5059363"/>
          </a:xfrm>
        </p:spPr>
        <p:txBody>
          <a:bodyPr>
            <a:noAutofit/>
          </a:bodyPr>
          <a:lstStyle/>
          <a:p>
            <a:pPr marL="0" indent="0">
              <a:buNone/>
            </a:pPr>
            <a:r>
              <a:rPr lang="en-GB" sz="2800" smtClean="0"/>
              <a:t>The </a:t>
            </a:r>
            <a:r>
              <a:rPr lang="en-GB" sz="2800"/>
              <a:t>enemy who sowed them is the devil, the harvest is the end of the age, and the reapers are the angels. Therefore as the tares are gathered and burned in the fire, so it will be at the end of this age</a:t>
            </a:r>
            <a:r>
              <a:rPr lang="en-GB" sz="2800" smtClean="0"/>
              <a:t>.</a:t>
            </a:r>
          </a:p>
          <a:p>
            <a:pPr marL="0" indent="0">
              <a:buNone/>
            </a:pPr>
            <a:endParaRPr lang="en-GB" sz="2800"/>
          </a:p>
          <a:p>
            <a:pPr marL="0" indent="0">
              <a:lnSpc>
                <a:spcPts val="3800"/>
              </a:lnSpc>
              <a:buNone/>
            </a:pPr>
            <a:r>
              <a:rPr lang="en-US" sz="2800"/>
              <a:t> </a:t>
            </a:r>
            <a:r>
              <a:rPr lang="en-US" sz="2800" baseline="30000"/>
              <a:t>39</a:t>
            </a:r>
            <a:r>
              <a:rPr lang="en-US" sz="2800"/>
              <a:t> </a:t>
            </a:r>
            <a:r>
              <a:rPr lang="zh-CN" altLang="en-US" sz="2800"/>
              <a:t>撒稗子的仇敌是魔鬼，收割的时候是这世代的终结，收割的工人是天使</a:t>
            </a:r>
            <a:r>
              <a:rPr lang="zh-CN" altLang="en-US" sz="2800" smtClean="0"/>
              <a:t>。</a:t>
            </a:r>
            <a:r>
              <a:rPr lang="en-US" sz="2800" smtClean="0"/>
              <a:t> </a:t>
            </a:r>
            <a:r>
              <a:rPr lang="en-US" sz="2800" baseline="30000"/>
              <a:t>40</a:t>
            </a:r>
            <a:r>
              <a:rPr lang="en-US" sz="2800"/>
              <a:t> </a:t>
            </a:r>
            <a:r>
              <a:rPr lang="zh-CN" altLang="en-US" sz="2800"/>
              <a:t>稗子怎样被拔掉用火焚烧，在这世代终结的时候，也是一样</a:t>
            </a:r>
            <a:r>
              <a:rPr lang="zh-CN" altLang="en-US" sz="2800" smtClean="0"/>
              <a:t>。</a:t>
            </a:r>
            <a:endParaRPr lang="zh-CN" altLang="en-US" sz="2800"/>
          </a:p>
        </p:txBody>
      </p:sp>
    </p:spTree>
    <p:extLst>
      <p:ext uri="{BB962C8B-B14F-4D97-AF65-F5344CB8AC3E}">
        <p14:creationId xmlns:p14="http://schemas.microsoft.com/office/powerpoint/2010/main" val="306618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13</a:t>
            </a:r>
            <a:r>
              <a:rPr lang="en-US" sz="2400" smtClean="0"/>
              <a:t>:</a:t>
            </a:r>
            <a:r>
              <a:rPr lang="en-US" altLang="zh-CN" sz="2400" smtClean="0"/>
              <a:t>4</a:t>
            </a:r>
            <a:r>
              <a:rPr lang="en-US" sz="2400" smtClean="0"/>
              <a:t>1-</a:t>
            </a:r>
            <a:r>
              <a:rPr lang="en-US" altLang="zh-CN" sz="2400" smtClean="0"/>
              <a:t>43</a:t>
            </a:r>
            <a:endParaRPr lang="en-GB" sz="2400" dirty="0"/>
          </a:p>
        </p:txBody>
      </p:sp>
      <p:sp>
        <p:nvSpPr>
          <p:cNvPr id="3" name="Content Placeholder 2"/>
          <p:cNvSpPr>
            <a:spLocks noGrp="1"/>
          </p:cNvSpPr>
          <p:nvPr>
            <p:ph idx="1"/>
          </p:nvPr>
        </p:nvSpPr>
        <p:spPr>
          <a:xfrm>
            <a:off x="304800" y="762000"/>
            <a:ext cx="8534400" cy="5715000"/>
          </a:xfrm>
        </p:spPr>
        <p:txBody>
          <a:bodyPr>
            <a:noAutofit/>
          </a:bodyPr>
          <a:lstStyle/>
          <a:p>
            <a:pPr marL="0" indent="0">
              <a:buNone/>
            </a:pPr>
            <a:r>
              <a:rPr lang="en-GB" sz="2800"/>
              <a:t>The Son of Man will send out His angels, and they will gather </a:t>
            </a:r>
            <a:r>
              <a:rPr lang="en-GB" sz="2800">
                <a:solidFill>
                  <a:srgbClr val="FF0000"/>
                </a:solidFill>
              </a:rPr>
              <a:t>out of His kingdom </a:t>
            </a:r>
            <a:r>
              <a:rPr lang="en-GB" sz="2800"/>
              <a:t>all things that offend, and those who practice lawlessness, and will cast them into the furnace of fire. There will be wailing and gnashing of teeth</a:t>
            </a:r>
            <a:r>
              <a:rPr lang="en-GB" sz="2800" smtClean="0"/>
              <a:t>. </a:t>
            </a:r>
            <a:r>
              <a:rPr lang="en-GB" sz="2800"/>
              <a:t>Then the righteous will shine forth as the sun in the kingdom of their Father. He who has ears to hear, let him hear! </a:t>
            </a:r>
            <a:endParaRPr lang="en-GB" sz="2800" smtClean="0"/>
          </a:p>
          <a:p>
            <a:pPr marL="0" indent="0">
              <a:buNone/>
            </a:pPr>
            <a:endParaRPr lang="en-GB" sz="2800"/>
          </a:p>
          <a:p>
            <a:pPr marL="0" indent="0">
              <a:lnSpc>
                <a:spcPts val="3800"/>
              </a:lnSpc>
              <a:buNone/>
            </a:pPr>
            <a:r>
              <a:rPr lang="zh-CN" altLang="en-US" sz="2800" smtClean="0"/>
              <a:t>那</a:t>
            </a:r>
            <a:r>
              <a:rPr lang="zh-CN" altLang="en-US" sz="2800"/>
              <a:t>时，人子要差派他的使者，把一切使人犯罪的事和不法之徒，</a:t>
            </a:r>
            <a:r>
              <a:rPr lang="zh-CN" altLang="en-US" sz="2800">
                <a:solidFill>
                  <a:srgbClr val="FF0000"/>
                </a:solidFill>
              </a:rPr>
              <a:t>从他的国中</a:t>
            </a:r>
            <a:r>
              <a:rPr lang="zh-CN" altLang="en-US" sz="2800"/>
              <a:t>拔掉</a:t>
            </a:r>
            <a:r>
              <a:rPr lang="zh-CN" altLang="en-US" sz="2800" smtClean="0"/>
              <a:t>，丢</a:t>
            </a:r>
            <a:r>
              <a:rPr lang="zh-CN" altLang="en-US" sz="2800"/>
              <a:t>进火炉，在那里必要哀哭切齿</a:t>
            </a:r>
            <a:r>
              <a:rPr lang="zh-CN" altLang="en-US" sz="2800" smtClean="0"/>
              <a:t>。</a:t>
            </a:r>
            <a:r>
              <a:rPr lang="en-US" sz="2800" smtClean="0"/>
              <a:t> </a:t>
            </a:r>
            <a:r>
              <a:rPr lang="zh-CN" altLang="en-US" sz="2800" smtClean="0"/>
              <a:t>那</a:t>
            </a:r>
            <a:r>
              <a:rPr lang="zh-CN" altLang="en-US" sz="2800"/>
              <a:t>时，义人在他们父的国中，要像太阳一样的照耀。有耳的，就应当听。</a:t>
            </a:r>
            <a:endParaRPr lang="zh-CN" altLang="en-US" sz="2800" dirty="0"/>
          </a:p>
        </p:txBody>
      </p:sp>
    </p:spTree>
    <p:extLst>
      <p:ext uri="{BB962C8B-B14F-4D97-AF65-F5344CB8AC3E}">
        <p14:creationId xmlns:p14="http://schemas.microsoft.com/office/powerpoint/2010/main" val="4064152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22</a:t>
            </a:r>
            <a:r>
              <a:rPr lang="en-US" sz="2400" smtClean="0"/>
              <a:t>:11-1</a:t>
            </a:r>
            <a:r>
              <a:rPr lang="en-US" altLang="zh-CN" sz="2400" smtClean="0"/>
              <a:t>3</a:t>
            </a:r>
            <a:endParaRPr lang="en-GB" sz="2400" dirty="0"/>
          </a:p>
        </p:txBody>
      </p:sp>
      <p:sp>
        <p:nvSpPr>
          <p:cNvPr id="3" name="Content Placeholder 2"/>
          <p:cNvSpPr>
            <a:spLocks noGrp="1"/>
          </p:cNvSpPr>
          <p:nvPr>
            <p:ph idx="1"/>
          </p:nvPr>
        </p:nvSpPr>
        <p:spPr>
          <a:xfrm>
            <a:off x="304800" y="457200"/>
            <a:ext cx="8534400" cy="6019800"/>
          </a:xfrm>
        </p:spPr>
        <p:txBody>
          <a:bodyPr>
            <a:noAutofit/>
          </a:bodyPr>
          <a:lstStyle/>
          <a:p>
            <a:pPr marL="0" indent="0">
              <a:buNone/>
            </a:pPr>
            <a:r>
              <a:rPr lang="en-GB" sz="2800"/>
              <a:t>But when the king came in to see the guests, he saw a man there who did not have on a wedding garment. So he said to </a:t>
            </a:r>
            <a:r>
              <a:rPr lang="en-GB" sz="2800" smtClean="0"/>
              <a:t>him, “Friend</a:t>
            </a:r>
            <a:r>
              <a:rPr lang="en-GB" sz="2800"/>
              <a:t>, how did you come in here without a wedding garment</a:t>
            </a:r>
            <a:r>
              <a:rPr lang="en-GB" sz="2800" smtClean="0"/>
              <a:t>?” </a:t>
            </a:r>
            <a:r>
              <a:rPr lang="en-GB" sz="2800"/>
              <a:t>And he was speechless. Then the king said to the </a:t>
            </a:r>
            <a:r>
              <a:rPr lang="en-GB" sz="2800" smtClean="0"/>
              <a:t>servants, “Bind </a:t>
            </a:r>
            <a:r>
              <a:rPr lang="en-GB" sz="2800"/>
              <a:t>him hand and foot, take him away, and cast </a:t>
            </a:r>
            <a:r>
              <a:rPr lang="en-GB" sz="2800" i="1"/>
              <a:t>him </a:t>
            </a:r>
            <a:r>
              <a:rPr lang="en-GB" sz="2800"/>
              <a:t>into outer darkness; there will be weeping and gnashing of teeth</a:t>
            </a:r>
            <a:r>
              <a:rPr lang="en-GB" sz="2800" smtClean="0"/>
              <a:t>.”</a:t>
            </a:r>
          </a:p>
          <a:p>
            <a:pPr marL="0" indent="0">
              <a:buNone/>
            </a:pPr>
            <a:endParaRPr lang="en-GB" sz="2800"/>
          </a:p>
          <a:p>
            <a:pPr marL="0" indent="0">
              <a:lnSpc>
                <a:spcPts val="3800"/>
              </a:lnSpc>
              <a:buNone/>
            </a:pPr>
            <a:r>
              <a:rPr lang="en-US" sz="2800"/>
              <a:t> </a:t>
            </a:r>
            <a:r>
              <a:rPr lang="en-US" sz="2800" baseline="30000"/>
              <a:t>11</a:t>
            </a:r>
            <a:r>
              <a:rPr lang="en-US" sz="2800"/>
              <a:t> </a:t>
            </a:r>
            <a:r>
              <a:rPr lang="zh-CN" altLang="en-US" sz="2800"/>
              <a:t>王进来与赴筵的人见面，看见有一个人没有穿着婚筵的礼服</a:t>
            </a:r>
            <a:r>
              <a:rPr lang="zh-CN" altLang="en-US" sz="2800" smtClean="0"/>
              <a:t>，</a:t>
            </a:r>
            <a:r>
              <a:rPr lang="en-US" sz="2800" smtClean="0"/>
              <a:t> </a:t>
            </a:r>
            <a:r>
              <a:rPr lang="en-US" sz="2800" baseline="30000"/>
              <a:t>12</a:t>
            </a:r>
            <a:r>
              <a:rPr lang="en-US" sz="2800"/>
              <a:t> </a:t>
            </a:r>
            <a:r>
              <a:rPr lang="zh-CN" altLang="en-US" sz="2800"/>
              <a:t>就对他说</a:t>
            </a:r>
            <a:r>
              <a:rPr lang="zh-CN" altLang="en-US" sz="2800" smtClean="0"/>
              <a:t>：“朋</a:t>
            </a:r>
            <a:r>
              <a:rPr lang="zh-CN" altLang="en-US" sz="2800"/>
              <a:t>友，你没有婚筵的礼服，怎能进到这里来呢</a:t>
            </a:r>
            <a:r>
              <a:rPr lang="zh-CN" altLang="en-US" sz="2800" smtClean="0"/>
              <a:t>？</a:t>
            </a:r>
            <a:r>
              <a:rPr lang="en-US" altLang="zh-CN" sz="2800" smtClean="0"/>
              <a:t>‘</a:t>
            </a:r>
            <a:r>
              <a:rPr lang="zh-CN" altLang="en-US" sz="2800" smtClean="0"/>
              <a:t>他</a:t>
            </a:r>
            <a:r>
              <a:rPr lang="zh-CN" altLang="en-US" sz="2800"/>
              <a:t>就无话可说</a:t>
            </a:r>
            <a:r>
              <a:rPr lang="zh-CN" altLang="en-US" sz="2800" smtClean="0"/>
              <a:t>。</a:t>
            </a:r>
            <a:r>
              <a:rPr lang="en-US" sz="2800" smtClean="0"/>
              <a:t> </a:t>
            </a:r>
            <a:r>
              <a:rPr lang="en-US" sz="2800" baseline="30000"/>
              <a:t>13</a:t>
            </a:r>
            <a:r>
              <a:rPr lang="en-US" sz="2800"/>
              <a:t> </a:t>
            </a:r>
            <a:r>
              <a:rPr lang="zh-CN" altLang="en-US" sz="2800"/>
              <a:t>于是王对侍从说</a:t>
            </a:r>
            <a:r>
              <a:rPr lang="zh-CN" altLang="en-US" sz="2800" smtClean="0"/>
              <a:t>：</a:t>
            </a:r>
            <a:r>
              <a:rPr lang="en-US" altLang="zh-CN" sz="2800" smtClean="0"/>
              <a:t>’</a:t>
            </a:r>
            <a:r>
              <a:rPr lang="zh-CN" altLang="en-US" sz="2800" smtClean="0"/>
              <a:t>把</a:t>
            </a:r>
            <a:r>
              <a:rPr lang="zh-CN" altLang="en-US" sz="2800"/>
              <a:t>他的手和脚都绑起来，丢到外面的黑暗里，在那里必要哀哭切齿</a:t>
            </a:r>
            <a:r>
              <a:rPr lang="zh-CN" altLang="en-US" sz="2800" smtClean="0"/>
              <a:t>。”</a:t>
            </a:r>
            <a:endParaRPr lang="zh-CN" altLang="en-US" sz="2800" dirty="0"/>
          </a:p>
        </p:txBody>
      </p:sp>
    </p:spTree>
    <p:extLst>
      <p:ext uri="{BB962C8B-B14F-4D97-AF65-F5344CB8AC3E}">
        <p14:creationId xmlns:p14="http://schemas.microsoft.com/office/powerpoint/2010/main" val="1295566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3200401"/>
          </a:xfrm>
        </p:spPr>
        <p:txBody>
          <a:bodyPr>
            <a:normAutofit/>
          </a:bodyPr>
          <a:lstStyle/>
          <a:p>
            <a:pPr>
              <a:lnSpc>
                <a:spcPct val="150000"/>
              </a:lnSpc>
            </a:pPr>
            <a:r>
              <a:rPr lang="en-US" sz="2800" smtClean="0"/>
              <a:t>Matthew </a:t>
            </a:r>
            <a:r>
              <a:rPr lang="zh-CN" altLang="en-US" sz="2800" smtClean="0"/>
              <a:t>马</a:t>
            </a:r>
            <a:r>
              <a:rPr lang="zh-CN" altLang="en-US" sz="2800"/>
              <a:t>太福</a:t>
            </a:r>
            <a:r>
              <a:rPr lang="zh-CN" altLang="en-US" sz="2800" smtClean="0"/>
              <a:t>音 </a:t>
            </a:r>
            <a:r>
              <a:rPr lang="en-US" altLang="zh-CN" sz="2800" smtClean="0"/>
              <a:t>5</a:t>
            </a:r>
            <a:r>
              <a:rPr lang="en-US" sz="2800" smtClean="0"/>
              <a:t>.17-20</a:t>
            </a:r>
            <a:br>
              <a:rPr lang="en-US" sz="2800" smtClean="0"/>
            </a:br>
            <a:r>
              <a:rPr lang="en-US" sz="2800" smtClean="0"/>
              <a:t/>
            </a:r>
            <a:br>
              <a:rPr lang="en-US" sz="2800" smtClean="0"/>
            </a:br>
            <a:r>
              <a:rPr lang="en-US" sz="2800" smtClean="0"/>
              <a:t>Enter The Kingdom Of God</a:t>
            </a:r>
            <a:br>
              <a:rPr lang="en-US" sz="2800" smtClean="0"/>
            </a:br>
            <a:r>
              <a:rPr lang="zh-CN" altLang="en-US" sz="2800" smtClean="0"/>
              <a:t>进天国</a:t>
            </a:r>
            <a:endParaRPr lang="en-GB" sz="3200" dirty="0"/>
          </a:p>
        </p:txBody>
      </p:sp>
    </p:spTree>
    <p:extLst>
      <p:ext uri="{BB962C8B-B14F-4D97-AF65-F5344CB8AC3E}">
        <p14:creationId xmlns:p14="http://schemas.microsoft.com/office/powerpoint/2010/main" val="1644567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22</a:t>
            </a:r>
            <a:r>
              <a:rPr lang="en-US" sz="2400" smtClean="0"/>
              <a:t>:14</a:t>
            </a:r>
            <a:endParaRPr lang="en-GB" sz="2400" dirty="0"/>
          </a:p>
        </p:txBody>
      </p:sp>
      <p:sp>
        <p:nvSpPr>
          <p:cNvPr id="3" name="Content Placeholder 2"/>
          <p:cNvSpPr>
            <a:spLocks noGrp="1"/>
          </p:cNvSpPr>
          <p:nvPr>
            <p:ph idx="1"/>
          </p:nvPr>
        </p:nvSpPr>
        <p:spPr>
          <a:xfrm>
            <a:off x="304800" y="960437"/>
            <a:ext cx="8534400" cy="5059363"/>
          </a:xfrm>
        </p:spPr>
        <p:txBody>
          <a:bodyPr>
            <a:noAutofit/>
          </a:bodyPr>
          <a:lstStyle/>
          <a:p>
            <a:pPr marL="0" indent="0">
              <a:buNone/>
            </a:pPr>
            <a:r>
              <a:rPr lang="en-US" sz="2800"/>
              <a:t> </a:t>
            </a:r>
            <a:r>
              <a:rPr lang="en-US" sz="2800" baseline="30000" smtClean="0"/>
              <a:t>14</a:t>
            </a:r>
            <a:r>
              <a:rPr lang="en-US" sz="2800" smtClean="0"/>
              <a:t>  </a:t>
            </a:r>
            <a:r>
              <a:rPr lang="en-GB" sz="2800"/>
              <a:t>For many are called, but few </a:t>
            </a:r>
            <a:r>
              <a:rPr lang="en-GB" sz="2800" i="1"/>
              <a:t>are </a:t>
            </a:r>
            <a:r>
              <a:rPr lang="en-GB" sz="2800"/>
              <a:t>chosen. </a:t>
            </a:r>
          </a:p>
          <a:p>
            <a:pPr marL="0" indent="0">
              <a:buNone/>
            </a:pPr>
            <a:endParaRPr lang="en-GB" sz="2800"/>
          </a:p>
          <a:p>
            <a:pPr marL="0" indent="0">
              <a:lnSpc>
                <a:spcPts val="3800"/>
              </a:lnSpc>
              <a:buNone/>
            </a:pPr>
            <a:r>
              <a:rPr lang="en-US" sz="2800" baseline="30000" smtClean="0"/>
              <a:t>  14</a:t>
            </a:r>
            <a:r>
              <a:rPr lang="en-US" sz="2800" smtClean="0"/>
              <a:t> </a:t>
            </a:r>
            <a:r>
              <a:rPr lang="zh-CN" altLang="en-US" sz="2800"/>
              <a:t>因为被召的人多，选上的人少</a:t>
            </a:r>
            <a:r>
              <a:rPr lang="zh-CN" altLang="en-US" sz="2800" smtClean="0"/>
              <a:t>。</a:t>
            </a:r>
            <a:endParaRPr lang="zh-CN" altLang="en-US" sz="2800" dirty="0"/>
          </a:p>
        </p:txBody>
      </p:sp>
    </p:spTree>
    <p:extLst>
      <p:ext uri="{BB962C8B-B14F-4D97-AF65-F5344CB8AC3E}">
        <p14:creationId xmlns:p14="http://schemas.microsoft.com/office/powerpoint/2010/main" val="4073726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smtClean="0"/>
              <a:t>Already in</a:t>
            </a:r>
            <a:r>
              <a:rPr lang="en-GB" sz="2800" smtClean="0"/>
              <a:t> </a:t>
            </a:r>
            <a:r>
              <a:rPr lang="en-GB" sz="2800" smtClean="0"/>
              <a:t>but</a:t>
            </a:r>
            <a:r>
              <a:rPr lang="en-US" sz="2800" smtClean="0"/>
              <a:t>           still </a:t>
            </a:r>
            <a:r>
              <a:rPr lang="en-US" sz="2800" smtClean="0"/>
              <a:t>must enter</a:t>
            </a:r>
            <a:br>
              <a:rPr lang="en-US" sz="2800" smtClean="0"/>
            </a:br>
            <a:r>
              <a:rPr lang="zh-CN" altLang="en-US" sz="2800" smtClean="0"/>
              <a:t>已经进</a:t>
            </a:r>
            <a:r>
              <a:rPr lang="zh-CN" altLang="en-US" sz="2800" smtClean="0"/>
              <a:t>了           但</a:t>
            </a:r>
            <a:r>
              <a:rPr lang="zh-CN" altLang="en-US" sz="2800"/>
              <a:t>仍</a:t>
            </a:r>
            <a:r>
              <a:rPr lang="zh-CN" altLang="en-US" sz="2800" smtClean="0"/>
              <a:t>然要进去</a:t>
            </a:r>
            <a:endParaRPr lang="en-GB" sz="2800" dirty="0"/>
          </a:p>
        </p:txBody>
      </p:sp>
    </p:spTree>
    <p:extLst>
      <p:ext uri="{BB962C8B-B14F-4D97-AF65-F5344CB8AC3E}">
        <p14:creationId xmlns:p14="http://schemas.microsoft.com/office/powerpoint/2010/main" val="3886628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0"/>
            <a:ext cx="7772400" cy="2895599"/>
          </a:xfrm>
        </p:spPr>
        <p:txBody>
          <a:bodyPr>
            <a:normAutofit/>
          </a:bodyPr>
          <a:lstStyle/>
          <a:p>
            <a:pPr>
              <a:lnSpc>
                <a:spcPct val="150000"/>
              </a:lnSpc>
            </a:pPr>
            <a:r>
              <a:rPr lang="en-US" sz="2800" smtClean="0"/>
              <a:t>Lazy   </a:t>
            </a:r>
            <a:r>
              <a:rPr lang="en-US" altLang="zh-CN" sz="2800" smtClean="0"/>
              <a:t>vs   Dynamic</a:t>
            </a:r>
            <a:r>
              <a:rPr lang="en-US" sz="2800" smtClean="0"/>
              <a:t/>
            </a:r>
            <a:br>
              <a:rPr lang="en-US" sz="2800" smtClean="0"/>
            </a:br>
            <a:r>
              <a:rPr lang="zh-CN" altLang="en-US" sz="2800" smtClean="0"/>
              <a:t>懒惰     进取</a:t>
            </a:r>
            <a:endParaRPr lang="en-GB" sz="2800" dirty="0"/>
          </a:p>
        </p:txBody>
      </p:sp>
    </p:spTree>
    <p:extLst>
      <p:ext uri="{BB962C8B-B14F-4D97-AF65-F5344CB8AC3E}">
        <p14:creationId xmlns:p14="http://schemas.microsoft.com/office/powerpoint/2010/main" val="4161320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5</a:t>
            </a:r>
            <a:r>
              <a:rPr lang="en-US" sz="2400" smtClean="0"/>
              <a:t>:17-18</a:t>
            </a:r>
            <a:endParaRPr lang="en-GB" sz="24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GB" sz="2800" baseline="30000" smtClean="0"/>
              <a:t>17</a:t>
            </a:r>
            <a:r>
              <a:rPr lang="en-GB" sz="2800" smtClean="0"/>
              <a:t> </a:t>
            </a:r>
            <a:r>
              <a:rPr lang="en-US" altLang="zh-CN" sz="2800" smtClean="0"/>
              <a:t>Do </a:t>
            </a:r>
            <a:r>
              <a:rPr lang="en-GB" altLang="zh-CN" sz="2800" smtClean="0"/>
              <a:t>not t</a:t>
            </a:r>
            <a:r>
              <a:rPr lang="en-GB" sz="2800" smtClean="0"/>
              <a:t>hink I came </a:t>
            </a:r>
            <a:r>
              <a:rPr lang="en-GB" sz="2800"/>
              <a:t>to abolish the </a:t>
            </a:r>
            <a:r>
              <a:rPr lang="en-GB" sz="2800" smtClean="0"/>
              <a:t>Law </a:t>
            </a:r>
            <a:r>
              <a:rPr lang="en-GB" sz="2800"/>
              <a:t>and the </a:t>
            </a:r>
            <a:r>
              <a:rPr lang="en-GB" sz="2800" smtClean="0"/>
              <a:t>Prophets</a:t>
            </a:r>
            <a:r>
              <a:rPr lang="en-GB" sz="2800"/>
              <a:t>; I </a:t>
            </a:r>
            <a:r>
              <a:rPr lang="en-GB" sz="2800" smtClean="0"/>
              <a:t>did not </a:t>
            </a:r>
            <a:r>
              <a:rPr lang="en-GB" sz="2800"/>
              <a:t>come </a:t>
            </a:r>
            <a:r>
              <a:rPr lang="en-GB" sz="2800" smtClean="0"/>
              <a:t>to </a:t>
            </a:r>
            <a:r>
              <a:rPr lang="en-GB" sz="2800"/>
              <a:t>abolish them but to fulfil them. </a:t>
            </a:r>
            <a:r>
              <a:rPr lang="en-GB" sz="2800" baseline="30000"/>
              <a:t>18</a:t>
            </a:r>
            <a:r>
              <a:rPr lang="en-GB" sz="2800"/>
              <a:t> For truly, I say to you, till heaven and earth pass away, not an iota, not a dot, will pass from the </a:t>
            </a:r>
            <a:r>
              <a:rPr lang="en-GB" sz="2800" smtClean="0"/>
              <a:t>Law </a:t>
            </a:r>
            <a:r>
              <a:rPr lang="en-GB" sz="2800"/>
              <a:t>until all is </a:t>
            </a:r>
            <a:r>
              <a:rPr lang="en-GB" sz="2800" smtClean="0"/>
              <a:t>fulfilled</a:t>
            </a:r>
            <a:r>
              <a:rPr lang="en-GB" sz="2800" smtClean="0"/>
              <a:t>. </a:t>
            </a:r>
            <a:endParaRPr lang="en-GB" sz="2800" smtClean="0"/>
          </a:p>
          <a:p>
            <a:pPr marL="0" indent="0">
              <a:buNone/>
            </a:pPr>
            <a:endParaRPr lang="en-GB" sz="2800"/>
          </a:p>
          <a:p>
            <a:pPr marL="0" indent="0">
              <a:lnSpc>
                <a:spcPts val="3800"/>
              </a:lnSpc>
              <a:buNone/>
            </a:pPr>
            <a:r>
              <a:rPr lang="en-GB" sz="2800" baseline="30000" smtClean="0"/>
              <a:t>17  </a:t>
            </a:r>
            <a:r>
              <a:rPr lang="zh-CN" altLang="en-US" sz="2800" smtClean="0"/>
              <a:t>不</a:t>
            </a:r>
            <a:r>
              <a:rPr lang="zh-CN" altLang="en-US" sz="2800"/>
              <a:t>要以为</a:t>
            </a:r>
            <a:r>
              <a:rPr lang="zh-CN" altLang="en-US" sz="2800" smtClean="0"/>
              <a:t>我是来废</a:t>
            </a:r>
            <a:r>
              <a:rPr lang="zh-CN" altLang="en-US" sz="2800"/>
              <a:t>除律法和先</a:t>
            </a:r>
            <a:r>
              <a:rPr lang="zh-CN" altLang="en-US" sz="2800" smtClean="0"/>
              <a:t>知</a:t>
            </a:r>
            <a:r>
              <a:rPr lang="zh-CN" altLang="en-US" sz="2800"/>
              <a:t>的</a:t>
            </a:r>
            <a:r>
              <a:rPr lang="zh-CN" altLang="en-US" sz="2800" smtClean="0"/>
              <a:t>；</a:t>
            </a:r>
            <a:r>
              <a:rPr lang="zh-CN" altLang="en-US" sz="2800"/>
              <a:t>我来不是要废除，而是</a:t>
            </a:r>
            <a:r>
              <a:rPr lang="zh-CN" altLang="en-US" sz="2800" smtClean="0"/>
              <a:t>要成全。</a:t>
            </a:r>
            <a:r>
              <a:rPr lang="en-GB" sz="2800" baseline="30000" smtClean="0"/>
              <a:t> 18  </a:t>
            </a:r>
            <a:r>
              <a:rPr lang="zh-CN" altLang="en-US" sz="2800" smtClean="0"/>
              <a:t>我</a:t>
            </a:r>
            <a:r>
              <a:rPr lang="zh-CN" altLang="en-US" sz="2800"/>
              <a:t>实在告诉你们</a:t>
            </a:r>
            <a:r>
              <a:rPr lang="zh-CN" altLang="en-US" sz="2800" smtClean="0"/>
              <a:t>，</a:t>
            </a:r>
            <a:r>
              <a:rPr lang="zh-CN" altLang="en-US" sz="2800"/>
              <a:t>即使</a:t>
            </a:r>
            <a:r>
              <a:rPr lang="zh-CN" altLang="en-US" sz="2800" smtClean="0"/>
              <a:t>天地消逝了，</a:t>
            </a:r>
            <a:r>
              <a:rPr lang="zh-CN" altLang="en-US" sz="2800"/>
              <a:t>这</a:t>
            </a:r>
            <a:r>
              <a:rPr lang="zh-CN" altLang="en-US" sz="2800" smtClean="0"/>
              <a:t>律法</a:t>
            </a:r>
            <a:r>
              <a:rPr lang="zh-CN" altLang="en-US" sz="2800"/>
              <a:t>也不会废</a:t>
            </a:r>
            <a:r>
              <a:rPr lang="zh-CN" altLang="en-US" sz="2800" smtClean="0"/>
              <a:t>去一</a:t>
            </a:r>
            <a:r>
              <a:rPr lang="zh-CN" altLang="en-US" sz="2800"/>
              <a:t>点一</a:t>
            </a:r>
            <a:r>
              <a:rPr lang="zh-CN" altLang="en-US" sz="2800" smtClean="0"/>
              <a:t>画，定将全部实现。</a:t>
            </a:r>
            <a:endParaRPr lang="zh-CN" altLang="en-US" sz="2800" dirty="0"/>
          </a:p>
        </p:txBody>
      </p:sp>
    </p:spTree>
    <p:extLst>
      <p:ext uri="{BB962C8B-B14F-4D97-AF65-F5344CB8AC3E}">
        <p14:creationId xmlns:p14="http://schemas.microsoft.com/office/powerpoint/2010/main" val="357890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7200"/>
            <a:ext cx="7772400" cy="3733800"/>
          </a:xfrm>
        </p:spPr>
        <p:txBody>
          <a:bodyPr>
            <a:normAutofit/>
          </a:bodyPr>
          <a:lstStyle/>
          <a:p>
            <a:pPr>
              <a:lnSpc>
                <a:spcPct val="150000"/>
              </a:lnSpc>
            </a:pPr>
            <a:r>
              <a:rPr lang="en-US" sz="2800" smtClean="0"/>
              <a:t>How great God’s salvation</a:t>
            </a:r>
            <a:br>
              <a:rPr lang="en-US" sz="2800" smtClean="0"/>
            </a:br>
            <a:r>
              <a:rPr lang="en-US" sz="2800" smtClean="0"/>
              <a:t>How firm His commitment</a:t>
            </a:r>
            <a:br>
              <a:rPr lang="en-US" sz="2800" smtClean="0"/>
            </a:br>
            <a:r>
              <a:rPr lang="en-US" sz="2800" smtClean="0"/>
              <a:t>How certain the fulfilment</a:t>
            </a:r>
            <a:br>
              <a:rPr lang="en-US" sz="2800" smtClean="0"/>
            </a:br>
            <a:r>
              <a:rPr lang="en-GB" altLang="zh-CN" sz="2800" smtClean="0"/>
              <a:t/>
            </a:r>
            <a:br>
              <a:rPr lang="en-GB" altLang="zh-CN" sz="2800" smtClean="0"/>
            </a:br>
            <a:r>
              <a:rPr lang="zh-CN" altLang="en-US" sz="2800" smtClean="0"/>
              <a:t>救恩浩大    承诺可靠    定将实现  </a:t>
            </a:r>
            <a:endParaRPr lang="en-GB" sz="2800" dirty="0"/>
          </a:p>
        </p:txBody>
      </p:sp>
    </p:spTree>
    <p:extLst>
      <p:ext uri="{BB962C8B-B14F-4D97-AF65-F5344CB8AC3E}">
        <p14:creationId xmlns:p14="http://schemas.microsoft.com/office/powerpoint/2010/main" val="3660367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400" dirty="0" smtClean="0"/>
              <a:t>马太福音 </a:t>
            </a:r>
            <a:r>
              <a:rPr lang="en-US" altLang="zh-CN" sz="2400" smtClean="0"/>
              <a:t>Matthew 5</a:t>
            </a:r>
            <a:r>
              <a:rPr lang="en-US" sz="2400" smtClean="0"/>
              <a:t>:19</a:t>
            </a:r>
            <a:r>
              <a:rPr lang="en-US" altLang="zh-CN" sz="2400" smtClean="0"/>
              <a:t>-20</a:t>
            </a:r>
            <a:endParaRPr lang="en-GB" sz="2400" dirty="0"/>
          </a:p>
        </p:txBody>
      </p:sp>
      <p:sp>
        <p:nvSpPr>
          <p:cNvPr id="3" name="Content Placeholder 2"/>
          <p:cNvSpPr>
            <a:spLocks noGrp="1"/>
          </p:cNvSpPr>
          <p:nvPr>
            <p:ph idx="1"/>
          </p:nvPr>
        </p:nvSpPr>
        <p:spPr>
          <a:xfrm>
            <a:off x="304800" y="457200"/>
            <a:ext cx="8534400" cy="6096000"/>
          </a:xfrm>
        </p:spPr>
        <p:txBody>
          <a:bodyPr>
            <a:noAutofit/>
          </a:bodyPr>
          <a:lstStyle/>
          <a:p>
            <a:pPr marL="0" indent="0">
              <a:buNone/>
            </a:pPr>
            <a:r>
              <a:rPr lang="en-GB" sz="2800" baseline="30000"/>
              <a:t>19</a:t>
            </a:r>
            <a:r>
              <a:rPr lang="en-GB" sz="2800"/>
              <a:t> Whoever then breaks one of the least of these commandments and teaches men so, shall be called least in the kingdom of heaven; but he who does them and teaches them shall be called great in the kingdom of heaven. </a:t>
            </a:r>
            <a:r>
              <a:rPr lang="en-GB" sz="2800" baseline="30000"/>
              <a:t>20</a:t>
            </a:r>
            <a:r>
              <a:rPr lang="en-GB" sz="2800"/>
              <a:t> For I tell you, unless your righteousness exceeds that of the scribes and Pharisees, you will never enter the kingdom of heaven</a:t>
            </a:r>
            <a:r>
              <a:rPr lang="en-GB" sz="2800" smtClean="0"/>
              <a:t>.</a:t>
            </a:r>
          </a:p>
          <a:p>
            <a:pPr marL="0" indent="0">
              <a:buNone/>
            </a:pPr>
            <a:endParaRPr lang="en-GB" sz="2800"/>
          </a:p>
          <a:p>
            <a:pPr marL="0" indent="0">
              <a:lnSpc>
                <a:spcPts val="3800"/>
              </a:lnSpc>
              <a:buNone/>
            </a:pPr>
            <a:r>
              <a:rPr lang="en-GB" sz="2800" baseline="30000" smtClean="0"/>
              <a:t>19   </a:t>
            </a:r>
            <a:r>
              <a:rPr lang="zh-CN" altLang="en-US" sz="2800" smtClean="0"/>
              <a:t>因</a:t>
            </a:r>
            <a:r>
              <a:rPr lang="zh-CN" altLang="en-US" sz="2800"/>
              <a:t>此，无论谁废除诫命中最小的一条，又这样教导人，他在天国中必称为最小的；但若有人遵行这些诫命，并且教导人遵行，他在天国中必称为大</a:t>
            </a:r>
            <a:r>
              <a:rPr lang="zh-CN" altLang="en-US" sz="2800" smtClean="0"/>
              <a:t>。</a:t>
            </a:r>
            <a:r>
              <a:rPr lang="en-GB" sz="2800"/>
              <a:t> </a:t>
            </a:r>
            <a:r>
              <a:rPr lang="en-GB" sz="2800" smtClean="0"/>
              <a:t>            </a:t>
            </a:r>
            <a:r>
              <a:rPr lang="en-GB" sz="2800" baseline="30000" smtClean="0"/>
              <a:t>20    </a:t>
            </a:r>
            <a:r>
              <a:rPr lang="zh-CN" altLang="en-US" sz="2800" smtClean="0"/>
              <a:t>我</a:t>
            </a:r>
            <a:r>
              <a:rPr lang="zh-CN" altLang="en-US" sz="2800"/>
              <a:t>告诉你们，你们的义若不胜过经学家和法利赛人的义，就必不能进天国。</a:t>
            </a:r>
            <a:endParaRPr lang="zh-CN" altLang="en-US" sz="2800" dirty="0"/>
          </a:p>
        </p:txBody>
      </p:sp>
    </p:spTree>
    <p:extLst>
      <p:ext uri="{BB962C8B-B14F-4D97-AF65-F5344CB8AC3E}">
        <p14:creationId xmlns:p14="http://schemas.microsoft.com/office/powerpoint/2010/main" val="2386467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r>
              <a:rPr lang="en-US" sz="3200"/>
              <a:t>The End</a:t>
            </a:r>
            <a:r>
              <a:rPr lang="en-GB" altLang="zh-CN" sz="3200" smtClean="0"/>
              <a:t/>
            </a:r>
            <a:br>
              <a:rPr lang="en-GB" altLang="zh-CN" sz="3200" smtClean="0"/>
            </a:br>
            <a:r>
              <a:rPr lang="zh-CN" altLang="en-US" sz="3200" smtClean="0"/>
              <a:t>完</a:t>
            </a:r>
            <a:r>
              <a:rPr lang="en-US" sz="3200" smtClean="0"/>
              <a:t/>
            </a:r>
            <a:br>
              <a:rPr lang="en-US" sz="3200" smtClean="0"/>
            </a:br>
            <a:r>
              <a:rPr lang="en-US" sz="3200" smtClean="0"/>
              <a:t/>
            </a:r>
            <a:br>
              <a:rPr lang="en-US" sz="3200" smtClean="0"/>
            </a:br>
            <a:endParaRPr lang="en-GB" sz="3200" dirty="0"/>
          </a:p>
        </p:txBody>
      </p:sp>
    </p:spTree>
    <p:extLst>
      <p:ext uri="{BB962C8B-B14F-4D97-AF65-F5344CB8AC3E}">
        <p14:creationId xmlns:p14="http://schemas.microsoft.com/office/powerpoint/2010/main" val="5278795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91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5</a:t>
            </a:r>
            <a:r>
              <a:rPr lang="en-US" sz="2400" smtClean="0"/>
              <a:t>:17-18</a:t>
            </a:r>
            <a:endParaRPr lang="en-GB" sz="24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GB" sz="2800" baseline="30000" smtClean="0"/>
              <a:t>17</a:t>
            </a:r>
            <a:r>
              <a:rPr lang="en-GB" sz="2800" smtClean="0"/>
              <a:t> </a:t>
            </a:r>
            <a:r>
              <a:rPr lang="en-US" altLang="zh-CN" sz="2800" smtClean="0"/>
              <a:t>Do </a:t>
            </a:r>
            <a:r>
              <a:rPr lang="en-GB" altLang="zh-CN" sz="2800" smtClean="0"/>
              <a:t>not t</a:t>
            </a:r>
            <a:r>
              <a:rPr lang="en-GB" sz="2800" smtClean="0"/>
              <a:t>hink I came </a:t>
            </a:r>
            <a:r>
              <a:rPr lang="en-GB" sz="2800"/>
              <a:t>to abolish the </a:t>
            </a:r>
            <a:r>
              <a:rPr lang="en-GB" sz="2800" smtClean="0"/>
              <a:t>Law </a:t>
            </a:r>
            <a:r>
              <a:rPr lang="en-GB" sz="2800"/>
              <a:t>and the </a:t>
            </a:r>
            <a:r>
              <a:rPr lang="en-GB" sz="2800" smtClean="0"/>
              <a:t>Prophets</a:t>
            </a:r>
            <a:r>
              <a:rPr lang="en-GB" sz="2800"/>
              <a:t>; I </a:t>
            </a:r>
            <a:r>
              <a:rPr lang="en-GB" sz="2800" smtClean="0"/>
              <a:t>did not </a:t>
            </a:r>
            <a:r>
              <a:rPr lang="en-GB" sz="2800"/>
              <a:t>come </a:t>
            </a:r>
            <a:r>
              <a:rPr lang="en-GB" sz="2800" smtClean="0"/>
              <a:t>to </a:t>
            </a:r>
            <a:r>
              <a:rPr lang="en-GB" sz="2800"/>
              <a:t>abolish them but to fulfil them. </a:t>
            </a:r>
            <a:r>
              <a:rPr lang="en-GB" sz="2800" baseline="30000"/>
              <a:t>18</a:t>
            </a:r>
            <a:r>
              <a:rPr lang="en-GB" sz="2800"/>
              <a:t> For truly, I say to you, till heaven and earth pass away, not an iota, not a dot, will pass from the </a:t>
            </a:r>
            <a:r>
              <a:rPr lang="en-GB" sz="2800" smtClean="0"/>
              <a:t>Law </a:t>
            </a:r>
            <a:r>
              <a:rPr lang="en-GB" sz="2800"/>
              <a:t>until all is </a:t>
            </a:r>
            <a:r>
              <a:rPr lang="en-GB" altLang="zh-CN" sz="2800" smtClean="0"/>
              <a:t>fulfilled</a:t>
            </a:r>
            <a:r>
              <a:rPr lang="en-GB" sz="2800" smtClean="0"/>
              <a:t>. </a:t>
            </a:r>
          </a:p>
          <a:p>
            <a:pPr marL="0" indent="0">
              <a:buNone/>
            </a:pPr>
            <a:endParaRPr lang="en-GB" sz="2800"/>
          </a:p>
          <a:p>
            <a:pPr marL="0" indent="0">
              <a:lnSpc>
                <a:spcPts val="3800"/>
              </a:lnSpc>
              <a:buNone/>
            </a:pPr>
            <a:r>
              <a:rPr lang="en-GB" sz="2800" baseline="30000" smtClean="0"/>
              <a:t>17  </a:t>
            </a:r>
            <a:r>
              <a:rPr lang="zh-CN" altLang="en-US" sz="2800"/>
              <a:t>莫</a:t>
            </a:r>
            <a:r>
              <a:rPr lang="zh-CN" altLang="en-US" sz="2800" smtClean="0"/>
              <a:t>以</a:t>
            </a:r>
            <a:r>
              <a:rPr lang="zh-CN" altLang="en-US" sz="2800"/>
              <a:t>为</a:t>
            </a:r>
            <a:r>
              <a:rPr lang="zh-CN" altLang="en-US" sz="2800" smtClean="0"/>
              <a:t>我是来废</a:t>
            </a:r>
            <a:r>
              <a:rPr lang="zh-CN" altLang="en-US" sz="2800"/>
              <a:t>除律法和先</a:t>
            </a:r>
            <a:r>
              <a:rPr lang="zh-CN" altLang="en-US" sz="2800" smtClean="0"/>
              <a:t>知</a:t>
            </a:r>
            <a:r>
              <a:rPr lang="zh-CN" altLang="en-US" sz="2800"/>
              <a:t>的</a:t>
            </a:r>
            <a:r>
              <a:rPr lang="zh-CN" altLang="en-US" sz="2800" smtClean="0"/>
              <a:t>；</a:t>
            </a:r>
            <a:r>
              <a:rPr lang="zh-CN" altLang="en-US" sz="2800"/>
              <a:t>我来不是要废除，而是</a:t>
            </a:r>
            <a:r>
              <a:rPr lang="zh-CN" altLang="en-US" sz="2800" smtClean="0"/>
              <a:t>要成全。</a:t>
            </a:r>
            <a:r>
              <a:rPr lang="en-GB" sz="2800" baseline="30000" smtClean="0"/>
              <a:t> 18  </a:t>
            </a:r>
            <a:r>
              <a:rPr lang="zh-CN" altLang="en-US" sz="2800" smtClean="0"/>
              <a:t>我</a:t>
            </a:r>
            <a:r>
              <a:rPr lang="zh-CN" altLang="en-US" sz="2800"/>
              <a:t>实在告诉你们</a:t>
            </a:r>
            <a:r>
              <a:rPr lang="zh-CN" altLang="en-US" sz="2800" smtClean="0"/>
              <a:t>，</a:t>
            </a:r>
            <a:r>
              <a:rPr lang="zh-CN" altLang="en-US" sz="2800"/>
              <a:t>即使</a:t>
            </a:r>
            <a:r>
              <a:rPr lang="zh-CN" altLang="en-US" sz="2800" smtClean="0"/>
              <a:t>天地消逝了，</a:t>
            </a:r>
            <a:r>
              <a:rPr lang="zh-CN" altLang="en-US" sz="2800"/>
              <a:t>这</a:t>
            </a:r>
            <a:r>
              <a:rPr lang="zh-CN" altLang="en-US" sz="2800" smtClean="0"/>
              <a:t>律法</a:t>
            </a:r>
            <a:r>
              <a:rPr lang="zh-CN" altLang="en-US" sz="2800"/>
              <a:t>也不会废</a:t>
            </a:r>
            <a:r>
              <a:rPr lang="zh-CN" altLang="en-US" sz="2800" smtClean="0"/>
              <a:t>去一</a:t>
            </a:r>
            <a:r>
              <a:rPr lang="zh-CN" altLang="en-US" sz="2800"/>
              <a:t>点一</a:t>
            </a:r>
            <a:r>
              <a:rPr lang="zh-CN" altLang="en-US" sz="2800" smtClean="0"/>
              <a:t>画，</a:t>
            </a:r>
            <a:r>
              <a:rPr lang="zh-CN" altLang="en-US" sz="2800"/>
              <a:t>全部</a:t>
            </a:r>
            <a:r>
              <a:rPr lang="zh-CN" altLang="en-US" sz="2800" smtClean="0"/>
              <a:t>定将</a:t>
            </a:r>
            <a:r>
              <a:rPr lang="zh-CN" altLang="en-US" sz="2800"/>
              <a:t>成全</a:t>
            </a:r>
            <a:r>
              <a:rPr lang="zh-CN" altLang="en-US" sz="2800" smtClean="0"/>
              <a:t>。</a:t>
            </a:r>
            <a:endParaRPr lang="zh-CN" altLang="en-US" sz="2800" dirty="0"/>
          </a:p>
        </p:txBody>
      </p:sp>
    </p:spTree>
    <p:extLst>
      <p:ext uri="{BB962C8B-B14F-4D97-AF65-F5344CB8AC3E}">
        <p14:creationId xmlns:p14="http://schemas.microsoft.com/office/powerpoint/2010/main" val="1894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400" dirty="0" smtClean="0"/>
              <a:t>马太福音 </a:t>
            </a:r>
            <a:r>
              <a:rPr lang="en-US" altLang="zh-CN" sz="2400" smtClean="0"/>
              <a:t>Matthew 5</a:t>
            </a:r>
            <a:r>
              <a:rPr lang="en-US" sz="2400" smtClean="0"/>
              <a:t>:19</a:t>
            </a:r>
            <a:r>
              <a:rPr lang="en-US" altLang="zh-CN" sz="2400" smtClean="0"/>
              <a:t>-20</a:t>
            </a:r>
            <a:endParaRPr lang="en-GB" sz="2400" dirty="0"/>
          </a:p>
        </p:txBody>
      </p:sp>
      <p:sp>
        <p:nvSpPr>
          <p:cNvPr id="3" name="Content Placeholder 2"/>
          <p:cNvSpPr>
            <a:spLocks noGrp="1"/>
          </p:cNvSpPr>
          <p:nvPr>
            <p:ph idx="1"/>
          </p:nvPr>
        </p:nvSpPr>
        <p:spPr>
          <a:xfrm>
            <a:off x="304800" y="457200"/>
            <a:ext cx="8534400" cy="6096000"/>
          </a:xfrm>
        </p:spPr>
        <p:txBody>
          <a:bodyPr>
            <a:noAutofit/>
          </a:bodyPr>
          <a:lstStyle/>
          <a:p>
            <a:pPr marL="0" indent="0">
              <a:buNone/>
            </a:pPr>
            <a:r>
              <a:rPr lang="en-GB" sz="2800" baseline="30000"/>
              <a:t>19</a:t>
            </a:r>
            <a:r>
              <a:rPr lang="en-GB" sz="2800"/>
              <a:t> Whoever then breaks one of the least of these commandments and teaches men so, shall be called least in the kingdom of heaven; but he who does them and teaches them shall be called great in the kingdom of heaven. </a:t>
            </a:r>
            <a:r>
              <a:rPr lang="en-GB" sz="2800" baseline="30000"/>
              <a:t>20</a:t>
            </a:r>
            <a:r>
              <a:rPr lang="en-GB" sz="2800"/>
              <a:t> For I tell you, unless your righteousness exceeds that of the scribes and Pharisees, you will never enter the kingdom of heaven</a:t>
            </a:r>
            <a:r>
              <a:rPr lang="en-GB" sz="2800" smtClean="0"/>
              <a:t>.</a:t>
            </a:r>
          </a:p>
          <a:p>
            <a:pPr marL="0" indent="0">
              <a:buNone/>
            </a:pPr>
            <a:endParaRPr lang="en-GB" sz="2800"/>
          </a:p>
          <a:p>
            <a:pPr marL="0" indent="0">
              <a:lnSpc>
                <a:spcPts val="3800"/>
              </a:lnSpc>
              <a:buNone/>
            </a:pPr>
            <a:r>
              <a:rPr lang="en-GB" sz="2800" baseline="30000" smtClean="0"/>
              <a:t>19   </a:t>
            </a:r>
            <a:r>
              <a:rPr lang="zh-CN" altLang="en-US" sz="2800" smtClean="0"/>
              <a:t>因</a:t>
            </a:r>
            <a:r>
              <a:rPr lang="zh-CN" altLang="en-US" sz="2800"/>
              <a:t>此，无论谁废除诫命中最小的一条，又这样教导人，他在天国中必称为最小的；但若有人遵行这些诫命，并且教导人遵行，他在天国中必称为大</a:t>
            </a:r>
            <a:r>
              <a:rPr lang="zh-CN" altLang="en-US" sz="2800" smtClean="0"/>
              <a:t>。</a:t>
            </a:r>
            <a:r>
              <a:rPr lang="en-GB" sz="2800"/>
              <a:t> </a:t>
            </a:r>
            <a:r>
              <a:rPr lang="en-GB" sz="2800" smtClean="0"/>
              <a:t>            </a:t>
            </a:r>
            <a:r>
              <a:rPr lang="en-GB" sz="2800" baseline="30000" smtClean="0"/>
              <a:t>20    </a:t>
            </a:r>
            <a:r>
              <a:rPr lang="zh-CN" altLang="en-US" sz="2800" smtClean="0"/>
              <a:t>我</a:t>
            </a:r>
            <a:r>
              <a:rPr lang="zh-CN" altLang="en-US" sz="2800"/>
              <a:t>告诉你们，你们的义若不胜过经学家和法利赛人的义，就必不能进天国。</a:t>
            </a:r>
            <a:endParaRPr lang="zh-CN" altLang="en-US" sz="2800" dirty="0"/>
          </a:p>
        </p:txBody>
      </p:sp>
    </p:spTree>
    <p:extLst>
      <p:ext uri="{BB962C8B-B14F-4D97-AF65-F5344CB8AC3E}">
        <p14:creationId xmlns:p14="http://schemas.microsoft.com/office/powerpoint/2010/main" val="131749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5</a:t>
            </a:r>
            <a:r>
              <a:rPr lang="en-US" sz="2400" smtClean="0"/>
              <a:t>:17-18</a:t>
            </a:r>
            <a:endParaRPr lang="en-GB" sz="24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GB" sz="2800" baseline="30000" smtClean="0"/>
              <a:t>17</a:t>
            </a:r>
            <a:r>
              <a:rPr lang="en-GB" sz="2800" smtClean="0"/>
              <a:t> </a:t>
            </a:r>
            <a:r>
              <a:rPr lang="en-US" altLang="zh-CN" sz="2800" smtClean="0"/>
              <a:t>Do </a:t>
            </a:r>
            <a:r>
              <a:rPr lang="en-GB" altLang="zh-CN" sz="2800" smtClean="0"/>
              <a:t>not t</a:t>
            </a:r>
            <a:r>
              <a:rPr lang="en-GB" sz="2800" smtClean="0"/>
              <a:t>hink I came </a:t>
            </a:r>
            <a:r>
              <a:rPr lang="en-GB" sz="2800"/>
              <a:t>to abolish the </a:t>
            </a:r>
            <a:r>
              <a:rPr lang="en-GB" sz="2800" smtClean="0"/>
              <a:t>Law </a:t>
            </a:r>
            <a:r>
              <a:rPr lang="en-GB" sz="2800"/>
              <a:t>and the </a:t>
            </a:r>
            <a:r>
              <a:rPr lang="en-GB" sz="2800" smtClean="0"/>
              <a:t>Prophets</a:t>
            </a:r>
            <a:r>
              <a:rPr lang="en-GB" sz="2800"/>
              <a:t>; I </a:t>
            </a:r>
            <a:r>
              <a:rPr lang="en-GB" sz="2800" smtClean="0"/>
              <a:t>did not </a:t>
            </a:r>
            <a:r>
              <a:rPr lang="en-GB" sz="2800"/>
              <a:t>come </a:t>
            </a:r>
            <a:r>
              <a:rPr lang="en-GB" sz="2800" smtClean="0"/>
              <a:t>to </a:t>
            </a:r>
            <a:r>
              <a:rPr lang="en-GB" sz="2800"/>
              <a:t>abolish them but to </a:t>
            </a:r>
            <a:r>
              <a:rPr lang="en-GB" sz="2800">
                <a:solidFill>
                  <a:srgbClr val="FF0000"/>
                </a:solidFill>
              </a:rPr>
              <a:t>fulfil</a:t>
            </a:r>
            <a:r>
              <a:rPr lang="en-GB" sz="2800"/>
              <a:t> them. </a:t>
            </a:r>
            <a:r>
              <a:rPr lang="en-GB" sz="2800" baseline="30000"/>
              <a:t>18</a:t>
            </a:r>
            <a:r>
              <a:rPr lang="en-GB" sz="2800"/>
              <a:t> For truly, I say to you, till heaven and earth pass away, not an iota, not a dot, will pass from the </a:t>
            </a:r>
            <a:r>
              <a:rPr lang="en-GB" sz="2800" smtClean="0"/>
              <a:t>Law </a:t>
            </a:r>
            <a:r>
              <a:rPr lang="en-GB" sz="2800"/>
              <a:t>until </a:t>
            </a:r>
            <a:r>
              <a:rPr lang="en-GB" sz="2800">
                <a:solidFill>
                  <a:srgbClr val="FF0000"/>
                </a:solidFill>
              </a:rPr>
              <a:t>all is </a:t>
            </a:r>
            <a:r>
              <a:rPr lang="en-US" altLang="zh-CN" sz="2800" smtClean="0">
                <a:solidFill>
                  <a:srgbClr val="FF0000"/>
                </a:solidFill>
              </a:rPr>
              <a:t>fulfilled</a:t>
            </a:r>
            <a:r>
              <a:rPr lang="en-GB" sz="2800" smtClean="0"/>
              <a:t>. </a:t>
            </a:r>
          </a:p>
          <a:p>
            <a:pPr marL="0" indent="0">
              <a:buNone/>
            </a:pPr>
            <a:endParaRPr lang="en-GB" sz="2800"/>
          </a:p>
          <a:p>
            <a:pPr marL="0" indent="0">
              <a:lnSpc>
                <a:spcPts val="3800"/>
              </a:lnSpc>
              <a:buNone/>
            </a:pPr>
            <a:r>
              <a:rPr lang="en-GB" sz="2800" baseline="30000" smtClean="0"/>
              <a:t>17  </a:t>
            </a:r>
            <a:r>
              <a:rPr lang="zh-CN" altLang="en-US" sz="2800"/>
              <a:t>莫</a:t>
            </a:r>
            <a:r>
              <a:rPr lang="zh-CN" altLang="en-US" sz="2800" smtClean="0"/>
              <a:t>以</a:t>
            </a:r>
            <a:r>
              <a:rPr lang="zh-CN" altLang="en-US" sz="2800"/>
              <a:t>为</a:t>
            </a:r>
            <a:r>
              <a:rPr lang="zh-CN" altLang="en-US" sz="2800" smtClean="0"/>
              <a:t>我是来废</a:t>
            </a:r>
            <a:r>
              <a:rPr lang="zh-CN" altLang="en-US" sz="2800"/>
              <a:t>除律法和先</a:t>
            </a:r>
            <a:r>
              <a:rPr lang="zh-CN" altLang="en-US" sz="2800" smtClean="0"/>
              <a:t>知</a:t>
            </a:r>
            <a:r>
              <a:rPr lang="zh-CN" altLang="en-US" sz="2800"/>
              <a:t>的</a:t>
            </a:r>
            <a:r>
              <a:rPr lang="zh-CN" altLang="en-US" sz="2800" smtClean="0"/>
              <a:t>；</a:t>
            </a:r>
            <a:r>
              <a:rPr lang="zh-CN" altLang="en-US" sz="2800"/>
              <a:t>我来不是要废除，而是</a:t>
            </a:r>
            <a:r>
              <a:rPr lang="zh-CN" altLang="en-US" sz="2800" smtClean="0"/>
              <a:t>要</a:t>
            </a:r>
            <a:r>
              <a:rPr lang="zh-CN" altLang="en-US" sz="2800" smtClean="0">
                <a:solidFill>
                  <a:srgbClr val="FF0000"/>
                </a:solidFill>
              </a:rPr>
              <a:t>成全</a:t>
            </a:r>
            <a:r>
              <a:rPr lang="zh-CN" altLang="en-US" sz="2800" smtClean="0"/>
              <a:t>。</a:t>
            </a:r>
            <a:r>
              <a:rPr lang="en-GB" sz="2800" baseline="30000" smtClean="0"/>
              <a:t> 18  </a:t>
            </a:r>
            <a:r>
              <a:rPr lang="zh-CN" altLang="en-US" sz="2800" smtClean="0"/>
              <a:t>我</a:t>
            </a:r>
            <a:r>
              <a:rPr lang="zh-CN" altLang="en-US" sz="2800"/>
              <a:t>实在告诉你们</a:t>
            </a:r>
            <a:r>
              <a:rPr lang="zh-CN" altLang="en-US" sz="2800" smtClean="0"/>
              <a:t>，</a:t>
            </a:r>
            <a:r>
              <a:rPr lang="zh-CN" altLang="en-US" sz="2800"/>
              <a:t>即使</a:t>
            </a:r>
            <a:r>
              <a:rPr lang="zh-CN" altLang="en-US" sz="2800" smtClean="0"/>
              <a:t>天地消逝了，</a:t>
            </a:r>
            <a:r>
              <a:rPr lang="zh-CN" altLang="en-US" sz="2800"/>
              <a:t>这</a:t>
            </a:r>
            <a:r>
              <a:rPr lang="zh-CN" altLang="en-US" sz="2800" smtClean="0"/>
              <a:t>律法</a:t>
            </a:r>
            <a:r>
              <a:rPr lang="zh-CN" altLang="en-US" sz="2800"/>
              <a:t>也不会废</a:t>
            </a:r>
            <a:r>
              <a:rPr lang="zh-CN" altLang="en-US" sz="2800" smtClean="0"/>
              <a:t>去一</a:t>
            </a:r>
            <a:r>
              <a:rPr lang="zh-CN" altLang="en-US" sz="2800"/>
              <a:t>点一</a:t>
            </a:r>
            <a:r>
              <a:rPr lang="zh-CN" altLang="en-US" sz="2800" smtClean="0"/>
              <a:t>画，</a:t>
            </a:r>
            <a:r>
              <a:rPr lang="zh-CN" altLang="en-US" sz="2800"/>
              <a:t>全部</a:t>
            </a:r>
            <a:r>
              <a:rPr lang="zh-CN" altLang="en-US" sz="2800" smtClean="0"/>
              <a:t>定将</a:t>
            </a:r>
            <a:r>
              <a:rPr lang="zh-CN" altLang="en-US" sz="2800" smtClean="0">
                <a:solidFill>
                  <a:srgbClr val="FF0000"/>
                </a:solidFill>
              </a:rPr>
              <a:t>成</a:t>
            </a:r>
            <a:r>
              <a:rPr lang="zh-CN" altLang="en-US" sz="2800">
                <a:solidFill>
                  <a:srgbClr val="FF0000"/>
                </a:solidFill>
              </a:rPr>
              <a:t>全</a:t>
            </a:r>
            <a:r>
              <a:rPr lang="zh-CN" altLang="en-US" sz="2800" smtClean="0"/>
              <a:t>。</a:t>
            </a:r>
            <a:endParaRPr lang="zh-CN" altLang="en-US" sz="2800" dirty="0"/>
          </a:p>
        </p:txBody>
      </p:sp>
    </p:spTree>
    <p:extLst>
      <p:ext uri="{BB962C8B-B14F-4D97-AF65-F5344CB8AC3E}">
        <p14:creationId xmlns:p14="http://schemas.microsoft.com/office/powerpoint/2010/main" val="302269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400" dirty="0" smtClean="0"/>
              <a:t>马太福音 </a:t>
            </a:r>
            <a:r>
              <a:rPr lang="en-US" altLang="zh-CN" sz="2400" smtClean="0"/>
              <a:t>Matthew 5</a:t>
            </a:r>
            <a:r>
              <a:rPr lang="en-US" sz="2400" smtClean="0"/>
              <a:t>:19</a:t>
            </a:r>
            <a:r>
              <a:rPr lang="en-US" altLang="zh-CN" sz="2400" smtClean="0"/>
              <a:t>-20</a:t>
            </a:r>
            <a:endParaRPr lang="en-GB" sz="2400" dirty="0"/>
          </a:p>
        </p:txBody>
      </p:sp>
      <p:sp>
        <p:nvSpPr>
          <p:cNvPr id="3" name="Content Placeholder 2"/>
          <p:cNvSpPr>
            <a:spLocks noGrp="1"/>
          </p:cNvSpPr>
          <p:nvPr>
            <p:ph idx="1"/>
          </p:nvPr>
        </p:nvSpPr>
        <p:spPr>
          <a:xfrm>
            <a:off x="304800" y="457200"/>
            <a:ext cx="8534400" cy="6096000"/>
          </a:xfrm>
        </p:spPr>
        <p:txBody>
          <a:bodyPr>
            <a:noAutofit/>
          </a:bodyPr>
          <a:lstStyle/>
          <a:p>
            <a:pPr marL="0" indent="0">
              <a:buNone/>
            </a:pPr>
            <a:r>
              <a:rPr lang="en-GB" sz="2800" baseline="30000"/>
              <a:t>19</a:t>
            </a:r>
            <a:r>
              <a:rPr lang="en-GB" sz="2800"/>
              <a:t> Whoever then </a:t>
            </a:r>
            <a:r>
              <a:rPr lang="en-GB" sz="2800">
                <a:solidFill>
                  <a:srgbClr val="FF0000"/>
                </a:solidFill>
              </a:rPr>
              <a:t>breaks</a:t>
            </a:r>
            <a:r>
              <a:rPr lang="en-GB" sz="2800"/>
              <a:t> one of the least of these </a:t>
            </a:r>
            <a:r>
              <a:rPr lang="en-GB" sz="2800">
                <a:solidFill>
                  <a:srgbClr val="FF0000"/>
                </a:solidFill>
              </a:rPr>
              <a:t>commandments</a:t>
            </a:r>
            <a:r>
              <a:rPr lang="en-GB" sz="2800"/>
              <a:t> </a:t>
            </a:r>
            <a:r>
              <a:rPr lang="en-GB" sz="2800">
                <a:solidFill>
                  <a:srgbClr val="FF0000"/>
                </a:solidFill>
              </a:rPr>
              <a:t>and teaches men so</a:t>
            </a:r>
            <a:r>
              <a:rPr lang="en-GB" sz="2800"/>
              <a:t>, shall be called least in the kingdom of heaven; but he who does them and teaches them shall be called great in the kingdom of heaven. </a:t>
            </a:r>
            <a:r>
              <a:rPr lang="en-GB" sz="2800" baseline="30000"/>
              <a:t>20</a:t>
            </a:r>
            <a:r>
              <a:rPr lang="en-GB" sz="2800"/>
              <a:t> For I tell you, unless your righteousness exceeds that of the scribes and Pharisees, you will never enter the kingdom of heaven</a:t>
            </a:r>
            <a:r>
              <a:rPr lang="en-GB" sz="2800" smtClean="0"/>
              <a:t>.</a:t>
            </a:r>
          </a:p>
          <a:p>
            <a:pPr marL="0" indent="0">
              <a:buNone/>
            </a:pPr>
            <a:endParaRPr lang="en-GB" sz="2800"/>
          </a:p>
          <a:p>
            <a:pPr marL="0" indent="0">
              <a:lnSpc>
                <a:spcPts val="3800"/>
              </a:lnSpc>
              <a:buNone/>
            </a:pPr>
            <a:r>
              <a:rPr lang="en-GB" sz="2800" baseline="30000" smtClean="0"/>
              <a:t>19   </a:t>
            </a:r>
            <a:r>
              <a:rPr lang="zh-CN" altLang="en-US" sz="2800" smtClean="0"/>
              <a:t>因</a:t>
            </a:r>
            <a:r>
              <a:rPr lang="zh-CN" altLang="en-US" sz="2800"/>
              <a:t>此，无论谁</a:t>
            </a:r>
            <a:r>
              <a:rPr lang="zh-CN" altLang="en-US" sz="2800">
                <a:solidFill>
                  <a:srgbClr val="FF0000"/>
                </a:solidFill>
              </a:rPr>
              <a:t>废除诫命</a:t>
            </a:r>
            <a:r>
              <a:rPr lang="zh-CN" altLang="en-US" sz="2800"/>
              <a:t>中最小的一条，</a:t>
            </a:r>
            <a:r>
              <a:rPr lang="zh-CN" altLang="en-US" sz="2800">
                <a:solidFill>
                  <a:srgbClr val="FF0000"/>
                </a:solidFill>
              </a:rPr>
              <a:t>又这样教导人</a:t>
            </a:r>
            <a:r>
              <a:rPr lang="zh-CN" altLang="en-US" sz="2800"/>
              <a:t>，他在天国中必称为最小的；但若有人遵行这些诫命，并且教导人遵行，他在天国中必称为大</a:t>
            </a:r>
            <a:r>
              <a:rPr lang="zh-CN" altLang="en-US" sz="2800" smtClean="0"/>
              <a:t>。</a:t>
            </a:r>
            <a:r>
              <a:rPr lang="en-GB" sz="2800"/>
              <a:t> </a:t>
            </a:r>
            <a:r>
              <a:rPr lang="en-GB" sz="2800" smtClean="0"/>
              <a:t>            </a:t>
            </a:r>
            <a:r>
              <a:rPr lang="en-GB" sz="2800" baseline="30000" smtClean="0"/>
              <a:t>20    </a:t>
            </a:r>
            <a:r>
              <a:rPr lang="zh-CN" altLang="en-US" sz="2800" smtClean="0"/>
              <a:t>我</a:t>
            </a:r>
            <a:r>
              <a:rPr lang="zh-CN" altLang="en-US" sz="2800"/>
              <a:t>告诉你们，你们的义若不胜过经学家和法利赛人的义，就必不能进天国。</a:t>
            </a:r>
            <a:endParaRPr lang="zh-CN" altLang="en-US" sz="2800" dirty="0"/>
          </a:p>
        </p:txBody>
      </p:sp>
    </p:spTree>
    <p:extLst>
      <p:ext uri="{BB962C8B-B14F-4D97-AF65-F5344CB8AC3E}">
        <p14:creationId xmlns:p14="http://schemas.microsoft.com/office/powerpoint/2010/main" val="3771736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smtClean="0"/>
              <a:t>1</a:t>
            </a:r>
            <a:br>
              <a:rPr lang="en-US" sz="2800" smtClean="0"/>
            </a:br>
            <a:r>
              <a:rPr lang="en-US" sz="2800" smtClean="0"/>
              <a:t>What has God planned </a:t>
            </a:r>
            <a:r>
              <a:rPr lang="en-US" sz="2800" smtClean="0"/>
              <a:t>that </a:t>
            </a:r>
            <a:r>
              <a:rPr lang="en-US" sz="2800" smtClean="0"/>
              <a:t>He wants to fulfil?</a:t>
            </a:r>
            <a:br>
              <a:rPr lang="en-US" sz="2800" smtClean="0"/>
            </a:br>
            <a:r>
              <a:rPr lang="zh-CN" altLang="en-US" sz="2800" smtClean="0"/>
              <a:t>神计划了些什么他定将成全？</a:t>
            </a:r>
            <a:endParaRPr lang="en-GB" sz="2800" dirty="0"/>
          </a:p>
        </p:txBody>
      </p:sp>
    </p:spTree>
    <p:extLst>
      <p:ext uri="{BB962C8B-B14F-4D97-AF65-F5344CB8AC3E}">
        <p14:creationId xmlns:p14="http://schemas.microsoft.com/office/powerpoint/2010/main" val="968287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400" smtClean="0"/>
              <a:t> </a:t>
            </a:r>
            <a:r>
              <a:rPr lang="en-US" altLang="zh-CN" sz="2400" smtClean="0"/>
              <a:t>Matthew </a:t>
            </a:r>
            <a:r>
              <a:rPr lang="zh-CN" altLang="en-US" sz="2400" smtClean="0"/>
              <a:t>马</a:t>
            </a:r>
            <a:r>
              <a:rPr lang="zh-CN" altLang="en-US" sz="2400" dirty="0" smtClean="0"/>
              <a:t>太福</a:t>
            </a:r>
            <a:r>
              <a:rPr lang="zh-CN" altLang="en-US" sz="2400" smtClean="0"/>
              <a:t>音 </a:t>
            </a:r>
            <a:r>
              <a:rPr lang="en-US" altLang="zh-CN" sz="2400" smtClean="0"/>
              <a:t>5</a:t>
            </a:r>
            <a:r>
              <a:rPr lang="en-US" sz="2400" smtClean="0"/>
              <a:t>:17-18</a:t>
            </a:r>
            <a:endParaRPr lang="en-GB" sz="24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GB" sz="2800" baseline="30000" smtClean="0"/>
              <a:t>17</a:t>
            </a:r>
            <a:r>
              <a:rPr lang="en-GB" sz="2800" smtClean="0"/>
              <a:t> </a:t>
            </a:r>
            <a:r>
              <a:rPr lang="en-US" altLang="zh-CN" sz="2800" smtClean="0"/>
              <a:t>Do </a:t>
            </a:r>
            <a:r>
              <a:rPr lang="en-GB" altLang="zh-CN" sz="2800" smtClean="0"/>
              <a:t>not t</a:t>
            </a:r>
            <a:r>
              <a:rPr lang="en-GB" sz="2800" smtClean="0"/>
              <a:t>hink I came </a:t>
            </a:r>
            <a:r>
              <a:rPr lang="en-GB" sz="2800"/>
              <a:t>to abolish </a:t>
            </a:r>
            <a:r>
              <a:rPr lang="en-GB" sz="2800">
                <a:solidFill>
                  <a:srgbClr val="FF0000"/>
                </a:solidFill>
              </a:rPr>
              <a:t>the </a:t>
            </a:r>
            <a:r>
              <a:rPr lang="en-GB" sz="2800" smtClean="0">
                <a:solidFill>
                  <a:srgbClr val="FF0000"/>
                </a:solidFill>
              </a:rPr>
              <a:t>Law </a:t>
            </a:r>
            <a:r>
              <a:rPr lang="en-GB" sz="2800"/>
              <a:t>and the </a:t>
            </a:r>
            <a:r>
              <a:rPr lang="en-GB" sz="2800" smtClean="0"/>
              <a:t>Prophets</a:t>
            </a:r>
            <a:r>
              <a:rPr lang="en-GB" sz="2800"/>
              <a:t>; I </a:t>
            </a:r>
            <a:r>
              <a:rPr lang="en-GB" sz="2800" smtClean="0"/>
              <a:t>did not </a:t>
            </a:r>
            <a:r>
              <a:rPr lang="en-GB" sz="2800"/>
              <a:t>come </a:t>
            </a:r>
            <a:r>
              <a:rPr lang="en-GB" sz="2800" smtClean="0"/>
              <a:t>to </a:t>
            </a:r>
            <a:r>
              <a:rPr lang="en-GB" sz="2800"/>
              <a:t>abolish them but to fulfil them. </a:t>
            </a:r>
            <a:r>
              <a:rPr lang="en-GB" sz="2800" baseline="30000"/>
              <a:t>18</a:t>
            </a:r>
            <a:r>
              <a:rPr lang="en-GB" sz="2800"/>
              <a:t> For truly, I say to you, till heaven and earth pass away, not an iota, not a dot, will pass from </a:t>
            </a:r>
            <a:r>
              <a:rPr lang="en-GB" sz="2800">
                <a:solidFill>
                  <a:srgbClr val="FF0000"/>
                </a:solidFill>
              </a:rPr>
              <a:t>the </a:t>
            </a:r>
            <a:r>
              <a:rPr lang="en-GB" sz="2800" smtClean="0">
                <a:solidFill>
                  <a:srgbClr val="FF0000"/>
                </a:solidFill>
              </a:rPr>
              <a:t>Law </a:t>
            </a:r>
            <a:r>
              <a:rPr lang="en-GB" sz="2800"/>
              <a:t>until all is </a:t>
            </a:r>
            <a:r>
              <a:rPr lang="en-GB" sz="2800" smtClean="0"/>
              <a:t>fulfill</a:t>
            </a:r>
            <a:r>
              <a:rPr lang="en-GB" sz="2800" smtClean="0"/>
              <a:t>ed</a:t>
            </a:r>
            <a:r>
              <a:rPr lang="en-GB" sz="2800"/>
              <a:t>. </a:t>
            </a:r>
            <a:endParaRPr lang="en-GB" sz="2800" smtClean="0"/>
          </a:p>
          <a:p>
            <a:pPr marL="0" indent="0">
              <a:buNone/>
            </a:pPr>
            <a:endParaRPr lang="en-GB" sz="2800"/>
          </a:p>
          <a:p>
            <a:pPr marL="0" indent="0">
              <a:lnSpc>
                <a:spcPts val="3800"/>
              </a:lnSpc>
              <a:buNone/>
            </a:pPr>
            <a:r>
              <a:rPr lang="en-GB" sz="2800" baseline="30000" smtClean="0"/>
              <a:t>17  </a:t>
            </a:r>
            <a:r>
              <a:rPr lang="zh-CN" altLang="en-US" sz="2800"/>
              <a:t>莫</a:t>
            </a:r>
            <a:r>
              <a:rPr lang="zh-CN" altLang="en-US" sz="2800" smtClean="0"/>
              <a:t>以</a:t>
            </a:r>
            <a:r>
              <a:rPr lang="zh-CN" altLang="en-US" sz="2800"/>
              <a:t>为</a:t>
            </a:r>
            <a:r>
              <a:rPr lang="zh-CN" altLang="en-US" sz="2800" smtClean="0"/>
              <a:t>我是来废</a:t>
            </a:r>
            <a:r>
              <a:rPr lang="zh-CN" altLang="en-US" sz="2800"/>
              <a:t>除</a:t>
            </a:r>
            <a:r>
              <a:rPr lang="zh-CN" altLang="en-US" sz="2800">
                <a:solidFill>
                  <a:srgbClr val="FF0000"/>
                </a:solidFill>
              </a:rPr>
              <a:t>律法</a:t>
            </a:r>
            <a:r>
              <a:rPr lang="zh-CN" altLang="en-US" sz="2800"/>
              <a:t>和先</a:t>
            </a:r>
            <a:r>
              <a:rPr lang="zh-CN" altLang="en-US" sz="2800" smtClean="0"/>
              <a:t>知</a:t>
            </a:r>
            <a:r>
              <a:rPr lang="zh-CN" altLang="en-US" sz="2800"/>
              <a:t>的</a:t>
            </a:r>
            <a:r>
              <a:rPr lang="zh-CN" altLang="en-US" sz="2800" smtClean="0"/>
              <a:t>；</a:t>
            </a:r>
            <a:r>
              <a:rPr lang="zh-CN" altLang="en-US" sz="2800"/>
              <a:t>我来不是要废除，而是</a:t>
            </a:r>
            <a:r>
              <a:rPr lang="zh-CN" altLang="en-US" sz="2800" smtClean="0"/>
              <a:t>要成全。</a:t>
            </a:r>
            <a:r>
              <a:rPr lang="en-GB" sz="2800" baseline="30000" smtClean="0"/>
              <a:t> 18  </a:t>
            </a:r>
            <a:r>
              <a:rPr lang="zh-CN" altLang="en-US" sz="2800" smtClean="0"/>
              <a:t>我</a:t>
            </a:r>
            <a:r>
              <a:rPr lang="zh-CN" altLang="en-US" sz="2800"/>
              <a:t>实在告诉你们</a:t>
            </a:r>
            <a:r>
              <a:rPr lang="zh-CN" altLang="en-US" sz="2800" smtClean="0"/>
              <a:t>，</a:t>
            </a:r>
            <a:r>
              <a:rPr lang="zh-CN" altLang="en-US" sz="2800"/>
              <a:t>即使</a:t>
            </a:r>
            <a:r>
              <a:rPr lang="zh-CN" altLang="en-US" sz="2800" smtClean="0"/>
              <a:t>天地消逝了，</a:t>
            </a:r>
            <a:r>
              <a:rPr lang="zh-CN" altLang="en-US" sz="2800"/>
              <a:t>这</a:t>
            </a:r>
            <a:r>
              <a:rPr lang="zh-CN" altLang="en-US" sz="2800" smtClean="0">
                <a:solidFill>
                  <a:srgbClr val="FF0000"/>
                </a:solidFill>
              </a:rPr>
              <a:t>律法</a:t>
            </a:r>
            <a:r>
              <a:rPr lang="zh-CN" altLang="en-US" sz="2800"/>
              <a:t>也不会废</a:t>
            </a:r>
            <a:r>
              <a:rPr lang="zh-CN" altLang="en-US" sz="2800" smtClean="0"/>
              <a:t>去一</a:t>
            </a:r>
            <a:r>
              <a:rPr lang="zh-CN" altLang="en-US" sz="2800"/>
              <a:t>点一</a:t>
            </a:r>
            <a:r>
              <a:rPr lang="zh-CN" altLang="en-US" sz="2800" smtClean="0"/>
              <a:t>画，</a:t>
            </a:r>
            <a:r>
              <a:rPr lang="zh-CN" altLang="en-US" sz="2800"/>
              <a:t>全部</a:t>
            </a:r>
            <a:r>
              <a:rPr lang="zh-CN" altLang="en-US" sz="2800" smtClean="0"/>
              <a:t>定将</a:t>
            </a:r>
            <a:r>
              <a:rPr lang="zh-CN" altLang="en-US" sz="2800"/>
              <a:t>成全</a:t>
            </a:r>
            <a:r>
              <a:rPr lang="zh-CN" altLang="en-US" sz="2800" smtClean="0"/>
              <a:t>。</a:t>
            </a:r>
            <a:endParaRPr lang="zh-CN" altLang="en-US" sz="2800" dirty="0"/>
          </a:p>
        </p:txBody>
      </p:sp>
    </p:spTree>
    <p:extLst>
      <p:ext uri="{BB962C8B-B14F-4D97-AF65-F5344CB8AC3E}">
        <p14:creationId xmlns:p14="http://schemas.microsoft.com/office/powerpoint/2010/main" val="26837897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2751</TotalTime>
  <Words>2782</Words>
  <Application>Microsoft Office PowerPoint</Application>
  <PresentationFormat>On-screen Show (4:3)</PresentationFormat>
  <Paragraphs>133</Paragraphs>
  <Slides>37</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宋体</vt:lpstr>
      <vt:lpstr>Arial</vt:lpstr>
      <vt:lpstr>Calibri</vt:lpstr>
      <vt:lpstr>Office Theme</vt:lpstr>
      <vt:lpstr>2018.03.18</vt:lpstr>
      <vt:lpstr>The Gospel of Matthew Series 马太福音系列</vt:lpstr>
      <vt:lpstr>Matthew 马太福音 5.17-20  Enter The Kingdom Of God 进天国</vt:lpstr>
      <vt:lpstr> Matthew 马太福音 5:17-18</vt:lpstr>
      <vt:lpstr>马太福音 Matthew 5:19-20</vt:lpstr>
      <vt:lpstr> Matthew 马太福音 5:17-18</vt:lpstr>
      <vt:lpstr>马太福音 Matthew 5:19-20</vt:lpstr>
      <vt:lpstr>1 What has God planned that He wants to fulfil? 神计划了些什么他定将成全？</vt:lpstr>
      <vt:lpstr> Matthew 马太福音 5:17-18</vt:lpstr>
      <vt:lpstr> Genesis 创世记 1:26</vt:lpstr>
      <vt:lpstr> Genesis 创世记 1:27-28</vt:lpstr>
      <vt:lpstr> Matthew 马太福音 16:24-25</vt:lpstr>
      <vt:lpstr> Matthew 马太福音 16:26-27</vt:lpstr>
      <vt:lpstr> Romans  罗马书 8:28-29</vt:lpstr>
      <vt:lpstr> Romans  罗马书 8:31-32</vt:lpstr>
      <vt:lpstr>2 How easily the Christian church annuls God’s word 基督教会随意废除神的话</vt:lpstr>
      <vt:lpstr>Two different mentalities towards God’s grace 对待神“恩典”两种不同的态度</vt:lpstr>
      <vt:lpstr>Lazy   vs   Dynamic 懒惰     进取</vt:lpstr>
      <vt:lpstr>马太福音 Matthew 5:19-20</vt:lpstr>
      <vt:lpstr>Lazy  Quality of people not good 懒惰 教徒的素质不行 </vt:lpstr>
      <vt:lpstr>Dynamic Interactive between God and man People transformed into God’s image 进取      神人互动 教徒才渐渐有神的形象 </vt:lpstr>
      <vt:lpstr>马太福音 Matthew 5:6</vt:lpstr>
      <vt:lpstr>3 What is meant by “enter kingdom of God”? “进天国”是什么意思？</vt:lpstr>
      <vt:lpstr>Present       Future 现在        将来</vt:lpstr>
      <vt:lpstr>Getting in       Being thrown out 进去        被赶出来</vt:lpstr>
      <vt:lpstr> Matthew 马太福音 7:21</vt:lpstr>
      <vt:lpstr> Matthew 马太福音 13:39-40</vt:lpstr>
      <vt:lpstr> Matthew 马太福音 13:41-43</vt:lpstr>
      <vt:lpstr> Matthew 马太福音 22:11-13</vt:lpstr>
      <vt:lpstr> Matthew 马太福音 22:14</vt:lpstr>
      <vt:lpstr>Already in but           still must enter 已经进了           但仍然要进去</vt:lpstr>
      <vt:lpstr>Lazy   vs   Dynamic 懒惰     进取</vt:lpstr>
      <vt:lpstr> Matthew 马太福音 5:17-18</vt:lpstr>
      <vt:lpstr>How great God’s salvation How firm His commitment How certain the fulfilment  救恩浩大    承诺可靠    定将实现  </vt:lpstr>
      <vt:lpstr>马太福音 Matthew 5:19-20</vt:lpstr>
      <vt:lpstr>The End 完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Windows User</cp:lastModifiedBy>
  <cp:revision>395</cp:revision>
  <dcterms:created xsi:type="dcterms:W3CDTF">2006-08-16T00:00:00Z</dcterms:created>
  <dcterms:modified xsi:type="dcterms:W3CDTF">2018-03-19T19:59:36Z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