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31"/>
  </p:notesMasterIdLst>
  <p:sldIdLst>
    <p:sldId id="421" r:id="rId3"/>
    <p:sldId id="422" r:id="rId4"/>
    <p:sldId id="423" r:id="rId5"/>
    <p:sldId id="402" r:id="rId6"/>
    <p:sldId id="424" r:id="rId7"/>
    <p:sldId id="433" r:id="rId8"/>
    <p:sldId id="435" r:id="rId9"/>
    <p:sldId id="436" r:id="rId10"/>
    <p:sldId id="438" r:id="rId11"/>
    <p:sldId id="437" r:id="rId12"/>
    <p:sldId id="434" r:id="rId13"/>
    <p:sldId id="439" r:id="rId14"/>
    <p:sldId id="445" r:id="rId15"/>
    <p:sldId id="440" r:id="rId16"/>
    <p:sldId id="441" r:id="rId17"/>
    <p:sldId id="442" r:id="rId18"/>
    <p:sldId id="443" r:id="rId19"/>
    <p:sldId id="444" r:id="rId20"/>
    <p:sldId id="413" r:id="rId21"/>
    <p:sldId id="425" r:id="rId22"/>
    <p:sldId id="426" r:id="rId23"/>
    <p:sldId id="427" r:id="rId24"/>
    <p:sldId id="428" r:id="rId25"/>
    <p:sldId id="429" r:id="rId26"/>
    <p:sldId id="430" r:id="rId27"/>
    <p:sldId id="431" r:id="rId28"/>
    <p:sldId id="432" r:id="rId29"/>
    <p:sldId id="44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122" d="100"/>
          <a:sy n="122" d="100"/>
        </p:scale>
        <p:origin x="85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C99F0-50BC-43AA-8A9A-36613E320D78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938A5-2492-4A30-B8E2-F9FCD7B4E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528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66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148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037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938A5-2492-4A30-B8E2-F9FCD7B4E58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008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86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80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780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34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345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731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774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99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098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05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4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8669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92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4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16015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0019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62155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6795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654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19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40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71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84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91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57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55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A5D4-6C36-4704-9AD2-CFBE0F443B92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93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1A5D4-6C36-4704-9AD2-CFBE0F443B92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0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1A5D4-6C36-4704-9AD2-CFBE0F443B92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8B162A-3DA2-49D9-8DCE-E85498B8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62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2018.02.11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119792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:17</a:t>
            </a:r>
            <a:r>
              <a:rPr lang="en-US" altLang="zh-CN" sz="2400" dirty="0" smtClean="0"/>
              <a:t>-20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8372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dirty="0"/>
              <a:t>19</a:t>
            </a:r>
            <a:r>
              <a:rPr lang="en-GB" sz="2800" dirty="0"/>
              <a:t> Whoever then breaks one of the least of these commandments and teaches men so, shall be called least in the kingdom of heaven; but he who does them and teaches them shall be called great in the kingdom of </a:t>
            </a:r>
            <a:r>
              <a:rPr lang="en-GB" sz="2800" dirty="0" smtClean="0"/>
              <a:t>heaven. </a:t>
            </a:r>
            <a:r>
              <a:rPr lang="en-GB" sz="2800" baseline="30000" dirty="0" smtClean="0"/>
              <a:t>20</a:t>
            </a:r>
            <a:r>
              <a:rPr lang="en-GB" sz="2800" dirty="0" smtClean="0"/>
              <a:t> </a:t>
            </a:r>
            <a:r>
              <a:rPr lang="en-GB" sz="2800" dirty="0"/>
              <a:t>For I tell you, unless your righteousness exceeds that of the </a:t>
            </a:r>
            <a:r>
              <a:rPr lang="en-GB" sz="2800" dirty="0">
                <a:solidFill>
                  <a:srgbClr val="FF0000"/>
                </a:solidFill>
              </a:rPr>
              <a:t>scribes and Pharisees</a:t>
            </a:r>
            <a:r>
              <a:rPr lang="en-GB" sz="2800" dirty="0"/>
              <a:t>, you will never enter the kingdom of heaven.</a:t>
            </a:r>
          </a:p>
          <a:p>
            <a:pPr marL="0" indent="0">
              <a:buNone/>
            </a:pPr>
            <a:r>
              <a:rPr lang="zh-CN" altLang="en-US" sz="2800" dirty="0"/>
              <a:t>因此，无论谁废除诫命中最小的一条，又这样教导人，他在天国中必称为最小的；但若有人遵行这些诫命，并且教导人遵行，他在天国中必称为大。我告诉你们，你们的义若不胜过</a:t>
            </a:r>
            <a:r>
              <a:rPr lang="zh-CN" altLang="en-US" sz="2800" dirty="0">
                <a:solidFill>
                  <a:srgbClr val="FF0000"/>
                </a:solidFill>
              </a:rPr>
              <a:t>经学家和法利赛人</a:t>
            </a:r>
            <a:r>
              <a:rPr lang="zh-CN" altLang="en-US" sz="2800" dirty="0"/>
              <a:t>的义，就必不能进天国。</a:t>
            </a:r>
          </a:p>
        </p:txBody>
      </p:sp>
    </p:spTree>
    <p:extLst>
      <p:ext uri="{BB962C8B-B14F-4D97-AF65-F5344CB8AC3E}">
        <p14:creationId xmlns:p14="http://schemas.microsoft.com/office/powerpoint/2010/main" val="36929705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:17</a:t>
            </a:r>
            <a:r>
              <a:rPr lang="en-US" altLang="zh-CN" sz="2400" dirty="0" smtClean="0"/>
              <a:t>-20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8372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aseline="30000" dirty="0"/>
              <a:t>19</a:t>
            </a:r>
            <a:r>
              <a:rPr lang="en-GB" sz="2800" dirty="0"/>
              <a:t> Whoever then breaks one of the least of these commandments and teaches men so, shall be called least in the kingdom of heaven; but he who does them and teaches them shall be called great in the kingdom of </a:t>
            </a:r>
            <a:r>
              <a:rPr lang="en-GB" sz="2800" dirty="0" smtClean="0"/>
              <a:t>heaven. </a:t>
            </a:r>
            <a:r>
              <a:rPr lang="en-GB" sz="2800" baseline="30000" dirty="0" smtClean="0"/>
              <a:t>20</a:t>
            </a:r>
            <a:r>
              <a:rPr lang="en-GB" sz="2800" dirty="0" smtClean="0"/>
              <a:t> </a:t>
            </a:r>
            <a:r>
              <a:rPr lang="en-GB" sz="2800" dirty="0"/>
              <a:t>For I tell you, unless your righteousness </a:t>
            </a:r>
            <a:r>
              <a:rPr lang="en-GB" sz="2800" dirty="0">
                <a:solidFill>
                  <a:srgbClr val="FF0000"/>
                </a:solidFill>
              </a:rPr>
              <a:t>exceeds</a:t>
            </a:r>
            <a:r>
              <a:rPr lang="en-GB" sz="2800" dirty="0"/>
              <a:t> that of the scribes and Pharisees, you will never enter the kingdom of heaven.</a:t>
            </a:r>
          </a:p>
          <a:p>
            <a:pPr marL="0" indent="0">
              <a:buNone/>
            </a:pPr>
            <a:r>
              <a:rPr lang="zh-CN" altLang="en-US" sz="2800" dirty="0"/>
              <a:t>因此，无论谁废除诫命中最小的一条，又这样教导人，他在天国中必称为最小的；但若有人遵行这些诫命，并且教导人遵行，他在天国中必称为大。我告诉你们，你们的义若不</a:t>
            </a:r>
            <a:r>
              <a:rPr lang="zh-CN" altLang="en-US" sz="2800" b="1" dirty="0">
                <a:solidFill>
                  <a:srgbClr val="FF0000"/>
                </a:solidFill>
              </a:rPr>
              <a:t>胜过</a:t>
            </a:r>
            <a:r>
              <a:rPr lang="zh-CN" altLang="en-US" sz="2800" dirty="0"/>
              <a:t>经学家和法利赛人的义，就必不能进天国。</a:t>
            </a:r>
          </a:p>
        </p:txBody>
      </p:sp>
    </p:spTree>
    <p:extLst>
      <p:ext uri="{BB962C8B-B14F-4D97-AF65-F5344CB8AC3E}">
        <p14:creationId xmlns:p14="http://schemas.microsoft.com/office/powerpoint/2010/main" val="262036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8372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"You have heard that it was said </a:t>
            </a:r>
            <a:r>
              <a:rPr lang="en-GB" dirty="0" smtClean="0"/>
              <a:t>…</a:t>
            </a:r>
          </a:p>
          <a:p>
            <a:pPr marL="0" indent="0">
              <a:buNone/>
            </a:pPr>
            <a:r>
              <a:rPr lang="en-GB" dirty="0" smtClean="0"/>
              <a:t>But </a:t>
            </a:r>
            <a:r>
              <a:rPr lang="en-GB" dirty="0"/>
              <a:t>I say to you </a:t>
            </a:r>
            <a:r>
              <a:rPr lang="en-GB" dirty="0" smtClean="0"/>
              <a:t>…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你</a:t>
            </a:r>
            <a:r>
              <a:rPr lang="zh-CN" altLang="en-US" dirty="0"/>
              <a:t>们听过有这样吩咐古人的话</a:t>
            </a:r>
            <a:r>
              <a:rPr lang="zh-CN" altLang="en-US" dirty="0" smtClean="0"/>
              <a:t>：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可是我告诉你</a:t>
            </a:r>
            <a:r>
              <a:rPr lang="zh-CN" altLang="en-US" dirty="0" smtClean="0"/>
              <a:t>们 </a:t>
            </a:r>
            <a:r>
              <a:rPr lang="en-US" altLang="zh-CN" dirty="0" smtClean="0"/>
              <a:t>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65299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:21-22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8372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"You have heard that it was said to the men of old, `You shall not kill; and whoever kills shall be liable to judgment.'</a:t>
            </a:r>
          </a:p>
          <a:p>
            <a:pPr marL="0" indent="0">
              <a:buNone/>
            </a:pPr>
            <a:r>
              <a:rPr lang="en-GB" baseline="30000" dirty="0" smtClean="0"/>
              <a:t>22</a:t>
            </a:r>
            <a:r>
              <a:rPr lang="en-GB" dirty="0" smtClean="0"/>
              <a:t> </a:t>
            </a:r>
            <a:r>
              <a:rPr lang="en-GB" dirty="0"/>
              <a:t>But I say to you that every one who is angry with his brother </a:t>
            </a:r>
            <a:r>
              <a:rPr lang="en-GB" dirty="0" smtClean="0"/>
              <a:t>shall </a:t>
            </a:r>
            <a:r>
              <a:rPr lang="en-GB" dirty="0"/>
              <a:t>be liable to judgment; </a:t>
            </a:r>
            <a:r>
              <a:rPr lang="en-GB" dirty="0" smtClean="0"/>
              <a:t>…</a:t>
            </a:r>
          </a:p>
          <a:p>
            <a:pPr marL="0" indent="0">
              <a:buNone/>
            </a:pPr>
            <a:r>
              <a:rPr lang="zh-CN" altLang="en-US" dirty="0"/>
              <a:t>你们听过有这样吩咐古人的话：</a:t>
            </a:r>
            <a:r>
              <a:rPr lang="en-US" altLang="zh-CN" dirty="0"/>
              <a:t>'</a:t>
            </a:r>
            <a:r>
              <a:rPr lang="zh-CN" altLang="en-US" dirty="0"/>
              <a:t>不可杀人，杀人的必被判罪。</a:t>
            </a:r>
            <a:r>
              <a:rPr lang="en-US" altLang="zh-CN" dirty="0"/>
              <a:t>'</a:t>
            </a:r>
          </a:p>
          <a:p>
            <a:pPr marL="0" indent="0">
              <a:buNone/>
            </a:pPr>
            <a:r>
              <a:rPr lang="zh-CN" altLang="en-US" dirty="0"/>
              <a:t>可是我告诉你们，凡是向弟兄发怒的，必被判</a:t>
            </a:r>
            <a:r>
              <a:rPr lang="zh-CN" altLang="en-US" dirty="0" smtClean="0"/>
              <a:t>罪</a:t>
            </a:r>
            <a:r>
              <a:rPr lang="zh-CN" altLang="en-US" dirty="0"/>
              <a:t> </a:t>
            </a:r>
            <a:r>
              <a:rPr lang="en-US" altLang="zh-CN" dirty="0" smtClean="0"/>
              <a:t>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789268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:27-28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8372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"You have heard that it was said, `You shall not commit adultery.'</a:t>
            </a:r>
          </a:p>
          <a:p>
            <a:pPr marL="0" indent="0">
              <a:buNone/>
            </a:pPr>
            <a:r>
              <a:rPr lang="en-GB" dirty="0" smtClean="0"/>
              <a:t>But </a:t>
            </a:r>
            <a:r>
              <a:rPr lang="en-GB" dirty="0"/>
              <a:t>I say to you that every one who looks at a woman lustfully has already committed adultery with her in his heart. </a:t>
            </a:r>
            <a:endParaRPr lang="en-GB" dirty="0" smtClean="0"/>
          </a:p>
          <a:p>
            <a:pPr marL="0" indent="0">
              <a:buNone/>
            </a:pPr>
            <a:r>
              <a:rPr lang="en-US" altLang="zh-CN" dirty="0"/>
              <a:t>"</a:t>
            </a:r>
            <a:r>
              <a:rPr lang="zh-CN" altLang="en-US" dirty="0"/>
              <a:t>你们听过有这样的吩咐：</a:t>
            </a:r>
            <a:r>
              <a:rPr lang="en-US" altLang="zh-CN" dirty="0"/>
              <a:t>'</a:t>
            </a:r>
            <a:r>
              <a:rPr lang="zh-CN" altLang="en-US" dirty="0"/>
              <a:t>不可奸淫。</a:t>
            </a:r>
            <a:r>
              <a:rPr lang="en-US" altLang="zh-CN" dirty="0"/>
              <a:t>'</a:t>
            </a:r>
          </a:p>
          <a:p>
            <a:pPr marL="0" indent="0">
              <a:buNone/>
            </a:pPr>
            <a:r>
              <a:rPr lang="zh-CN" altLang="en-US" dirty="0"/>
              <a:t>可是我告诉你们，凡是看见妇女就动淫念的，心里已经犯了奸淫。</a:t>
            </a:r>
          </a:p>
        </p:txBody>
      </p:sp>
    </p:spTree>
    <p:extLst>
      <p:ext uri="{BB962C8B-B14F-4D97-AF65-F5344CB8AC3E}">
        <p14:creationId xmlns:p14="http://schemas.microsoft.com/office/powerpoint/2010/main" val="4710340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:31-32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8372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/>
              <a:t>"</a:t>
            </a:r>
            <a:r>
              <a:rPr lang="en-GB" dirty="0"/>
              <a:t>It was also said, `Whoever divorces his wife, let him give her a certificate of divorce.'</a:t>
            </a:r>
          </a:p>
          <a:p>
            <a:pPr marL="0" indent="0">
              <a:buNone/>
            </a:pPr>
            <a:r>
              <a:rPr lang="en-GB" dirty="0" smtClean="0"/>
              <a:t>But </a:t>
            </a:r>
            <a:r>
              <a:rPr lang="en-GB" dirty="0"/>
              <a:t>I say to you that every one who divorces his wife, except on the ground of </a:t>
            </a:r>
            <a:r>
              <a:rPr lang="en-GB" dirty="0" err="1"/>
              <a:t>unchastity</a:t>
            </a:r>
            <a:r>
              <a:rPr lang="en-GB" dirty="0"/>
              <a:t>, makes her an </a:t>
            </a:r>
            <a:r>
              <a:rPr lang="en-GB" dirty="0" smtClean="0"/>
              <a:t>adulteress … </a:t>
            </a:r>
          </a:p>
          <a:p>
            <a:pPr marL="0" indent="0">
              <a:buNone/>
            </a:pPr>
            <a:r>
              <a:rPr lang="zh-CN" altLang="en-US" dirty="0"/>
              <a:t> </a:t>
            </a:r>
            <a:r>
              <a:rPr lang="en-US" altLang="zh-CN" dirty="0"/>
              <a:t>"</a:t>
            </a:r>
            <a:r>
              <a:rPr lang="zh-CN" altLang="en-US" dirty="0"/>
              <a:t>又有这样的吩咐：</a:t>
            </a:r>
            <a:r>
              <a:rPr lang="en-US" altLang="zh-CN" dirty="0"/>
              <a:t>'</a:t>
            </a:r>
            <a:r>
              <a:rPr lang="zh-CN" altLang="en-US" dirty="0"/>
              <a:t>人若休妻，就应当给她休书。</a:t>
            </a:r>
            <a:r>
              <a:rPr lang="en-US" altLang="zh-CN" dirty="0"/>
              <a:t>'</a:t>
            </a:r>
          </a:p>
          <a:p>
            <a:pPr marL="0" indent="0">
              <a:buNone/>
            </a:pPr>
            <a:r>
              <a:rPr lang="zh-CN" altLang="en-US" dirty="0"/>
              <a:t>可是我告诉你们，凡休妻的，如果不是因她不贞，就是促使她犯奸</a:t>
            </a:r>
            <a:r>
              <a:rPr lang="zh-CN" altLang="en-US" dirty="0" smtClean="0"/>
              <a:t>淫 </a:t>
            </a:r>
            <a:r>
              <a:rPr lang="en-US" altLang="zh-CN" dirty="0" smtClean="0"/>
              <a:t>…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226669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:33-37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8372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"Again you have heard that it was said to the men of old, `You shall not swear falsely, but shall perform to the Lord what you have sworn.'</a:t>
            </a:r>
          </a:p>
          <a:p>
            <a:pPr marL="0" indent="0">
              <a:buNone/>
            </a:pPr>
            <a:r>
              <a:rPr lang="en-GB" dirty="0" smtClean="0"/>
              <a:t>But </a:t>
            </a:r>
            <a:r>
              <a:rPr lang="en-GB" dirty="0"/>
              <a:t>I say to you, Do not swear at </a:t>
            </a:r>
            <a:r>
              <a:rPr lang="en-GB" dirty="0" smtClean="0"/>
              <a:t>all …</a:t>
            </a:r>
          </a:p>
          <a:p>
            <a:pPr marL="0" indent="0">
              <a:buNone/>
            </a:pPr>
            <a:r>
              <a:rPr lang="en-GB" dirty="0" smtClean="0"/>
              <a:t>Let </a:t>
            </a:r>
            <a:r>
              <a:rPr lang="en-GB" dirty="0"/>
              <a:t>what you say be simply `Yes' or `</a:t>
            </a:r>
            <a:r>
              <a:rPr lang="en-GB" dirty="0" smtClean="0"/>
              <a:t>No’ …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CN" dirty="0"/>
              <a:t>"</a:t>
            </a:r>
            <a:r>
              <a:rPr lang="zh-CN" altLang="en-US" dirty="0"/>
              <a:t>你们又听过有这样吩咐古人的话：</a:t>
            </a:r>
            <a:r>
              <a:rPr lang="en-US" altLang="zh-CN" dirty="0"/>
              <a:t>'</a:t>
            </a:r>
            <a:r>
              <a:rPr lang="zh-CN" altLang="en-US" dirty="0"/>
              <a:t>不可背约，向主许的愿都要偿还。</a:t>
            </a:r>
          </a:p>
          <a:p>
            <a:pPr marL="0" indent="0">
              <a:buNone/>
            </a:pPr>
            <a:r>
              <a:rPr lang="zh-CN" altLang="en-US" dirty="0"/>
              <a:t>可是我告诉你们，总不可发</a:t>
            </a:r>
            <a:r>
              <a:rPr lang="zh-CN" altLang="en-US" dirty="0" smtClean="0"/>
              <a:t>誓 </a:t>
            </a:r>
            <a:r>
              <a:rPr lang="en-US" altLang="zh-CN" dirty="0" smtClean="0"/>
              <a:t>…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你们的话，是就</a:t>
            </a:r>
            <a:r>
              <a:rPr lang="zh-CN" altLang="en-US" dirty="0" smtClean="0"/>
              <a:t>说 </a:t>
            </a:r>
            <a:r>
              <a:rPr lang="en-US" altLang="zh-CN" dirty="0" smtClean="0"/>
              <a:t>‘</a:t>
            </a:r>
            <a:r>
              <a:rPr lang="zh-CN" altLang="en-US" dirty="0" smtClean="0"/>
              <a:t>是</a:t>
            </a:r>
            <a:r>
              <a:rPr lang="en-US" altLang="zh-CN" dirty="0" smtClean="0"/>
              <a:t>’</a:t>
            </a:r>
            <a:r>
              <a:rPr lang="zh-CN" altLang="en-US" dirty="0" smtClean="0"/>
              <a:t>，</a:t>
            </a:r>
            <a:r>
              <a:rPr lang="zh-CN" altLang="en-US" dirty="0"/>
              <a:t>不是就</a:t>
            </a:r>
            <a:r>
              <a:rPr lang="zh-CN" altLang="en-US" dirty="0" smtClean="0"/>
              <a:t>说 </a:t>
            </a:r>
            <a:r>
              <a:rPr lang="en-US" altLang="zh-CN" dirty="0" smtClean="0"/>
              <a:t>'</a:t>
            </a:r>
            <a:r>
              <a:rPr lang="zh-CN" altLang="en-US" dirty="0"/>
              <a:t>不</a:t>
            </a:r>
            <a:r>
              <a:rPr lang="zh-CN" altLang="en-US" dirty="0" smtClean="0"/>
              <a:t>是</a:t>
            </a:r>
            <a:r>
              <a:rPr lang="en-US" altLang="zh-CN" dirty="0" smtClean="0"/>
              <a:t>’ …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897421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:38-39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8372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"You have heard that it was said, `An eye for an eye and a tooth for a tooth.'</a:t>
            </a:r>
          </a:p>
          <a:p>
            <a:pPr marL="0" indent="0">
              <a:buNone/>
            </a:pPr>
            <a:r>
              <a:rPr lang="en-GB" dirty="0" smtClean="0"/>
              <a:t>But </a:t>
            </a:r>
            <a:r>
              <a:rPr lang="en-GB" dirty="0"/>
              <a:t>I say to you, Do not resist one who is evil. But if any one strikes you on the right cheek, turn to him </a:t>
            </a:r>
            <a:r>
              <a:rPr lang="en-GB" dirty="0" smtClean="0"/>
              <a:t>the </a:t>
            </a:r>
            <a:r>
              <a:rPr lang="en-GB" dirty="0"/>
              <a:t>other </a:t>
            </a:r>
            <a:r>
              <a:rPr lang="en-GB" dirty="0" smtClean="0"/>
              <a:t>also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altLang="zh-CN" dirty="0"/>
              <a:t>"</a:t>
            </a:r>
            <a:r>
              <a:rPr lang="zh-CN" altLang="en-US" dirty="0"/>
              <a:t>你们听过有这样的吩咐：</a:t>
            </a:r>
            <a:r>
              <a:rPr lang="en-US" altLang="zh-CN" dirty="0"/>
              <a:t>'</a:t>
            </a:r>
            <a:r>
              <a:rPr lang="zh-CN" altLang="en-US" dirty="0"/>
              <a:t>以眼还眼，以牙还牙。</a:t>
            </a:r>
            <a:r>
              <a:rPr lang="en-US" altLang="zh-CN" dirty="0"/>
              <a:t>'</a:t>
            </a:r>
          </a:p>
          <a:p>
            <a:pPr marL="0" indent="0">
              <a:buNone/>
            </a:pPr>
            <a:r>
              <a:rPr lang="zh-CN" altLang="en-US" dirty="0"/>
              <a:t>可是我告诉你们，不要与恶人对抗，有人打你的右脸，把另一边也转过来让他打 </a:t>
            </a:r>
            <a:r>
              <a:rPr lang="en-US" altLang="zh-CN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201589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:43-44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8372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"You have heard that it was said, `You shall love your </a:t>
            </a:r>
            <a:r>
              <a:rPr lang="en-GB" dirty="0" smtClean="0"/>
              <a:t>neighbour </a:t>
            </a:r>
            <a:r>
              <a:rPr lang="en-GB" dirty="0"/>
              <a:t>and hate your enemy.'</a:t>
            </a:r>
          </a:p>
          <a:p>
            <a:pPr marL="0" indent="0">
              <a:buNone/>
            </a:pPr>
            <a:r>
              <a:rPr lang="en-GB" dirty="0" smtClean="0"/>
              <a:t>But </a:t>
            </a:r>
            <a:r>
              <a:rPr lang="en-GB" dirty="0"/>
              <a:t>I say to you, Love your enemies and pray for those who persecute </a:t>
            </a:r>
            <a:r>
              <a:rPr lang="en-GB" dirty="0" smtClean="0"/>
              <a:t>you</a:t>
            </a:r>
            <a:r>
              <a:rPr lang="en-US" dirty="0"/>
              <a:t> </a:t>
            </a:r>
            <a:r>
              <a:rPr lang="en-US" dirty="0" smtClean="0"/>
              <a:t>…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CN" dirty="0"/>
              <a:t>"</a:t>
            </a:r>
            <a:r>
              <a:rPr lang="zh-CN" altLang="en-US" dirty="0"/>
              <a:t>你们听过有这样的吩咐：</a:t>
            </a:r>
            <a:r>
              <a:rPr lang="en-US" altLang="zh-CN" dirty="0"/>
              <a:t>'</a:t>
            </a:r>
            <a:r>
              <a:rPr lang="zh-CN" altLang="en-US" dirty="0"/>
              <a:t>当爱你的邻舍，恨你的仇敌。</a:t>
            </a:r>
            <a:r>
              <a:rPr lang="en-US" altLang="zh-CN" dirty="0"/>
              <a:t>'</a:t>
            </a:r>
          </a:p>
          <a:p>
            <a:pPr marL="0" indent="0">
              <a:buNone/>
            </a:pPr>
            <a:r>
              <a:rPr lang="zh-CN" altLang="en-US" dirty="0"/>
              <a:t>可是我告诉你们，当爱你们的仇敌，为迫害你们的祈祷 </a:t>
            </a:r>
            <a:r>
              <a:rPr lang="en-US" altLang="zh-CN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414524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351" y="5909567"/>
            <a:ext cx="283525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5:3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351" y="273961"/>
            <a:ext cx="8229600" cy="57184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2800" dirty="0" smtClean="0"/>
              <a:t>     </a:t>
            </a:r>
            <a:r>
              <a:rPr lang="en-US" altLang="zh-CN" sz="4000" dirty="0" smtClean="0"/>
              <a:t>P</a:t>
            </a:r>
            <a:r>
              <a:rPr lang="en-GB" sz="4000" dirty="0" err="1" smtClean="0"/>
              <a:t>oor</a:t>
            </a:r>
            <a:r>
              <a:rPr lang="en-GB" sz="4000" dirty="0" smtClean="0"/>
              <a:t> </a:t>
            </a:r>
            <a:r>
              <a:rPr lang="en-GB" sz="4000" dirty="0"/>
              <a:t>in </a:t>
            </a:r>
            <a:r>
              <a:rPr lang="en-GB" sz="4000" dirty="0" smtClean="0"/>
              <a:t>spirit  </a:t>
            </a:r>
            <a:r>
              <a:rPr lang="zh-TW" altLang="en-US" sz="4000" dirty="0" smtClean="0"/>
              <a:t> </a:t>
            </a:r>
            <a:r>
              <a:rPr lang="zh-TW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心灵贫</a:t>
            </a:r>
            <a:r>
              <a:rPr lang="zh-TW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乏</a:t>
            </a:r>
            <a:endParaRPr lang="en-US" altLang="zh-CN" sz="28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Cloud Callout 3"/>
          <p:cNvSpPr/>
          <p:nvPr/>
        </p:nvSpPr>
        <p:spPr>
          <a:xfrm rot="20660659">
            <a:off x="425456" y="1715607"/>
            <a:ext cx="3798597" cy="1981200"/>
          </a:xfrm>
          <a:prstGeom prst="cloudCallout">
            <a:avLst>
              <a:gd name="adj1" fmla="val 43627"/>
              <a:gd name="adj2" fmla="val 6789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altLang="zh-CN" sz="3200" dirty="0" smtClean="0"/>
          </a:p>
          <a:p>
            <a:pPr algn="ctr"/>
            <a:r>
              <a:rPr lang="en-GB" altLang="zh-CN" sz="32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Have mercy, O God!</a:t>
            </a:r>
            <a:endParaRPr lang="zh-CN" altLang="en-US" sz="3200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  <a:p>
            <a:pPr algn="ctr"/>
            <a:endParaRPr lang="en-GB" sz="3200" dirty="0"/>
          </a:p>
        </p:txBody>
      </p:sp>
      <p:sp>
        <p:nvSpPr>
          <p:cNvPr id="5" name="Cloud Callout 4"/>
          <p:cNvSpPr/>
          <p:nvPr/>
        </p:nvSpPr>
        <p:spPr>
          <a:xfrm rot="1382781">
            <a:off x="4942130" y="1667142"/>
            <a:ext cx="3595177" cy="1945485"/>
          </a:xfrm>
          <a:prstGeom prst="cloudCallout">
            <a:avLst>
              <a:gd name="adj1" fmla="val -23816"/>
              <a:gd name="adj2" fmla="val 69953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神啊</a:t>
            </a:r>
            <a:r>
              <a:rPr lang="zh-CN" altLang="en-US" sz="3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！  </a:t>
            </a:r>
            <a:endParaRPr lang="en-US" altLang="zh-CN" sz="3200" dirty="0" smtClean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CN" altLang="en-US" sz="3200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可</a:t>
            </a:r>
            <a:r>
              <a:rPr lang="zh-CN" altLang="en-US" sz="3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怜我！</a:t>
            </a:r>
            <a:endParaRPr lang="en-US" altLang="zh-CN" sz="3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067" y="3608676"/>
            <a:ext cx="2514600" cy="1802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3621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The Gospel of Matthew Series</a:t>
            </a:r>
            <a:br>
              <a:rPr lang="en-US" sz="3200" dirty="0" smtClean="0"/>
            </a:br>
            <a:r>
              <a:rPr lang="zh-CN" altLang="en-US" sz="3200" dirty="0" smtClean="0"/>
              <a:t>马太福音系列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9028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10200"/>
            <a:ext cx="26670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5:4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47093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dirty="0" smtClean="0"/>
              <a:t>Mourn  </a:t>
            </a:r>
            <a:r>
              <a:rPr lang="zh-TW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哀</a:t>
            </a:r>
            <a:r>
              <a:rPr lang="zh-TW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恸</a:t>
            </a:r>
            <a:r>
              <a:rPr lang="zh-TW" altLang="en-US" sz="4000" dirty="0"/>
              <a:t> </a:t>
            </a:r>
            <a:endParaRPr lang="en-US" altLang="zh-TW" sz="4000" dirty="0" smtClean="0"/>
          </a:p>
          <a:p>
            <a:pPr marL="0" indent="0">
              <a:buNone/>
            </a:pPr>
            <a:endParaRPr lang="en-US" altLang="zh-CN" sz="2800" dirty="0"/>
          </a:p>
          <a:p>
            <a:pPr marL="0" indent="0"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为罪哀伤</a:t>
            </a:r>
            <a:endParaRPr lang="en-GB" altLang="zh-CN" dirty="0" smtClean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en-GB" altLang="zh-CN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grief for sin</a:t>
            </a:r>
            <a:endParaRPr lang="zh-CN" altLang="en-US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bg1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895600"/>
            <a:ext cx="2019300" cy="2019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1449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638800"/>
            <a:ext cx="27432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5:5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562"/>
            <a:ext cx="8229600" cy="59134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dirty="0" smtClean="0"/>
              <a:t>Meek   </a:t>
            </a:r>
            <a:r>
              <a:rPr lang="zh-TW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温</a:t>
            </a:r>
            <a:r>
              <a:rPr lang="zh-TW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柔</a:t>
            </a:r>
            <a:endParaRPr lang="en-US" altLang="zh-CN" sz="40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TW" sz="2800" dirty="0"/>
          </a:p>
          <a:p>
            <a:pPr marL="0" indent="0"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谦卑等候神</a:t>
            </a:r>
            <a:r>
              <a:rPr lang="zh-CN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来</a:t>
            </a:r>
            <a:r>
              <a:rPr lang="zh-CN" altLang="en-US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主持公道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Humbly wait upon God </a:t>
            </a:r>
          </a:p>
          <a:p>
            <a:pPr marL="0" indent="0" algn="ctr"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to carry out justice</a:t>
            </a:r>
            <a:endParaRPr lang="zh-CN" altLang="en-US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048000"/>
            <a:ext cx="2556944" cy="21504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2432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6592" y="5298500"/>
            <a:ext cx="41148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5:6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3843"/>
            <a:ext cx="8229600" cy="59134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dirty="0" smtClean="0"/>
              <a:t>Hunger </a:t>
            </a:r>
            <a:r>
              <a:rPr lang="en-GB" sz="4000" dirty="0"/>
              <a:t>and thirst for </a:t>
            </a:r>
            <a:r>
              <a:rPr lang="en-GB" sz="4000" dirty="0" smtClean="0"/>
              <a:t>righteousness</a:t>
            </a:r>
            <a:r>
              <a:rPr lang="en-GB" sz="4000" dirty="0"/>
              <a:t> </a:t>
            </a:r>
            <a:r>
              <a:rPr lang="en-GB" sz="4000" dirty="0" smtClean="0"/>
              <a:t>  </a:t>
            </a:r>
            <a:r>
              <a:rPr lang="zh-TW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飢渴慕義</a:t>
            </a:r>
            <a:endParaRPr lang="en-US" altLang="zh-TW" sz="40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2800" dirty="0"/>
          </a:p>
          <a:p>
            <a:pPr marL="0" indent="0" algn="ctr">
              <a:buNone/>
            </a:pPr>
            <a:r>
              <a:rPr lang="zh-CN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行公义  </a:t>
            </a:r>
            <a:r>
              <a:rPr lang="zh-CN" altLang="en-US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不妥协</a:t>
            </a:r>
            <a:endParaRPr lang="zh-CN" altLang="en-US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en-GB" altLang="zh-CN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Do righteousness</a:t>
            </a:r>
          </a:p>
          <a:p>
            <a:pPr marL="0" indent="0" algn="ctr"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No compromise</a:t>
            </a:r>
            <a:endParaRPr lang="zh-CN" altLang="en-US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" y="1676400"/>
            <a:ext cx="1901952" cy="362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46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10200"/>
            <a:ext cx="27432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5:7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134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dirty="0" smtClean="0"/>
              <a:t>Merciful    </a:t>
            </a:r>
            <a:r>
              <a:rPr lang="zh-TW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怜恤人</a:t>
            </a:r>
            <a:endParaRPr lang="en-US" altLang="zh-TW" sz="40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2800" dirty="0"/>
          </a:p>
        </p:txBody>
      </p:sp>
      <p:sp>
        <p:nvSpPr>
          <p:cNvPr id="4" name="Heart 3"/>
          <p:cNvSpPr/>
          <p:nvPr/>
        </p:nvSpPr>
        <p:spPr>
          <a:xfrm>
            <a:off x="3181350" y="1981200"/>
            <a:ext cx="2781300" cy="2514600"/>
          </a:xfrm>
          <a:prstGeom prst="hea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3200" dirty="0" smtClean="0"/>
          </a:p>
          <a:p>
            <a:pPr algn="ctr"/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宽恕</a:t>
            </a:r>
            <a:endParaRPr lang="en-GB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GB" altLang="zh-CN" sz="3200" b="1" dirty="0">
                <a:latin typeface="Bradley Hand ITC" panose="03070402050302030203" pitchFamily="66" charset="0"/>
              </a:rPr>
              <a:t>Forgive</a:t>
            </a:r>
            <a:endParaRPr lang="zh-CN" altLang="en-US" sz="3200" b="1" dirty="0">
              <a:latin typeface="Bradley Hand ITC" panose="03070402050302030203" pitchFamily="66" charset="0"/>
            </a:endParaRP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77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800" y="5410200"/>
            <a:ext cx="29718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5:8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24" y="337692"/>
            <a:ext cx="8229600" cy="49201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dirty="0" smtClean="0"/>
              <a:t>Pure </a:t>
            </a:r>
            <a:r>
              <a:rPr lang="en-GB" sz="4000" dirty="0"/>
              <a:t>in </a:t>
            </a:r>
            <a:r>
              <a:rPr lang="en-GB" sz="4000" dirty="0" smtClean="0"/>
              <a:t>heart     </a:t>
            </a:r>
            <a:r>
              <a:rPr lang="zh-TW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清心</a:t>
            </a:r>
            <a:endParaRPr lang="en-US" altLang="zh-TW" sz="40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2800" dirty="0"/>
          </a:p>
          <a:p>
            <a:pPr marL="0" indent="0"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专一</a:t>
            </a:r>
            <a:endParaRPr lang="en-GB" altLang="zh-CN" dirty="0" smtClean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r>
              <a:rPr lang="en-GB" altLang="zh-CN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Single-minded</a:t>
            </a:r>
            <a:endParaRPr lang="zh-CN" altLang="en-US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16034"/>
            <a:ext cx="2641600" cy="2148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79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0" y="5638800"/>
            <a:ext cx="28194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5:9</a:t>
            </a:r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87496">
            <a:off x="913356" y="2613080"/>
            <a:ext cx="3673474" cy="2786235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187" y="228600"/>
            <a:ext cx="8229600" cy="59134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dirty="0" smtClean="0"/>
              <a:t>Peacemakers    </a:t>
            </a:r>
            <a:r>
              <a:rPr lang="zh-TW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使</a:t>
            </a:r>
            <a:r>
              <a:rPr lang="zh-TW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人和</a:t>
            </a:r>
            <a:r>
              <a:rPr lang="zh-TW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睦</a:t>
            </a:r>
            <a:endParaRPr lang="en-US" altLang="zh-TW" sz="40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TW" sz="2800" dirty="0"/>
          </a:p>
          <a:p>
            <a:pPr marL="0" indent="0" algn="ctr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与神和好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endParaRPr lang="en-GB" altLang="zh-TW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altLang="zh-CN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Reconcile man to God</a:t>
            </a:r>
            <a:endParaRPr lang="zh-CN" altLang="en-US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56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chemeClr val="accent3">
                <a:lumMod val="20000"/>
                <a:lumOff val="80000"/>
              </a:schemeClr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3224" y="5867400"/>
            <a:ext cx="2703576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5:10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36" y="715962"/>
            <a:ext cx="8208264" cy="59134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600" dirty="0" smtClean="0"/>
              <a:t>Being persecuted </a:t>
            </a:r>
            <a:r>
              <a:rPr lang="en-GB" sz="3600" dirty="0"/>
              <a:t>for righteousness' </a:t>
            </a:r>
            <a:r>
              <a:rPr lang="en-GB" sz="3600" dirty="0" smtClean="0"/>
              <a:t>sake</a:t>
            </a:r>
          </a:p>
          <a:p>
            <a:pPr marL="0" indent="0" algn="ctr">
              <a:buNone/>
            </a:pPr>
            <a:r>
              <a:rPr lang="zh-TW" altLang="en-US" sz="3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為</a:t>
            </a:r>
            <a:r>
              <a:rPr lang="zh-TW" altLang="en-US" sz="3600" dirty="0">
                <a:latin typeface="SimSun" panose="02010600030101010101" pitchFamily="2" charset="-122"/>
                <a:ea typeface="SimSun" panose="02010600030101010101" pitchFamily="2" charset="-122"/>
              </a:rPr>
              <a:t>義受逼</a:t>
            </a:r>
            <a:r>
              <a:rPr lang="zh-TW" altLang="en-US" sz="3600" dirty="0" smtClean="0">
                <a:latin typeface="SimSun" panose="02010600030101010101" pitchFamily="2" charset="-122"/>
                <a:ea typeface="SimSun" panose="02010600030101010101" pitchFamily="2" charset="-122"/>
              </a:rPr>
              <a:t>迫</a:t>
            </a:r>
            <a:endParaRPr lang="en-US" altLang="zh-TW" sz="36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TW" sz="2800" dirty="0"/>
          </a:p>
          <a:p>
            <a:pPr marL="0" indent="0" algn="ctr">
              <a:buNone/>
            </a:pPr>
            <a:r>
              <a:rPr lang="zh-TW" altLang="en-US" sz="2800" dirty="0" smtClean="0"/>
              <a:t> </a:t>
            </a:r>
            <a:endParaRPr lang="zh-CN" alt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CDB6A6"/>
              </a:clrFrom>
              <a:clrTo>
                <a:srgbClr val="CDB6A6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328422"/>
            <a:ext cx="2743199" cy="26885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60120" y="2514600"/>
            <a:ext cx="3429000" cy="2653034"/>
          </a:xfrm>
          <a:prstGeom prst="rect">
            <a:avLst/>
          </a:prstGeom>
          <a:noFill/>
          <a:effectLst>
            <a:glow rad="5842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因遵行神的教导而受逼迫</a:t>
            </a:r>
            <a:endParaRPr lang="en-GB" altLang="zh-CN" sz="3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 algn="ctr">
              <a:spcBef>
                <a:spcPct val="20000"/>
              </a:spcBef>
            </a:pPr>
            <a:r>
              <a:rPr lang="en-GB" altLang="zh-CN" sz="32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Being persecuted for doing the word of God</a:t>
            </a:r>
          </a:p>
        </p:txBody>
      </p:sp>
    </p:spTree>
    <p:extLst>
      <p:ext uri="{BB962C8B-B14F-4D97-AF65-F5344CB8AC3E}">
        <p14:creationId xmlns:p14="http://schemas.microsoft.com/office/powerpoint/2010/main" val="280485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chemeClr val="accent3">
                <a:lumMod val="20000"/>
                <a:lumOff val="80000"/>
              </a:schemeClr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0" y="5791200"/>
            <a:ext cx="280416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5:11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8229600" cy="59134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/>
              <a:t>Blessed </a:t>
            </a:r>
            <a:r>
              <a:rPr lang="en-GB" dirty="0"/>
              <a:t>are you when men revile you and persecute you and utter all kinds of evil against you falsely on </a:t>
            </a:r>
            <a:r>
              <a:rPr lang="en-GB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my</a:t>
            </a:r>
            <a:r>
              <a:rPr lang="en-GB" dirty="0"/>
              <a:t> account. </a:t>
            </a:r>
          </a:p>
          <a:p>
            <a:pPr marL="0" indent="0">
              <a:buNone/>
            </a:pPr>
            <a:r>
              <a:rPr lang="zh-TW" altLang="en-US" dirty="0" smtClean="0">
                <a:latin typeface="KaiTi" panose="02010609060101010101" pitchFamily="49" charset="-122"/>
                <a:ea typeface="KaiTi" panose="02010609060101010101" pitchFamily="49" charset="-122"/>
              </a:rPr>
              <a:t>人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若因</a:t>
            </a:r>
            <a:r>
              <a:rPr lang="zh-TW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辱罵你們、逼迫你們、捏造各樣壞話毀謗你們、你們就有福了</a:t>
            </a:r>
            <a:r>
              <a:rPr lang="zh-TW" altLang="en-US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None/>
            </a:pPr>
            <a:endParaRPr lang="en-US" altLang="zh-CN" sz="20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304800"/>
            <a:ext cx="7559040" cy="1752600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9" name="TextBox 8"/>
          <p:cNvSpPr txBox="1"/>
          <p:nvPr/>
        </p:nvSpPr>
        <p:spPr>
          <a:xfrm>
            <a:off x="990600" y="827157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耶稣 </a:t>
            </a:r>
            <a:r>
              <a:rPr lang="en-US" altLang="zh-CN" sz="2000" dirty="0">
                <a:latin typeface="KaiTi" panose="02010609060101010101" pitchFamily="49" charset="-122"/>
                <a:ea typeface="KaiTi" panose="02010609060101010101" pitchFamily="49" charset="-122"/>
              </a:rPr>
              <a:t>- </a:t>
            </a:r>
            <a:r>
              <a:rPr lang="zh-CN" altLang="en-US" sz="2000" dirty="0">
                <a:latin typeface="KaiTi" panose="02010609060101010101" pitchFamily="49" charset="-122"/>
                <a:ea typeface="KaiTi" panose="02010609060101010101" pitchFamily="49" charset="-122"/>
              </a:rPr>
              <a:t>弥赛</a:t>
            </a:r>
            <a:r>
              <a:rPr lang="zh-CN" altLang="en-US" sz="20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亚</a:t>
            </a:r>
            <a:endParaRPr lang="en-US" altLang="zh-CN" sz="20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GB" altLang="zh-TW" sz="2000" b="1" dirty="0" smtClean="0">
                <a:latin typeface="Bradley Hand ITC" panose="03070402050302030203" pitchFamily="66" charset="0"/>
              </a:rPr>
              <a:t>Jesus </a:t>
            </a:r>
            <a:r>
              <a:rPr lang="en-GB" altLang="zh-TW" sz="2000" b="1" dirty="0">
                <a:latin typeface="Bradley Hand ITC" panose="03070402050302030203" pitchFamily="66" charset="0"/>
              </a:rPr>
              <a:t>-  the Messiah</a:t>
            </a:r>
            <a:endParaRPr lang="zh-TW" altLang="en-US" sz="20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86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chemeClr val="accent3">
                <a:lumMod val="20000"/>
                <a:lumOff val="80000"/>
              </a:schemeClr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The  End</a:t>
            </a:r>
            <a:br>
              <a:rPr lang="en-US" smtClean="0"/>
            </a:br>
            <a:r>
              <a:rPr lang="zh-CN" altLang="en-US"/>
              <a:t>完</a:t>
            </a:r>
            <a:r>
              <a:rPr lang="en-US" altLang="zh-CN" sz="3200" dirty="0"/>
              <a:t/>
            </a:r>
            <a:br>
              <a:rPr lang="en-US" altLang="zh-CN" sz="32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20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3962401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Exceeds the Righteousness of the Scribes and Pharisees</a:t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zh-CN" altLang="en-US" sz="3600" dirty="0" smtClean="0"/>
              <a:t>胜过文士和法利赛人的义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/>
              <a:t/>
            </a:r>
            <a:br>
              <a:rPr lang="en-US" altLang="zh-CN" sz="3600" dirty="0"/>
            </a:br>
            <a:r>
              <a:rPr lang="zh-CN" altLang="en-US" sz="3100" dirty="0" smtClean="0"/>
              <a:t>（马</a:t>
            </a:r>
            <a:r>
              <a:rPr lang="zh-CN" altLang="en-US" sz="3100" dirty="0"/>
              <a:t>太福音 </a:t>
            </a:r>
            <a:r>
              <a:rPr lang="en-GB" sz="3100" dirty="0" smtClean="0"/>
              <a:t>Matthew 5</a:t>
            </a:r>
            <a:r>
              <a:rPr lang="en-US" altLang="zh-CN" sz="3100" dirty="0" smtClean="0"/>
              <a:t>:17-20</a:t>
            </a:r>
            <a:r>
              <a:rPr lang="zh-CN" altLang="en-US" sz="3100" dirty="0" smtClean="0"/>
              <a:t>）</a:t>
            </a:r>
            <a:r>
              <a:rPr lang="en-GB" sz="3100" dirty="0"/>
              <a:t/>
            </a:r>
            <a:br>
              <a:rPr lang="en-GB" sz="31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986790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:17</a:t>
            </a:r>
            <a:r>
              <a:rPr lang="en-US" altLang="zh-CN" sz="2400" dirty="0" smtClean="0"/>
              <a:t>-20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"Think not that I have come to abolish the law and the prophets; I have come not to abolish them but to fulfil </a:t>
            </a:r>
            <a:r>
              <a:rPr lang="en-GB" dirty="0" smtClean="0"/>
              <a:t>them. </a:t>
            </a:r>
            <a:r>
              <a:rPr lang="en-GB" baseline="30000" dirty="0" smtClean="0"/>
              <a:t>18</a:t>
            </a:r>
            <a:r>
              <a:rPr lang="en-GB" dirty="0" smtClean="0"/>
              <a:t> </a:t>
            </a:r>
            <a:r>
              <a:rPr lang="en-GB" dirty="0"/>
              <a:t>For truly, I say to you, till heaven and earth pass away, not an iota, not a dot, will pass from the law until all is accomplished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n-US" altLang="zh-CN" dirty="0"/>
              <a:t>"</a:t>
            </a:r>
            <a:r>
              <a:rPr lang="zh-CN" altLang="en-US" dirty="0"/>
              <a:t>你们不要以为我来是要废除律法和先知；我来不是要废除，而是要完成。我实在告诉你们，就算天地过去，律法的一点一画也不会废去，全部都要成就。</a:t>
            </a:r>
          </a:p>
        </p:txBody>
      </p:sp>
    </p:spTree>
    <p:extLst>
      <p:ext uri="{BB962C8B-B14F-4D97-AF65-F5344CB8AC3E}">
        <p14:creationId xmlns:p14="http://schemas.microsoft.com/office/powerpoint/2010/main" val="17558827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57200"/>
          </a:xfrm>
        </p:spPr>
        <p:txBody>
          <a:bodyPr>
            <a:noAutofit/>
          </a:bodyPr>
          <a:lstStyle/>
          <a:p>
            <a:r>
              <a:rPr lang="zh-CN" altLang="en-US" sz="2000" dirty="0" smtClean="0"/>
              <a:t>马太福音 </a:t>
            </a:r>
            <a:r>
              <a:rPr lang="en-US" sz="2000" dirty="0" smtClean="0"/>
              <a:t>Mat </a:t>
            </a:r>
            <a:r>
              <a:rPr lang="en-US" altLang="zh-CN" sz="2000" dirty="0" smtClean="0"/>
              <a:t>5</a:t>
            </a:r>
            <a:r>
              <a:rPr lang="en-US" sz="2000" dirty="0" smtClean="0"/>
              <a:t>:17</a:t>
            </a:r>
            <a:r>
              <a:rPr lang="en-US" altLang="zh-CN" sz="2000" dirty="0" smtClean="0"/>
              <a:t>-20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000" baseline="30000" dirty="0"/>
              <a:t>19</a:t>
            </a:r>
            <a:r>
              <a:rPr lang="en-GB" sz="3000" dirty="0"/>
              <a:t> Whoever then breaks one of the least of these commandments and teaches men so, shall be called least in the kingdom of heaven; but he who does them and teaches them shall be called great in the kingdom of </a:t>
            </a:r>
            <a:r>
              <a:rPr lang="en-GB" sz="3000" dirty="0" smtClean="0"/>
              <a:t>heaven. </a:t>
            </a:r>
            <a:r>
              <a:rPr lang="en-GB" sz="3000" baseline="30000" dirty="0" smtClean="0"/>
              <a:t>20</a:t>
            </a:r>
            <a:r>
              <a:rPr lang="en-GB" sz="3000" dirty="0" smtClean="0"/>
              <a:t> </a:t>
            </a:r>
            <a:r>
              <a:rPr lang="en-GB" sz="3000" dirty="0"/>
              <a:t>For I tell you, unless your righteousness exceeds that of the scribes and Pharisees, you will never enter the kingdom of heaven.</a:t>
            </a:r>
          </a:p>
          <a:p>
            <a:pPr marL="0" indent="0">
              <a:buNone/>
            </a:pPr>
            <a:r>
              <a:rPr lang="zh-CN" altLang="en-US" sz="3000" dirty="0"/>
              <a:t>因此，无论谁废除诫命中最小的一条，又这样教导人，他在天国中必称为最小的；但若有人遵行这些诫命，并且教导人遵行，他在天国中必称为大。我告诉你们，你们的义若不胜过经学家和法利赛人的义，就必不能进天国。</a:t>
            </a:r>
          </a:p>
        </p:txBody>
      </p:sp>
    </p:spTree>
    <p:extLst>
      <p:ext uri="{BB962C8B-B14F-4D97-AF65-F5344CB8AC3E}">
        <p14:creationId xmlns:p14="http://schemas.microsoft.com/office/powerpoint/2010/main" val="17334756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:17</a:t>
            </a:r>
            <a:r>
              <a:rPr lang="en-US" altLang="zh-CN" sz="2400" dirty="0" smtClean="0"/>
              <a:t>-20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"Think not that I have come to abolish </a:t>
            </a:r>
            <a:r>
              <a:rPr lang="en-GB" dirty="0">
                <a:solidFill>
                  <a:srgbClr val="FF0000"/>
                </a:solidFill>
              </a:rPr>
              <a:t>the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law and the prophets</a:t>
            </a:r>
            <a:r>
              <a:rPr lang="en-GB" dirty="0"/>
              <a:t>; I have come not to abolish them but to fulfil </a:t>
            </a:r>
            <a:r>
              <a:rPr lang="en-GB" dirty="0" smtClean="0"/>
              <a:t>them. </a:t>
            </a:r>
            <a:r>
              <a:rPr lang="en-GB" baseline="30000" dirty="0" smtClean="0"/>
              <a:t>18</a:t>
            </a:r>
            <a:r>
              <a:rPr lang="en-GB" dirty="0" smtClean="0"/>
              <a:t> </a:t>
            </a:r>
            <a:r>
              <a:rPr lang="en-GB" dirty="0"/>
              <a:t>For truly, I say to you, till heaven and earth pass away, not an iota, not a dot, will pass from the law until all is accomplished</a:t>
            </a:r>
            <a:r>
              <a:rPr lang="en-GB" dirty="0" smtClean="0"/>
              <a:t>. </a:t>
            </a:r>
            <a:endParaRPr lang="en-GB" dirty="0"/>
          </a:p>
          <a:p>
            <a:pPr marL="0" indent="0">
              <a:buNone/>
            </a:pPr>
            <a:r>
              <a:rPr lang="en-US" altLang="zh-CN" dirty="0"/>
              <a:t>"</a:t>
            </a:r>
            <a:r>
              <a:rPr lang="zh-CN" altLang="en-US" dirty="0"/>
              <a:t>你们不要以为我来是要废除</a:t>
            </a:r>
            <a:r>
              <a:rPr lang="zh-CN" altLang="en-US" b="1" dirty="0">
                <a:solidFill>
                  <a:srgbClr val="FF0000"/>
                </a:solidFill>
              </a:rPr>
              <a:t>律法和先知</a:t>
            </a:r>
            <a:r>
              <a:rPr lang="zh-CN" altLang="en-US" dirty="0"/>
              <a:t>；我来不是要废除，而是要完成。我实在告诉你们，就算天地过去，律法的一点一画也不会废去，全部都要成就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021167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马太福音 </a:t>
            </a:r>
            <a:r>
              <a:rPr lang="en-US" sz="2400" dirty="0" smtClean="0"/>
              <a:t>Mat </a:t>
            </a:r>
            <a:r>
              <a:rPr lang="en-US" altLang="zh-CN" sz="2400" dirty="0" smtClean="0"/>
              <a:t>5</a:t>
            </a:r>
            <a:r>
              <a:rPr lang="en-US" sz="2400" dirty="0" smtClean="0"/>
              <a:t>:17</a:t>
            </a:r>
            <a:r>
              <a:rPr lang="en-US" altLang="zh-CN" sz="2400" dirty="0" smtClean="0"/>
              <a:t>-20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"Think not that I have come to abolish the law and the prophets; I have come not to abolish them but to fulfil </a:t>
            </a:r>
            <a:r>
              <a:rPr lang="en-GB" dirty="0" smtClean="0"/>
              <a:t>them. </a:t>
            </a:r>
            <a:r>
              <a:rPr lang="en-GB" baseline="30000" dirty="0" smtClean="0"/>
              <a:t>18</a:t>
            </a:r>
            <a:r>
              <a:rPr lang="en-GB" dirty="0" smtClean="0"/>
              <a:t> </a:t>
            </a:r>
            <a:r>
              <a:rPr lang="en-GB" dirty="0"/>
              <a:t>For truly, I say to you, till heaven and earth pass away, not </a:t>
            </a:r>
            <a:r>
              <a:rPr lang="en-GB" dirty="0" smtClean="0"/>
              <a:t>an </a:t>
            </a:r>
            <a:r>
              <a:rPr lang="en-GB" dirty="0">
                <a:solidFill>
                  <a:srgbClr val="FF0000"/>
                </a:solidFill>
              </a:rPr>
              <a:t>iota</a:t>
            </a:r>
            <a:r>
              <a:rPr lang="en-GB" dirty="0"/>
              <a:t>, not a dot, will pass from the law until all is accomplished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n-US" altLang="zh-CN" dirty="0"/>
              <a:t>"</a:t>
            </a:r>
            <a:r>
              <a:rPr lang="zh-CN" altLang="en-US" dirty="0"/>
              <a:t>你们不要以为我来是要废除律法和先知；我来不是要废除，而是要完成。我实在告诉你们，就算天地过去，律法的</a:t>
            </a:r>
            <a:r>
              <a:rPr lang="zh-CN" altLang="en-US" dirty="0">
                <a:solidFill>
                  <a:srgbClr val="FF0000"/>
                </a:solidFill>
              </a:rPr>
              <a:t>一点一画</a:t>
            </a:r>
            <a:r>
              <a:rPr lang="zh-CN" altLang="en-US" dirty="0"/>
              <a:t>也不会废去，全部都要成就。</a:t>
            </a:r>
          </a:p>
        </p:txBody>
      </p:sp>
    </p:spTree>
    <p:extLst>
      <p:ext uri="{BB962C8B-B14F-4D97-AF65-F5344CB8AC3E}">
        <p14:creationId xmlns:p14="http://schemas.microsoft.com/office/powerpoint/2010/main" val="417799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altLang="zh-CN" sz="6000" dirty="0" smtClean="0"/>
              <a:t>α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β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γ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δ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ε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ζ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η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θ</a:t>
            </a:r>
            <a:endParaRPr lang="en-GB" altLang="zh-CN" sz="6000" dirty="0" smtClean="0"/>
          </a:p>
          <a:p>
            <a:pPr marL="0" indent="0" algn="ctr">
              <a:buNone/>
            </a:pPr>
            <a:r>
              <a:rPr lang="el-GR" altLang="zh-CN" sz="6000" dirty="0" smtClean="0"/>
              <a:t>ι</a:t>
            </a:r>
            <a:r>
              <a:rPr lang="en-GB" altLang="zh-CN" sz="6000" dirty="0" smtClean="0"/>
              <a:t>  </a:t>
            </a:r>
            <a:r>
              <a:rPr lang="el-GR" altLang="zh-CN" sz="6000" dirty="0" smtClean="0"/>
              <a:t>κ</a:t>
            </a:r>
            <a:r>
              <a:rPr lang="en-GB" altLang="zh-CN" sz="6000" dirty="0" smtClean="0"/>
              <a:t>  </a:t>
            </a:r>
            <a:r>
              <a:rPr lang="el-GR" altLang="zh-CN" sz="6000" dirty="0" smtClean="0"/>
              <a:t>λ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μ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ν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ξ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ο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π</a:t>
            </a:r>
            <a:r>
              <a:rPr lang="en-GB" altLang="zh-CN" sz="6000" dirty="0" smtClean="0"/>
              <a:t> </a:t>
            </a:r>
          </a:p>
          <a:p>
            <a:pPr marL="0" indent="0" algn="ctr">
              <a:buNone/>
            </a:pPr>
            <a:r>
              <a:rPr lang="el-GR" altLang="zh-CN" sz="6000" dirty="0" smtClean="0"/>
              <a:t>ρ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σ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τ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υ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φ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χ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ψ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ω 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7291808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100">
              <a:srgbClr val="F5F3EC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5962"/>
            <a:ext cx="8229600" cy="57610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altLang="zh-CN" sz="6000" dirty="0" smtClean="0"/>
              <a:t>α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β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γ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δ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ε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ζ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η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θ</a:t>
            </a:r>
            <a:endParaRPr lang="en-GB" altLang="zh-CN" sz="6000" dirty="0" smtClean="0"/>
          </a:p>
          <a:p>
            <a:pPr marL="0" indent="0" algn="ctr">
              <a:buNone/>
            </a:pPr>
            <a:r>
              <a:rPr lang="el-GR" altLang="zh-CN" sz="6000" dirty="0" smtClean="0">
                <a:solidFill>
                  <a:srgbClr val="FF0000"/>
                </a:solidFill>
              </a:rPr>
              <a:t>ι</a:t>
            </a:r>
            <a:r>
              <a:rPr lang="en-GB" altLang="zh-CN" sz="6000" dirty="0" smtClean="0"/>
              <a:t>  </a:t>
            </a:r>
            <a:r>
              <a:rPr lang="el-GR" altLang="zh-CN" sz="6000" dirty="0" smtClean="0"/>
              <a:t>κ</a:t>
            </a:r>
            <a:r>
              <a:rPr lang="en-GB" altLang="zh-CN" sz="6000" dirty="0" smtClean="0"/>
              <a:t>  </a:t>
            </a:r>
            <a:r>
              <a:rPr lang="el-GR" altLang="zh-CN" sz="6000" dirty="0" smtClean="0"/>
              <a:t>λ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μ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ν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ξ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ο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π</a:t>
            </a:r>
            <a:r>
              <a:rPr lang="en-GB" altLang="zh-CN" sz="6000" dirty="0" smtClean="0"/>
              <a:t> </a:t>
            </a:r>
          </a:p>
          <a:p>
            <a:pPr marL="0" indent="0" algn="ctr">
              <a:buNone/>
            </a:pPr>
            <a:r>
              <a:rPr lang="el-GR" altLang="zh-CN" sz="6000" dirty="0" smtClean="0"/>
              <a:t>ρ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σ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τ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υ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φ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χ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ψ</a:t>
            </a:r>
            <a:r>
              <a:rPr lang="en-GB" altLang="zh-CN" sz="6000" dirty="0" smtClean="0"/>
              <a:t> </a:t>
            </a:r>
            <a:r>
              <a:rPr lang="el-GR" altLang="zh-CN" sz="6000" dirty="0" smtClean="0"/>
              <a:t>ω 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16028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3607</TotalTime>
  <Words>1941</Words>
  <Application>Microsoft Office PowerPoint</Application>
  <PresentationFormat>On-screen Show (4:3)</PresentationFormat>
  <Paragraphs>119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40" baseType="lpstr">
      <vt:lpstr>KaiTi</vt:lpstr>
      <vt:lpstr>新細明體</vt:lpstr>
      <vt:lpstr>宋体</vt:lpstr>
      <vt:lpstr>宋体</vt:lpstr>
      <vt:lpstr>幼圆</vt:lpstr>
      <vt:lpstr>Arial</vt:lpstr>
      <vt:lpstr>Bradley Hand ITC</vt:lpstr>
      <vt:lpstr>Calibri</vt:lpstr>
      <vt:lpstr>Century Gothic</vt:lpstr>
      <vt:lpstr>Wingdings 3</vt:lpstr>
      <vt:lpstr>Office Theme</vt:lpstr>
      <vt:lpstr>Wisp</vt:lpstr>
      <vt:lpstr>2018.02.11</vt:lpstr>
      <vt:lpstr>The Gospel of Matthew Series 马太福音系列</vt:lpstr>
      <vt:lpstr>Exceeds the Righteousness of the Scribes and Pharisees  胜过文士和法利赛人的义  （马太福音 Matthew 5:17-20）   </vt:lpstr>
      <vt:lpstr>马太福音 Mat 5:17-20</vt:lpstr>
      <vt:lpstr>马太福音 Mat 5:17-20</vt:lpstr>
      <vt:lpstr>马太福音 Mat 5:17-20</vt:lpstr>
      <vt:lpstr>马太福音 Mat 5:17-20</vt:lpstr>
      <vt:lpstr>PowerPoint Presentation</vt:lpstr>
      <vt:lpstr>PowerPoint Presentation</vt:lpstr>
      <vt:lpstr>马太福音 Mat 5:17-20</vt:lpstr>
      <vt:lpstr>马太福音 Mat 5:17-20</vt:lpstr>
      <vt:lpstr>PowerPoint Presentation</vt:lpstr>
      <vt:lpstr>马太福音 Mat 5:21-22</vt:lpstr>
      <vt:lpstr>马太福音 Mat 5:27-28</vt:lpstr>
      <vt:lpstr>马太福音 Mat 5:31-32</vt:lpstr>
      <vt:lpstr>马太福音 Mat 5:33-37</vt:lpstr>
      <vt:lpstr>马太福音 Mat 5:38-39</vt:lpstr>
      <vt:lpstr>马太福音 Mat 5:43-44</vt:lpstr>
      <vt:lpstr>马太福音 Mat 5:3</vt:lpstr>
      <vt:lpstr>马太福音 Mat 5:4</vt:lpstr>
      <vt:lpstr>马太福音 Mat 5:5</vt:lpstr>
      <vt:lpstr>马太福音 Mat 5:6</vt:lpstr>
      <vt:lpstr>马太福音 Mat 5:7</vt:lpstr>
      <vt:lpstr>马太福音 Mat 5:8</vt:lpstr>
      <vt:lpstr>马太福音 Mat 5:9</vt:lpstr>
      <vt:lpstr>马太福音 Mat 5:10</vt:lpstr>
      <vt:lpstr>马太福音 Mat 5:11</vt:lpstr>
      <vt:lpstr>The  End 完 </vt:lpstr>
    </vt:vector>
  </TitlesOfParts>
  <Company>Liverpool John Moores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</dc:creator>
  <cp:lastModifiedBy>Windows User</cp:lastModifiedBy>
  <cp:revision>226</cp:revision>
  <dcterms:created xsi:type="dcterms:W3CDTF">2017-01-21T11:10:29Z</dcterms:created>
  <dcterms:modified xsi:type="dcterms:W3CDTF">2018-02-11T17:27:33Z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