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402" r:id="rId2"/>
    <p:sldId id="404" r:id="rId3"/>
    <p:sldId id="574" r:id="rId4"/>
    <p:sldId id="403" r:id="rId5"/>
    <p:sldId id="479" r:id="rId6"/>
    <p:sldId id="521" r:id="rId7"/>
    <p:sldId id="563" r:id="rId8"/>
    <p:sldId id="550" r:id="rId9"/>
    <p:sldId id="564" r:id="rId10"/>
    <p:sldId id="551" r:id="rId11"/>
    <p:sldId id="565" r:id="rId12"/>
    <p:sldId id="555" r:id="rId13"/>
    <p:sldId id="566" r:id="rId14"/>
    <p:sldId id="552" r:id="rId15"/>
    <p:sldId id="553" r:id="rId16"/>
    <p:sldId id="567" r:id="rId17"/>
    <p:sldId id="556" r:id="rId18"/>
    <p:sldId id="554" r:id="rId19"/>
    <p:sldId id="568" r:id="rId20"/>
    <p:sldId id="569" r:id="rId21"/>
    <p:sldId id="520" r:id="rId22"/>
    <p:sldId id="570" r:id="rId23"/>
    <p:sldId id="571" r:id="rId24"/>
    <p:sldId id="549" r:id="rId25"/>
    <p:sldId id="557" r:id="rId26"/>
    <p:sldId id="573" r:id="rId27"/>
    <p:sldId id="560" r:id="rId28"/>
    <p:sldId id="572" r:id="rId29"/>
    <p:sldId id="516" r:id="rId30"/>
    <p:sldId id="562" r:id="rId31"/>
    <p:sldId id="559" r:id="rId32"/>
    <p:sldId id="561" r:id="rId33"/>
    <p:sldId id="453" r:id="rId34"/>
    <p:sldId id="44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2018/7/9</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485453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53213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3510900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1314075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1058667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3004165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2927144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1624948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dirty="0"/>
          </a:p>
        </p:txBody>
      </p:sp>
    </p:spTree>
    <p:extLst>
      <p:ext uri="{BB962C8B-B14F-4D97-AF65-F5344CB8AC3E}">
        <p14:creationId xmlns:p14="http://schemas.microsoft.com/office/powerpoint/2010/main" val="3530263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dirty="0"/>
          </a:p>
        </p:txBody>
      </p:sp>
    </p:spTree>
    <p:extLst>
      <p:ext uri="{BB962C8B-B14F-4D97-AF65-F5344CB8AC3E}">
        <p14:creationId xmlns:p14="http://schemas.microsoft.com/office/powerpoint/2010/main" val="1045998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23</a:t>
            </a:fld>
            <a:endParaRPr lang="en-GB" dirty="0"/>
          </a:p>
        </p:txBody>
      </p:sp>
    </p:spTree>
    <p:extLst>
      <p:ext uri="{BB962C8B-B14F-4D97-AF65-F5344CB8AC3E}">
        <p14:creationId xmlns:p14="http://schemas.microsoft.com/office/powerpoint/2010/main" val="671123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144783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24</a:t>
            </a:fld>
            <a:endParaRPr lang="en-GB" dirty="0"/>
          </a:p>
        </p:txBody>
      </p:sp>
    </p:spTree>
    <p:extLst>
      <p:ext uri="{BB962C8B-B14F-4D97-AF65-F5344CB8AC3E}">
        <p14:creationId xmlns:p14="http://schemas.microsoft.com/office/powerpoint/2010/main" val="17314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25</a:t>
            </a:fld>
            <a:endParaRPr lang="en-GB" dirty="0"/>
          </a:p>
        </p:txBody>
      </p:sp>
    </p:spTree>
    <p:extLst>
      <p:ext uri="{BB962C8B-B14F-4D97-AF65-F5344CB8AC3E}">
        <p14:creationId xmlns:p14="http://schemas.microsoft.com/office/powerpoint/2010/main" val="2336493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26</a:t>
            </a:fld>
            <a:endParaRPr lang="en-GB" dirty="0"/>
          </a:p>
        </p:txBody>
      </p:sp>
    </p:spTree>
    <p:extLst>
      <p:ext uri="{BB962C8B-B14F-4D97-AF65-F5344CB8AC3E}">
        <p14:creationId xmlns:p14="http://schemas.microsoft.com/office/powerpoint/2010/main" val="414073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27</a:t>
            </a:fld>
            <a:endParaRPr lang="en-GB" dirty="0"/>
          </a:p>
        </p:txBody>
      </p:sp>
    </p:spTree>
    <p:extLst>
      <p:ext uri="{BB962C8B-B14F-4D97-AF65-F5344CB8AC3E}">
        <p14:creationId xmlns:p14="http://schemas.microsoft.com/office/powerpoint/2010/main" val="1663996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28</a:t>
            </a:fld>
            <a:endParaRPr lang="en-GB" dirty="0"/>
          </a:p>
        </p:txBody>
      </p:sp>
    </p:spTree>
    <p:extLst>
      <p:ext uri="{BB962C8B-B14F-4D97-AF65-F5344CB8AC3E}">
        <p14:creationId xmlns:p14="http://schemas.microsoft.com/office/powerpoint/2010/main" val="2257422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29</a:t>
            </a:fld>
            <a:endParaRPr lang="en-GB" dirty="0"/>
          </a:p>
        </p:txBody>
      </p:sp>
    </p:spTree>
    <p:extLst>
      <p:ext uri="{BB962C8B-B14F-4D97-AF65-F5344CB8AC3E}">
        <p14:creationId xmlns:p14="http://schemas.microsoft.com/office/powerpoint/2010/main" val="1290057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30</a:t>
            </a:fld>
            <a:endParaRPr lang="en-GB" dirty="0"/>
          </a:p>
        </p:txBody>
      </p:sp>
    </p:spTree>
    <p:extLst>
      <p:ext uri="{BB962C8B-B14F-4D97-AF65-F5344CB8AC3E}">
        <p14:creationId xmlns:p14="http://schemas.microsoft.com/office/powerpoint/2010/main" val="2677177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31</a:t>
            </a:fld>
            <a:endParaRPr lang="en-GB" dirty="0"/>
          </a:p>
        </p:txBody>
      </p:sp>
    </p:spTree>
    <p:extLst>
      <p:ext uri="{BB962C8B-B14F-4D97-AF65-F5344CB8AC3E}">
        <p14:creationId xmlns:p14="http://schemas.microsoft.com/office/powerpoint/2010/main" val="3060374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32</a:t>
            </a:fld>
            <a:endParaRPr lang="en-GB" dirty="0"/>
          </a:p>
        </p:txBody>
      </p:sp>
    </p:spTree>
    <p:extLst>
      <p:ext uri="{BB962C8B-B14F-4D97-AF65-F5344CB8AC3E}">
        <p14:creationId xmlns:p14="http://schemas.microsoft.com/office/powerpoint/2010/main" val="9667394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33</a:t>
            </a:fld>
            <a:endParaRPr lang="en-GB" dirty="0"/>
          </a:p>
        </p:txBody>
      </p:sp>
    </p:spTree>
    <p:extLst>
      <p:ext uri="{BB962C8B-B14F-4D97-AF65-F5344CB8AC3E}">
        <p14:creationId xmlns:p14="http://schemas.microsoft.com/office/powerpoint/2010/main" val="4261692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1623448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1152387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3648453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271312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3090197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4087521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26076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bc.co.uk/news/stories-4452120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2018.</a:t>
            </a:r>
            <a:r>
              <a:rPr lang="en-US" altLang="zh-CN" sz="3200"/>
              <a:t>07.08</a:t>
            </a:r>
            <a:endParaRPr lang="en-GB" sz="3200" dirty="0"/>
          </a:p>
        </p:txBody>
      </p:sp>
    </p:spTree>
    <p:extLst>
      <p:ext uri="{BB962C8B-B14F-4D97-AF65-F5344CB8AC3E}">
        <p14:creationId xmlns:p14="http://schemas.microsoft.com/office/powerpoint/2010/main" val="3281689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781800"/>
          </a:xfrm>
        </p:spPr>
        <p:txBody>
          <a:bodyPr>
            <a:noAutofit/>
          </a:bodyPr>
          <a:lstStyle/>
          <a:p>
            <a:pPr marL="0" indent="0">
              <a:buNone/>
            </a:pPr>
            <a:r>
              <a:rPr lang="en-GB" sz="2800" i="1"/>
              <a:t>Marriage of Adam and Eve is a picture of</a:t>
            </a:r>
            <a:r>
              <a:rPr lang="en-GB" altLang="zh-CN" sz="2800" i="1"/>
              <a:t> </a:t>
            </a:r>
            <a:r>
              <a:rPr lang="en-GB" altLang="zh-CN" sz="2800" i="1">
                <a:solidFill>
                  <a:srgbClr val="FF0000"/>
                </a:solidFill>
              </a:rPr>
              <a:t>Jesus and the true church</a:t>
            </a:r>
            <a:r>
              <a:rPr lang="en-GB" altLang="zh-CN" sz="2800" i="1"/>
              <a:t>. In God’s plan Jesus is Adam, the husband. The true church are Eve, the wife. Together Jesus and the disciples are </a:t>
            </a:r>
            <a:r>
              <a:rPr lang="en-GB" altLang="zh-CN" sz="2800" i="1">
                <a:solidFill>
                  <a:srgbClr val="FF0000"/>
                </a:solidFill>
              </a:rPr>
              <a:t>Yahweh’s new creation</a:t>
            </a:r>
            <a:r>
              <a:rPr lang="en-GB" altLang="zh-CN" sz="2800" i="1"/>
              <a:t>. Everyone whom the Father draws will come to Jesus; everyone who comes to Jesus he will never turn away. Except a person be unfaithful. This is the important work  God is doing. </a:t>
            </a:r>
            <a:r>
              <a:rPr lang="en-GB" altLang="zh-CN" sz="2800" i="1">
                <a:solidFill>
                  <a:srgbClr val="FF0000"/>
                </a:solidFill>
              </a:rPr>
              <a:t>Let no man destroy what God is creating</a:t>
            </a:r>
            <a:r>
              <a:rPr lang="en-GB" altLang="zh-CN" sz="2800" i="1"/>
              <a:t>.</a:t>
            </a:r>
            <a:endParaRPr lang="en-GB" sz="2800" i="1"/>
          </a:p>
          <a:p>
            <a:pPr marL="0" indent="0">
              <a:lnSpc>
                <a:spcPct val="150000"/>
              </a:lnSpc>
              <a:buNone/>
            </a:pPr>
            <a:r>
              <a:rPr lang="zh-CN" altLang="en-US" sz="2800"/>
              <a:t>亚当夏娃的婚姻，是神结合</a:t>
            </a:r>
            <a:r>
              <a:rPr lang="zh-CN" altLang="en-US" sz="2800">
                <a:solidFill>
                  <a:srgbClr val="FF0000"/>
                </a:solidFill>
              </a:rPr>
              <a:t>耶稣和真教会</a:t>
            </a:r>
            <a:r>
              <a:rPr lang="zh-CN" altLang="en-US" sz="2800"/>
              <a:t>的象征。耶稣是丈夫，真教会是妻子。我们一起是</a:t>
            </a:r>
            <a:r>
              <a:rPr lang="zh-CN" altLang="en-US" sz="2800">
                <a:solidFill>
                  <a:srgbClr val="FF0000"/>
                </a:solidFill>
              </a:rPr>
              <a:t>雅伟的新创造</a:t>
            </a:r>
            <a:r>
              <a:rPr lang="zh-CN" altLang="en-US" sz="2800"/>
              <a:t>。凡是天父吸引的人，必跟从耶稣。凡是追随耶稣的，耶稣绝不抛弃</a:t>
            </a:r>
            <a:r>
              <a:rPr lang="en-US" altLang="zh-CN" sz="2800"/>
              <a:t>——</a:t>
            </a:r>
            <a:r>
              <a:rPr lang="zh-CN" altLang="en-US" sz="2800"/>
              <a:t>除非他不贞。这是</a:t>
            </a:r>
            <a:r>
              <a:rPr lang="zh-CN" altLang="en-US" sz="2800">
                <a:solidFill>
                  <a:srgbClr val="FF0000"/>
                </a:solidFill>
              </a:rPr>
              <a:t>神的工程</a:t>
            </a:r>
            <a:r>
              <a:rPr lang="zh-CN" altLang="en-US" sz="2800"/>
              <a:t>。所以，神所结合的， </a:t>
            </a:r>
            <a:r>
              <a:rPr lang="zh-CN" altLang="en-US" sz="2800">
                <a:solidFill>
                  <a:srgbClr val="FF0000"/>
                </a:solidFill>
              </a:rPr>
              <a:t>人不可拆散</a:t>
            </a:r>
            <a:r>
              <a:rPr lang="zh-CN" altLang="en-US" sz="2800"/>
              <a:t>。</a:t>
            </a:r>
            <a:endParaRPr lang="zh-CN" altLang="en-US" sz="2800" dirty="0"/>
          </a:p>
        </p:txBody>
      </p:sp>
    </p:spTree>
    <p:extLst>
      <p:ext uri="{BB962C8B-B14F-4D97-AF65-F5344CB8AC3E}">
        <p14:creationId xmlns:p14="http://schemas.microsoft.com/office/powerpoint/2010/main" val="775348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0"/>
            <a:ext cx="7772400" cy="3276600"/>
          </a:xfrm>
        </p:spPr>
        <p:txBody>
          <a:bodyPr>
            <a:normAutofit/>
          </a:bodyPr>
          <a:lstStyle/>
          <a:p>
            <a:pPr>
              <a:lnSpc>
                <a:spcPct val="150000"/>
              </a:lnSpc>
            </a:pPr>
            <a:r>
              <a:rPr lang="en-US" sz="2800"/>
              <a:t>Misapplication of Jesus’ words leads to </a:t>
            </a:r>
            <a:br>
              <a:rPr lang="en-US" sz="2800"/>
            </a:br>
            <a:r>
              <a:rPr lang="en-US" sz="2800"/>
              <a:t>inner conflict, contempt of Scripture and sin</a:t>
            </a:r>
            <a:br>
              <a:rPr lang="en-US" sz="2800"/>
            </a:br>
            <a:br>
              <a:rPr lang="en-US" sz="2800"/>
            </a:br>
            <a:r>
              <a:rPr lang="zh-CN" altLang="en-US" sz="2800"/>
              <a:t>误用耶稣的话会导致</a:t>
            </a:r>
            <a:br>
              <a:rPr lang="en-GB" altLang="zh-CN" sz="2800"/>
            </a:br>
            <a:r>
              <a:rPr lang="zh-CN" altLang="en-US" sz="2800"/>
              <a:t>内心的矛盾、藐视圣经、犯罪</a:t>
            </a:r>
            <a:endParaRPr lang="en-GB" sz="2800" dirty="0"/>
          </a:p>
        </p:txBody>
      </p:sp>
    </p:spTree>
    <p:extLst>
      <p:ext uri="{BB962C8B-B14F-4D97-AF65-F5344CB8AC3E}">
        <p14:creationId xmlns:p14="http://schemas.microsoft.com/office/powerpoint/2010/main" val="3433156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128761-5050-43C2-900B-22DBDC770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990600"/>
            <a:ext cx="7620000" cy="4419600"/>
          </a:xfrm>
          <a:prstGeom prst="rect">
            <a:avLst/>
          </a:prstGeom>
        </p:spPr>
      </p:pic>
    </p:spTree>
    <p:extLst>
      <p:ext uri="{BB962C8B-B14F-4D97-AF65-F5344CB8AC3E}">
        <p14:creationId xmlns:p14="http://schemas.microsoft.com/office/powerpoint/2010/main" val="4165093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219200"/>
            <a:ext cx="8534400" cy="4038600"/>
          </a:xfrm>
        </p:spPr>
        <p:txBody>
          <a:bodyPr>
            <a:normAutofit fontScale="90000"/>
          </a:bodyPr>
          <a:lstStyle/>
          <a:p>
            <a:pPr>
              <a:lnSpc>
                <a:spcPct val="150000"/>
              </a:lnSpc>
            </a:pPr>
            <a:r>
              <a:rPr lang="en-US" sz="3100"/>
              <a:t>M</a:t>
            </a:r>
            <a:r>
              <a:rPr lang="en-GB" sz="3100"/>
              <a:t>y</a:t>
            </a:r>
            <a:r>
              <a:rPr lang="zh-CN" altLang="en-US" sz="3100"/>
              <a:t> </a:t>
            </a:r>
            <a:r>
              <a:rPr lang="en-GB" altLang="zh-CN" sz="3100"/>
              <a:t>husband</a:t>
            </a:r>
            <a:r>
              <a:rPr lang="zh-CN" altLang="en-US" sz="3100"/>
              <a:t> </a:t>
            </a:r>
            <a:r>
              <a:rPr lang="en-GB" altLang="zh-CN" sz="3100"/>
              <a:t>hired</a:t>
            </a:r>
            <a:r>
              <a:rPr lang="zh-CN" altLang="en-US" sz="3100"/>
              <a:t> </a:t>
            </a:r>
            <a:r>
              <a:rPr lang="en-GB" altLang="zh-CN" sz="3100"/>
              <a:t>a</a:t>
            </a:r>
            <a:r>
              <a:rPr lang="zh-CN" altLang="en-US" sz="3100"/>
              <a:t> </a:t>
            </a:r>
            <a:r>
              <a:rPr lang="en-GB" altLang="zh-CN" sz="3100"/>
              <a:t>hitman</a:t>
            </a:r>
            <a:r>
              <a:rPr lang="zh-CN" altLang="en-US" sz="3100"/>
              <a:t> </a:t>
            </a:r>
            <a:r>
              <a:rPr lang="en-GB" altLang="zh-CN" sz="3100"/>
              <a:t>to</a:t>
            </a:r>
            <a:r>
              <a:rPr lang="zh-CN" altLang="en-US" sz="3100"/>
              <a:t> </a:t>
            </a:r>
            <a:r>
              <a:rPr lang="en-GB" altLang="zh-CN" sz="3100"/>
              <a:t>kill</a:t>
            </a:r>
            <a:r>
              <a:rPr lang="zh-CN" altLang="en-US" sz="3100"/>
              <a:t> </a:t>
            </a:r>
            <a:r>
              <a:rPr lang="en-GB" altLang="zh-CN" sz="3100"/>
              <a:t>me - but</a:t>
            </a:r>
            <a:r>
              <a:rPr lang="zh-CN" altLang="en-US" sz="3100"/>
              <a:t> </a:t>
            </a:r>
            <a:r>
              <a:rPr lang="en-GB" altLang="zh-CN" sz="3100"/>
              <a:t>I forgive him</a:t>
            </a:r>
            <a:br>
              <a:rPr lang="en-GB" altLang="zh-CN" sz="3100"/>
            </a:br>
            <a:r>
              <a:rPr lang="en-GB" sz="2200">
                <a:hlinkClick r:id="rId3"/>
              </a:rPr>
              <a:t>https://www.bbc.co.uk/news/stories-44521209</a:t>
            </a:r>
            <a:br>
              <a:rPr lang="en-US" sz="3100"/>
            </a:br>
            <a:br>
              <a:rPr lang="en-US" sz="3100"/>
            </a:br>
            <a:r>
              <a:rPr lang="zh-CN" altLang="en-US" sz="3100"/>
              <a:t>我的丈夫聘用杀手去杀我</a:t>
            </a:r>
            <a:r>
              <a:rPr lang="en-US" altLang="zh-CN" sz="3100"/>
              <a:t>——</a:t>
            </a:r>
            <a:r>
              <a:rPr lang="zh-CN" altLang="en-US" sz="3100"/>
              <a:t>但我还是原谅了他</a:t>
            </a:r>
            <a:br>
              <a:rPr lang="en-GB" altLang="zh-CN" sz="2800"/>
            </a:br>
            <a:br>
              <a:rPr lang="en-GB"/>
            </a:br>
            <a:endParaRPr lang="en-GB" sz="2800" dirty="0"/>
          </a:p>
        </p:txBody>
      </p:sp>
    </p:spTree>
    <p:extLst>
      <p:ext uri="{BB962C8B-B14F-4D97-AF65-F5344CB8AC3E}">
        <p14:creationId xmlns:p14="http://schemas.microsoft.com/office/powerpoint/2010/main" val="313326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263994-83FE-4124-A3E1-4CB032B5A4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495300"/>
            <a:ext cx="5943600" cy="5867400"/>
          </a:xfrm>
          <a:prstGeom prst="rect">
            <a:avLst/>
          </a:prstGeom>
        </p:spPr>
      </p:pic>
    </p:spTree>
    <p:extLst>
      <p:ext uri="{BB962C8B-B14F-4D97-AF65-F5344CB8AC3E}">
        <p14:creationId xmlns:p14="http://schemas.microsoft.com/office/powerpoint/2010/main" val="1367710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C157D9-961D-4A3D-A78E-98906670F7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609600"/>
            <a:ext cx="4495800" cy="5562600"/>
          </a:xfrm>
          <a:prstGeom prst="rect">
            <a:avLst/>
          </a:prstGeom>
        </p:spPr>
      </p:pic>
    </p:spTree>
    <p:extLst>
      <p:ext uri="{BB962C8B-B14F-4D97-AF65-F5344CB8AC3E}">
        <p14:creationId xmlns:p14="http://schemas.microsoft.com/office/powerpoint/2010/main" val="3474053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5</a:t>
            </a:r>
            <a:r>
              <a:rPr lang="en-US" sz="2400"/>
              <a:t>:</a:t>
            </a:r>
            <a:r>
              <a:rPr lang="en-US" altLang="zh-CN" sz="2400"/>
              <a:t>32</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baseline="30000"/>
              <a:t>32</a:t>
            </a:r>
            <a:r>
              <a:rPr lang="en-GB" sz="2800"/>
              <a:t>  But I say to you that </a:t>
            </a:r>
            <a:r>
              <a:rPr lang="en-GB" sz="2800">
                <a:solidFill>
                  <a:srgbClr val="FF0000"/>
                </a:solidFill>
              </a:rPr>
              <a:t>whoever divorces his wife for any reason except adultery causes her to commit adultery</a:t>
            </a:r>
            <a:r>
              <a:rPr lang="en-GB" sz="2800"/>
              <a:t>; and whoever marries a woman who is divorced commits adultery. </a:t>
            </a:r>
          </a:p>
          <a:p>
            <a:pPr marL="0" indent="0">
              <a:lnSpc>
                <a:spcPct val="150000"/>
              </a:lnSpc>
              <a:buNone/>
            </a:pPr>
            <a:r>
              <a:rPr lang="en-US" altLang="zh-CN" sz="2800" baseline="30000"/>
              <a:t>32</a:t>
            </a:r>
            <a:r>
              <a:rPr lang="en-US" altLang="zh-CN" sz="2800"/>
              <a:t> </a:t>
            </a:r>
            <a:r>
              <a:rPr lang="zh-CN" altLang="en-US" sz="2800"/>
              <a:t>可是我告诉你们，</a:t>
            </a:r>
            <a:r>
              <a:rPr lang="zh-CN" altLang="en-US" sz="2800">
                <a:solidFill>
                  <a:srgbClr val="FF0000"/>
                </a:solidFill>
              </a:rPr>
              <a:t>凡休妻的，如果不是因她不贞，就是促使她犯奸淫</a:t>
            </a:r>
            <a:r>
              <a:rPr lang="zh-CN" altLang="en-US" sz="2800"/>
              <a:t>；无论谁娶了被休的妇人，也就是犯奸淫了。</a:t>
            </a:r>
            <a:endParaRPr lang="zh-CN" altLang="en-US" sz="2800" dirty="0"/>
          </a:p>
        </p:txBody>
      </p:sp>
    </p:spTree>
    <p:extLst>
      <p:ext uri="{BB962C8B-B14F-4D97-AF65-F5344CB8AC3E}">
        <p14:creationId xmlns:p14="http://schemas.microsoft.com/office/powerpoint/2010/main" val="3572006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19</a:t>
            </a:r>
            <a:r>
              <a:rPr lang="en-US" sz="2400"/>
              <a:t>:</a:t>
            </a:r>
            <a:r>
              <a:rPr lang="en-US" altLang="zh-CN" sz="2400"/>
              <a:t>6</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baseline="30000"/>
              <a:t>4  </a:t>
            </a:r>
            <a:r>
              <a:rPr lang="en-GB" sz="2800"/>
              <a:t>  “The creator from the beginning made them male and female.”  </a:t>
            </a:r>
            <a:r>
              <a:rPr lang="en-GB" sz="2800" baseline="30000"/>
              <a:t>5</a:t>
            </a:r>
            <a:r>
              <a:rPr lang="en-GB" sz="2800"/>
              <a:t> And he said, “For this reason a man will leave his father and mother and will be attached to his wife, and the two will be one flesh.” </a:t>
            </a:r>
            <a:r>
              <a:rPr lang="en-GB" sz="2800" baseline="30000"/>
              <a:t>6   </a:t>
            </a:r>
            <a:r>
              <a:rPr lang="en-GB" sz="2800"/>
              <a:t>“So then, they are no longer two but one flesh. </a:t>
            </a:r>
            <a:r>
              <a:rPr lang="en-GB" sz="2800">
                <a:solidFill>
                  <a:srgbClr val="FF0000"/>
                </a:solidFill>
              </a:rPr>
              <a:t>Therefore what God has joined together, let not man </a:t>
            </a:r>
            <a:r>
              <a:rPr lang="en-US" altLang="zh-CN" sz="2800">
                <a:solidFill>
                  <a:srgbClr val="FF0000"/>
                </a:solidFill>
              </a:rPr>
              <a:t>break apart</a:t>
            </a:r>
            <a:r>
              <a:rPr lang="en-GB" sz="2800"/>
              <a:t>.”  </a:t>
            </a:r>
          </a:p>
          <a:p>
            <a:pPr marL="0" indent="0">
              <a:buNone/>
            </a:pPr>
            <a:endParaRPr lang="en-GB" sz="2800" baseline="30000"/>
          </a:p>
          <a:p>
            <a:pPr marL="0" indent="0">
              <a:lnSpc>
                <a:spcPct val="150000"/>
              </a:lnSpc>
              <a:buNone/>
            </a:pPr>
            <a:r>
              <a:rPr lang="en-US" altLang="zh-CN" sz="2800" baseline="30000"/>
              <a:t>4</a:t>
            </a:r>
            <a:r>
              <a:rPr lang="en-GB" sz="2800" baseline="30000"/>
              <a:t> </a:t>
            </a:r>
            <a:r>
              <a:rPr lang="zh-CN" altLang="en-US" sz="2800"/>
              <a:t>  太初造物主造人，是一男一女。</a:t>
            </a:r>
            <a:r>
              <a:rPr lang="en-US" altLang="zh-CN" sz="2800" baseline="30000"/>
              <a:t>  5   </a:t>
            </a:r>
            <a:r>
              <a:rPr lang="zh-CN" altLang="en-US" sz="2800"/>
              <a:t>且说：这就是为什么男人要离开自己的父母去依恋妻子，俩人结为一体。</a:t>
            </a:r>
            <a:r>
              <a:rPr lang="en-GB" sz="2800" baseline="30000"/>
              <a:t>6  </a:t>
            </a:r>
            <a:r>
              <a:rPr lang="zh-CN" altLang="en-US" sz="2800"/>
              <a:t>这样，他们不再是两个人，而是一体的了。</a:t>
            </a:r>
            <a:r>
              <a:rPr lang="zh-CN" altLang="en-US" sz="2800">
                <a:solidFill>
                  <a:srgbClr val="FF0000"/>
                </a:solidFill>
              </a:rPr>
              <a:t>所以神所结合的，人不可拆散</a:t>
            </a:r>
            <a:r>
              <a:rPr lang="zh-CN" altLang="en-US" sz="2800"/>
              <a:t>。</a:t>
            </a:r>
            <a:r>
              <a:rPr lang="en-US" altLang="zh-CN" sz="2800"/>
              <a:t> </a:t>
            </a:r>
          </a:p>
          <a:p>
            <a:pPr marL="0" indent="0">
              <a:lnSpc>
                <a:spcPct val="150000"/>
              </a:lnSpc>
              <a:buNone/>
            </a:pPr>
            <a:endParaRPr lang="zh-CN" altLang="en-US" sz="2800" dirty="0"/>
          </a:p>
        </p:txBody>
      </p:sp>
    </p:spTree>
    <p:extLst>
      <p:ext uri="{BB962C8B-B14F-4D97-AF65-F5344CB8AC3E}">
        <p14:creationId xmlns:p14="http://schemas.microsoft.com/office/powerpoint/2010/main" val="689834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128761-5050-43C2-900B-22DBDC770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990600"/>
            <a:ext cx="7620000" cy="4648200"/>
          </a:xfrm>
          <a:prstGeom prst="rect">
            <a:avLst/>
          </a:prstGeom>
        </p:spPr>
      </p:pic>
    </p:spTree>
    <p:extLst>
      <p:ext uri="{BB962C8B-B14F-4D97-AF65-F5344CB8AC3E}">
        <p14:creationId xmlns:p14="http://schemas.microsoft.com/office/powerpoint/2010/main" val="2204376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2743199"/>
          </a:xfrm>
        </p:spPr>
        <p:txBody>
          <a:bodyPr>
            <a:normAutofit/>
          </a:bodyPr>
          <a:lstStyle/>
          <a:p>
            <a:pPr>
              <a:lnSpc>
                <a:spcPct val="150000"/>
              </a:lnSpc>
            </a:pPr>
            <a:r>
              <a:rPr lang="en-US" altLang="zh-CN" sz="2800"/>
              <a:t>1</a:t>
            </a:r>
            <a:br>
              <a:rPr lang="en-US" sz="2800"/>
            </a:br>
            <a:r>
              <a:rPr lang="en-US" sz="2800"/>
              <a:t>Marriage is sacred</a:t>
            </a:r>
            <a:br>
              <a:rPr lang="en-US" sz="2800"/>
            </a:br>
            <a:r>
              <a:rPr lang="zh-CN" altLang="en-US" sz="2800"/>
              <a:t>婚姻是大事，人应当尊重</a:t>
            </a:r>
            <a:endParaRPr lang="en-GB" sz="2800" dirty="0"/>
          </a:p>
        </p:txBody>
      </p:sp>
    </p:spTree>
    <p:extLst>
      <p:ext uri="{BB962C8B-B14F-4D97-AF65-F5344CB8AC3E}">
        <p14:creationId xmlns:p14="http://schemas.microsoft.com/office/powerpoint/2010/main" val="171517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dirty="0"/>
              <a:t>The Gospel </a:t>
            </a:r>
            <a:r>
              <a:rPr lang="en-US" sz="2800"/>
              <a:t>of Matthew </a:t>
            </a:r>
            <a:r>
              <a:rPr lang="en-US" sz="2800" dirty="0"/>
              <a:t>Series</a:t>
            </a:r>
            <a:br>
              <a:rPr lang="en-US" sz="2800" dirty="0"/>
            </a:br>
            <a:r>
              <a:rPr lang="zh-CN" altLang="en-US" sz="2800" dirty="0"/>
              <a:t>马太福音系列</a:t>
            </a:r>
            <a:endParaRPr lang="en-GB" sz="2800" dirty="0"/>
          </a:p>
        </p:txBody>
      </p:sp>
    </p:spTree>
    <p:extLst>
      <p:ext uri="{BB962C8B-B14F-4D97-AF65-F5344CB8AC3E}">
        <p14:creationId xmlns:p14="http://schemas.microsoft.com/office/powerpoint/2010/main" val="395192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3505200"/>
          </a:xfrm>
        </p:spPr>
        <p:txBody>
          <a:bodyPr>
            <a:normAutofit/>
          </a:bodyPr>
          <a:lstStyle/>
          <a:p>
            <a:pPr>
              <a:lnSpc>
                <a:spcPct val="150000"/>
              </a:lnSpc>
            </a:pPr>
            <a:r>
              <a:rPr lang="en-US" altLang="zh-CN" sz="2800"/>
              <a:t>2</a:t>
            </a:r>
            <a:br>
              <a:rPr lang="en-US" sz="2800"/>
            </a:br>
            <a:r>
              <a:rPr lang="en-US" sz="2800"/>
              <a:t>God is compassionate. T</a:t>
            </a:r>
            <a:r>
              <a:rPr lang="en-GB" sz="2800"/>
              <a:t>o</a:t>
            </a:r>
            <a:r>
              <a:rPr lang="zh-CN" altLang="en-US" sz="2800"/>
              <a:t> </a:t>
            </a:r>
            <a:r>
              <a:rPr lang="en-GB" altLang="zh-CN" sz="2800"/>
              <a:t>protect</a:t>
            </a:r>
            <a:r>
              <a:rPr lang="zh-CN" altLang="en-US" sz="2800"/>
              <a:t> </a:t>
            </a:r>
            <a:r>
              <a:rPr lang="en-GB" altLang="zh-CN" sz="2800"/>
              <a:t>man</a:t>
            </a:r>
            <a:r>
              <a:rPr lang="zh-CN" altLang="en-US" sz="2800"/>
              <a:t> </a:t>
            </a:r>
            <a:br>
              <a:rPr lang="en-GB" altLang="zh-CN" sz="2800"/>
            </a:br>
            <a:r>
              <a:rPr lang="en-GB" altLang="zh-CN" sz="2800"/>
              <a:t>from</a:t>
            </a:r>
            <a:r>
              <a:rPr lang="zh-CN" altLang="en-US" sz="2800"/>
              <a:t> </a:t>
            </a:r>
            <a:r>
              <a:rPr lang="en-GB" altLang="zh-CN" sz="2800"/>
              <a:t>life-threatening harm, divorce is allowed</a:t>
            </a:r>
            <a:br>
              <a:rPr lang="en-US" sz="2800"/>
            </a:br>
            <a:r>
              <a:rPr lang="zh-CN" altLang="en-US" sz="2800"/>
              <a:t>雅伟能体恤人的软弱，</a:t>
            </a:r>
            <a:br>
              <a:rPr lang="en-GB" altLang="zh-CN" sz="2800"/>
            </a:br>
            <a:r>
              <a:rPr lang="zh-CN" altLang="en-US" sz="2800"/>
              <a:t>为了保护人生命不受威胁，离婚是允许的</a:t>
            </a:r>
            <a:endParaRPr lang="en-GB" sz="2800" dirty="0"/>
          </a:p>
        </p:txBody>
      </p:sp>
    </p:spTree>
    <p:extLst>
      <p:ext uri="{BB962C8B-B14F-4D97-AF65-F5344CB8AC3E}">
        <p14:creationId xmlns:p14="http://schemas.microsoft.com/office/powerpoint/2010/main" val="2625964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19</a:t>
            </a:r>
            <a:r>
              <a:rPr lang="en-US" sz="2400"/>
              <a:t>:8-9</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baseline="30000"/>
              <a:t>8  </a:t>
            </a:r>
            <a:r>
              <a:rPr lang="en-GB" sz="2800"/>
              <a:t> He said to them, “Moses, </a:t>
            </a:r>
            <a:r>
              <a:rPr lang="en-GB" sz="2800">
                <a:solidFill>
                  <a:srgbClr val="FF0000"/>
                </a:solidFill>
              </a:rPr>
              <a:t>because of the hardness of your hearts, permitted you to divorce </a:t>
            </a:r>
            <a:r>
              <a:rPr lang="en-GB" sz="2800"/>
              <a:t>your wives, but from the beginning it was not so. </a:t>
            </a:r>
            <a:r>
              <a:rPr lang="en-GB" sz="2800" baseline="30000"/>
              <a:t>9</a:t>
            </a:r>
            <a:r>
              <a:rPr lang="en-GB" sz="2800"/>
              <a:t> And I say to you, whoever divorces his wife (when she has not been unfaithful), and marries another, commits adultery; and whoever marries her who is divorced commits adultery.”</a:t>
            </a:r>
          </a:p>
          <a:p>
            <a:pPr marL="0" indent="0">
              <a:lnSpc>
                <a:spcPct val="150000"/>
              </a:lnSpc>
              <a:buNone/>
            </a:pPr>
            <a:endParaRPr lang="en-GB" sz="2800" baseline="30000"/>
          </a:p>
          <a:p>
            <a:pPr marL="0" indent="0">
              <a:lnSpc>
                <a:spcPct val="150000"/>
              </a:lnSpc>
              <a:buNone/>
            </a:pPr>
            <a:r>
              <a:rPr lang="en-GB" sz="2800" baseline="30000"/>
              <a:t>8 </a:t>
            </a:r>
            <a:r>
              <a:rPr lang="zh-CN" altLang="en-US" sz="2800"/>
              <a:t> 他说：摩西</a:t>
            </a:r>
            <a:r>
              <a:rPr lang="zh-CN" altLang="en-US" sz="2800">
                <a:solidFill>
                  <a:srgbClr val="FF0000"/>
                </a:solidFill>
              </a:rPr>
              <a:t>准许你们休妻，是因为你们的心硬</a:t>
            </a:r>
            <a:r>
              <a:rPr lang="zh-CN" altLang="en-US" sz="2800"/>
              <a:t>，但起初并不是这样。 </a:t>
            </a:r>
            <a:r>
              <a:rPr lang="en-US" altLang="zh-CN" sz="2800" baseline="30000"/>
              <a:t>9</a:t>
            </a:r>
            <a:r>
              <a:rPr lang="en-US" altLang="zh-CN" sz="2800"/>
              <a:t> </a:t>
            </a:r>
            <a:r>
              <a:rPr lang="zh-CN" altLang="en-US" sz="2800"/>
              <a:t>我告诉你们，凡休妻另娶的，如果不是因为妻子不贞，就是犯奸淫了。</a:t>
            </a:r>
            <a:endParaRPr lang="zh-CN" altLang="en-US" sz="2800" dirty="0"/>
          </a:p>
        </p:txBody>
      </p:sp>
    </p:spTree>
    <p:extLst>
      <p:ext uri="{BB962C8B-B14F-4D97-AF65-F5344CB8AC3E}">
        <p14:creationId xmlns:p14="http://schemas.microsoft.com/office/powerpoint/2010/main" val="440481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2743199"/>
          </a:xfrm>
        </p:spPr>
        <p:txBody>
          <a:bodyPr>
            <a:normAutofit/>
          </a:bodyPr>
          <a:lstStyle/>
          <a:p>
            <a:pPr>
              <a:lnSpc>
                <a:spcPct val="150000"/>
              </a:lnSpc>
            </a:pPr>
            <a:r>
              <a:rPr lang="en-US" sz="2800"/>
              <a:t>3</a:t>
            </a:r>
            <a:br>
              <a:rPr lang="en-US" sz="2800"/>
            </a:br>
            <a:r>
              <a:rPr lang="en-US" sz="2800"/>
              <a:t>Marriage is not forever</a:t>
            </a:r>
            <a:br>
              <a:rPr lang="en-US" sz="2800"/>
            </a:br>
            <a:r>
              <a:rPr lang="zh-CN" altLang="en-US" sz="2800"/>
              <a:t>婚姻虽是大事，但并非永远</a:t>
            </a:r>
            <a:endParaRPr lang="en-GB" sz="2800" dirty="0"/>
          </a:p>
        </p:txBody>
      </p:sp>
    </p:spTree>
    <p:extLst>
      <p:ext uri="{BB962C8B-B14F-4D97-AF65-F5344CB8AC3E}">
        <p14:creationId xmlns:p14="http://schemas.microsoft.com/office/powerpoint/2010/main" val="2406479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3124200"/>
          </a:xfrm>
        </p:spPr>
        <p:txBody>
          <a:bodyPr>
            <a:normAutofit/>
          </a:bodyPr>
          <a:lstStyle/>
          <a:p>
            <a:pPr>
              <a:lnSpc>
                <a:spcPct val="150000"/>
              </a:lnSpc>
            </a:pPr>
            <a:r>
              <a:rPr lang="en-US" altLang="zh-CN" sz="2800"/>
              <a:t>4</a:t>
            </a:r>
            <a:br>
              <a:rPr lang="en-US" sz="2800"/>
            </a:br>
            <a:r>
              <a:rPr lang="en-US" sz="2800"/>
              <a:t>Repentance, having a right relationship with God </a:t>
            </a:r>
            <a:br>
              <a:rPr lang="en-US" sz="2800"/>
            </a:br>
            <a:r>
              <a:rPr lang="en-US" sz="2800"/>
              <a:t>is the most important thing in life</a:t>
            </a:r>
            <a:br>
              <a:rPr lang="en-US" sz="2800"/>
            </a:br>
            <a:r>
              <a:rPr lang="zh-CN" altLang="en-US" sz="2800"/>
              <a:t>悔改、跟神建立关系，才是人生最大的事</a:t>
            </a:r>
            <a:endParaRPr lang="en-GB" sz="2800" dirty="0"/>
          </a:p>
        </p:txBody>
      </p:sp>
    </p:spTree>
    <p:extLst>
      <p:ext uri="{BB962C8B-B14F-4D97-AF65-F5344CB8AC3E}">
        <p14:creationId xmlns:p14="http://schemas.microsoft.com/office/powerpoint/2010/main" val="3941362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0"/>
            <a:ext cx="7772400" cy="3276600"/>
          </a:xfrm>
        </p:spPr>
        <p:txBody>
          <a:bodyPr>
            <a:normAutofit/>
          </a:bodyPr>
          <a:lstStyle/>
          <a:p>
            <a:pPr>
              <a:lnSpc>
                <a:spcPct val="150000"/>
              </a:lnSpc>
            </a:pPr>
            <a:r>
              <a:rPr lang="en-US" sz="2800"/>
              <a:t>Grounds for divorce </a:t>
            </a:r>
            <a:r>
              <a:rPr lang="en-GB" sz="2800"/>
              <a:t>acceptable in court</a:t>
            </a:r>
            <a:br>
              <a:rPr lang="en-US" sz="2800"/>
            </a:br>
            <a:r>
              <a:rPr lang="zh-CN" altLang="en-US" sz="2800"/>
              <a:t>法院接受的提出离婚原因（可供参考）</a:t>
            </a:r>
            <a:endParaRPr lang="en-GB" sz="2800" dirty="0"/>
          </a:p>
        </p:txBody>
      </p:sp>
    </p:spTree>
    <p:extLst>
      <p:ext uri="{BB962C8B-B14F-4D97-AF65-F5344CB8AC3E}">
        <p14:creationId xmlns:p14="http://schemas.microsoft.com/office/powerpoint/2010/main" val="131652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
            <a:ext cx="7772400" cy="6096000"/>
          </a:xfrm>
        </p:spPr>
        <p:txBody>
          <a:bodyPr>
            <a:normAutofit fontScale="90000"/>
          </a:bodyPr>
          <a:lstStyle/>
          <a:p>
            <a:pPr algn="l">
              <a:lnSpc>
                <a:spcPct val="150000"/>
              </a:lnSpc>
            </a:pPr>
            <a:r>
              <a:rPr lang="en-US" sz="2800"/>
              <a:t>	</a:t>
            </a:r>
            <a:r>
              <a:rPr lang="en-US" altLang="zh-CN" sz="2800"/>
              <a:t>1   </a:t>
            </a:r>
            <a:r>
              <a:rPr lang="en-GB" altLang="zh-CN" sz="2800"/>
              <a:t>adultery by spouse</a:t>
            </a:r>
            <a:br>
              <a:rPr lang="en-GB" altLang="zh-CN" sz="2800"/>
            </a:br>
            <a:r>
              <a:rPr lang="en-GB" altLang="zh-CN" sz="2800"/>
              <a:t>	2   desertion by spouse</a:t>
            </a:r>
            <a:br>
              <a:rPr lang="en-GB" altLang="zh-CN" sz="2800"/>
            </a:br>
            <a:r>
              <a:rPr lang="en-GB" altLang="zh-CN" sz="2800"/>
              <a:t>	3   unreasonable behaviour</a:t>
            </a:r>
            <a:br>
              <a:rPr lang="en-GB" altLang="zh-CN" sz="2800"/>
            </a:br>
            <a:r>
              <a:rPr lang="en-GB" altLang="zh-CN" sz="2800"/>
              <a:t>	4   separation for 2 years with consent</a:t>
            </a:r>
            <a:br>
              <a:rPr lang="en-GB" altLang="zh-CN" sz="2800"/>
            </a:br>
            <a:r>
              <a:rPr lang="en-GB" altLang="zh-CN" sz="2800"/>
              <a:t>	5   separation for 5 years without consent</a:t>
            </a:r>
            <a:br>
              <a:rPr lang="en-GB" altLang="zh-CN" sz="2800"/>
            </a:br>
            <a:r>
              <a:rPr lang="en-GB" altLang="zh-CN" sz="2800"/>
              <a:t>	1   </a:t>
            </a:r>
            <a:r>
              <a:rPr lang="zh-CN" altLang="en-US" sz="2800"/>
              <a:t>不贞</a:t>
            </a:r>
            <a:br>
              <a:rPr lang="en-GB" altLang="zh-CN" sz="2800"/>
            </a:br>
            <a:r>
              <a:rPr lang="en-GB" altLang="zh-CN" sz="2800"/>
              <a:t>	</a:t>
            </a:r>
            <a:r>
              <a:rPr lang="en-US" altLang="zh-CN" sz="2800"/>
              <a:t>2   </a:t>
            </a:r>
            <a:r>
              <a:rPr lang="zh-CN" altLang="en-US" sz="2800"/>
              <a:t>被配偶遗弃</a:t>
            </a:r>
            <a:br>
              <a:rPr lang="en-GB" altLang="zh-CN" sz="2800"/>
            </a:br>
            <a:r>
              <a:rPr lang="en-GB" altLang="zh-CN" sz="2800"/>
              <a:t>	</a:t>
            </a:r>
            <a:r>
              <a:rPr lang="en-US" altLang="zh-CN" sz="2800"/>
              <a:t>3   </a:t>
            </a:r>
            <a:r>
              <a:rPr lang="zh-CN" altLang="en-US" sz="2800"/>
              <a:t>行为不可理喻</a:t>
            </a:r>
            <a:br>
              <a:rPr lang="en-GB" altLang="zh-CN" sz="2800"/>
            </a:br>
            <a:r>
              <a:rPr lang="en-GB" altLang="zh-CN" sz="2800"/>
              <a:t>	</a:t>
            </a:r>
            <a:r>
              <a:rPr lang="en-US" altLang="zh-CN" sz="2800"/>
              <a:t>4    </a:t>
            </a:r>
            <a:r>
              <a:rPr lang="zh-CN" altLang="en-US" sz="2800"/>
              <a:t>双方情愿分居两年</a:t>
            </a:r>
            <a:br>
              <a:rPr lang="en-GB" altLang="zh-CN" sz="2800"/>
            </a:br>
            <a:r>
              <a:rPr lang="en-GB" altLang="zh-CN" sz="2800"/>
              <a:t>	</a:t>
            </a:r>
            <a:r>
              <a:rPr lang="en-US" altLang="zh-CN" sz="2800"/>
              <a:t>5    </a:t>
            </a:r>
            <a:r>
              <a:rPr lang="zh-CN" altLang="en-US" sz="2800"/>
              <a:t>未经同意分居五年</a:t>
            </a:r>
            <a:endParaRPr lang="en-GB" sz="2800" dirty="0"/>
          </a:p>
        </p:txBody>
      </p:sp>
    </p:spTree>
    <p:extLst>
      <p:ext uri="{BB962C8B-B14F-4D97-AF65-F5344CB8AC3E}">
        <p14:creationId xmlns:p14="http://schemas.microsoft.com/office/powerpoint/2010/main" val="303110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
            <a:ext cx="7772400" cy="6096000"/>
          </a:xfrm>
        </p:spPr>
        <p:txBody>
          <a:bodyPr>
            <a:normAutofit fontScale="90000"/>
          </a:bodyPr>
          <a:lstStyle/>
          <a:p>
            <a:pPr algn="l">
              <a:lnSpc>
                <a:spcPct val="150000"/>
              </a:lnSpc>
            </a:pPr>
            <a:r>
              <a:rPr lang="en-US" sz="2800"/>
              <a:t>	</a:t>
            </a:r>
            <a:r>
              <a:rPr lang="en-US" altLang="zh-CN" sz="2800"/>
              <a:t>1   </a:t>
            </a:r>
            <a:r>
              <a:rPr lang="en-GB" altLang="zh-CN" sz="2800"/>
              <a:t>adultery by spouse</a:t>
            </a:r>
            <a:br>
              <a:rPr lang="en-GB" altLang="zh-CN" sz="2800"/>
            </a:br>
            <a:r>
              <a:rPr lang="en-GB" altLang="zh-CN" sz="2800"/>
              <a:t>	2   desertion by spouse</a:t>
            </a:r>
            <a:br>
              <a:rPr lang="en-GB" altLang="zh-CN" sz="2800"/>
            </a:br>
            <a:r>
              <a:rPr lang="en-GB" altLang="zh-CN" sz="2800"/>
              <a:t>	</a:t>
            </a:r>
            <a:r>
              <a:rPr lang="en-GB" altLang="zh-CN" sz="2800">
                <a:solidFill>
                  <a:srgbClr val="FF0000"/>
                </a:solidFill>
              </a:rPr>
              <a:t>3   unreasonable behaviour</a:t>
            </a:r>
            <a:br>
              <a:rPr lang="en-GB" altLang="zh-CN" sz="2800"/>
            </a:br>
            <a:r>
              <a:rPr lang="en-GB" altLang="zh-CN" sz="2800"/>
              <a:t>	4   separation for 2 years with consent</a:t>
            </a:r>
            <a:br>
              <a:rPr lang="en-GB" altLang="zh-CN" sz="2800"/>
            </a:br>
            <a:r>
              <a:rPr lang="en-GB" altLang="zh-CN" sz="2800"/>
              <a:t>	5   separation for 5 years without consent</a:t>
            </a:r>
            <a:br>
              <a:rPr lang="en-GB" altLang="zh-CN" sz="2800"/>
            </a:br>
            <a:r>
              <a:rPr lang="en-GB" altLang="zh-CN" sz="2800"/>
              <a:t>	1   </a:t>
            </a:r>
            <a:r>
              <a:rPr lang="zh-CN" altLang="en-US" sz="2800"/>
              <a:t>不贞</a:t>
            </a:r>
            <a:br>
              <a:rPr lang="en-GB" altLang="zh-CN" sz="2800"/>
            </a:br>
            <a:r>
              <a:rPr lang="en-GB" altLang="zh-CN" sz="2800"/>
              <a:t>	</a:t>
            </a:r>
            <a:r>
              <a:rPr lang="en-US" altLang="zh-CN" sz="2800"/>
              <a:t>2   </a:t>
            </a:r>
            <a:r>
              <a:rPr lang="zh-CN" altLang="en-US" sz="2800"/>
              <a:t>被配偶遗弃</a:t>
            </a:r>
            <a:br>
              <a:rPr lang="en-GB" altLang="zh-CN" sz="2800"/>
            </a:br>
            <a:r>
              <a:rPr lang="en-GB" altLang="zh-CN" sz="2800"/>
              <a:t>	</a:t>
            </a:r>
            <a:r>
              <a:rPr lang="en-US" altLang="zh-CN" sz="2800">
                <a:solidFill>
                  <a:srgbClr val="FF0000"/>
                </a:solidFill>
              </a:rPr>
              <a:t>3   </a:t>
            </a:r>
            <a:r>
              <a:rPr lang="zh-CN" altLang="en-US" sz="2800">
                <a:solidFill>
                  <a:srgbClr val="FF0000"/>
                </a:solidFill>
              </a:rPr>
              <a:t>行为不可理喻</a:t>
            </a:r>
            <a:br>
              <a:rPr lang="en-GB" altLang="zh-CN" sz="2800"/>
            </a:br>
            <a:r>
              <a:rPr lang="en-GB" altLang="zh-CN" sz="2800"/>
              <a:t>	</a:t>
            </a:r>
            <a:r>
              <a:rPr lang="en-US" altLang="zh-CN" sz="2800"/>
              <a:t>4    </a:t>
            </a:r>
            <a:r>
              <a:rPr lang="zh-CN" altLang="en-US" sz="2800"/>
              <a:t>双方情愿分居两年</a:t>
            </a:r>
            <a:br>
              <a:rPr lang="en-GB" altLang="zh-CN" sz="2800"/>
            </a:br>
            <a:r>
              <a:rPr lang="en-GB" altLang="zh-CN" sz="2800"/>
              <a:t>	</a:t>
            </a:r>
            <a:r>
              <a:rPr lang="en-US" altLang="zh-CN" sz="2800"/>
              <a:t>5    </a:t>
            </a:r>
            <a:r>
              <a:rPr lang="zh-CN" altLang="en-US" sz="2800"/>
              <a:t>未经同意分居五年</a:t>
            </a:r>
            <a:endParaRPr lang="en-GB" sz="2800" dirty="0"/>
          </a:p>
        </p:txBody>
      </p:sp>
    </p:spTree>
    <p:extLst>
      <p:ext uri="{BB962C8B-B14F-4D97-AF65-F5344CB8AC3E}">
        <p14:creationId xmlns:p14="http://schemas.microsoft.com/office/powerpoint/2010/main" val="3422123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
            <a:ext cx="7772400" cy="6553200"/>
          </a:xfrm>
        </p:spPr>
        <p:txBody>
          <a:bodyPr>
            <a:normAutofit/>
          </a:bodyPr>
          <a:lstStyle/>
          <a:p>
            <a:pPr algn="l">
              <a:lnSpc>
                <a:spcPct val="150000"/>
              </a:lnSpc>
            </a:pPr>
            <a:r>
              <a:rPr lang="en-US" sz="2800"/>
              <a:t>	5</a:t>
            </a:r>
            <a:r>
              <a:rPr lang="en-US" altLang="zh-CN" sz="2800"/>
              <a:t>   physical or verbal or emotional abuse</a:t>
            </a:r>
            <a:br>
              <a:rPr lang="en-US" altLang="zh-CN" sz="2800"/>
            </a:br>
            <a:r>
              <a:rPr lang="en-US" altLang="zh-CN" sz="2800"/>
              <a:t>	6   </a:t>
            </a:r>
            <a:r>
              <a:rPr lang="en-GB" altLang="zh-CN" sz="2800"/>
              <a:t>devoting too much time to a career</a:t>
            </a:r>
            <a:br>
              <a:rPr lang="en-GB" altLang="zh-CN" sz="2800"/>
            </a:br>
            <a:r>
              <a:rPr lang="en-GB" altLang="zh-CN" sz="2800"/>
              <a:t>	7   having no common interests</a:t>
            </a:r>
            <a:br>
              <a:rPr lang="en-GB" altLang="zh-CN" sz="2800"/>
            </a:br>
            <a:r>
              <a:rPr lang="en-GB" altLang="zh-CN" sz="2800"/>
              <a:t>	8   pursuing a separate social life   </a:t>
            </a:r>
            <a:br>
              <a:rPr lang="en-GB" altLang="zh-CN" sz="2800"/>
            </a:br>
            <a:r>
              <a:rPr lang="en-GB" altLang="zh-CN" sz="2800"/>
              <a:t>	</a:t>
            </a:r>
            <a:br>
              <a:rPr lang="en-GB" altLang="zh-CN" sz="2800"/>
            </a:br>
            <a:r>
              <a:rPr lang="en-GB" altLang="zh-CN" sz="2800"/>
              <a:t>	5   </a:t>
            </a:r>
            <a:r>
              <a:rPr lang="zh-CN" altLang="en-US" sz="2800"/>
              <a:t>身体虐待、口头谩骂、精神虐待</a:t>
            </a:r>
            <a:br>
              <a:rPr lang="en-GB" altLang="zh-CN" sz="2800"/>
            </a:br>
            <a:r>
              <a:rPr lang="en-GB" altLang="zh-CN" sz="2800"/>
              <a:t>	6   </a:t>
            </a:r>
            <a:r>
              <a:rPr lang="zh-CN" altLang="en-US" sz="2800"/>
              <a:t>配偶太多的时间都用在工作上</a:t>
            </a:r>
            <a:br>
              <a:rPr lang="en-GB" altLang="zh-CN" sz="2800"/>
            </a:br>
            <a:r>
              <a:rPr lang="en-GB" altLang="zh-CN" sz="2800"/>
              <a:t>	7</a:t>
            </a:r>
            <a:r>
              <a:rPr lang="en-US" altLang="zh-CN" sz="2800"/>
              <a:t>   </a:t>
            </a:r>
            <a:r>
              <a:rPr lang="zh-CN" altLang="en-US" sz="2800"/>
              <a:t>没有共同的爱好</a:t>
            </a:r>
            <a:br>
              <a:rPr lang="en-GB" altLang="zh-CN" sz="2800"/>
            </a:br>
            <a:r>
              <a:rPr lang="en-GB" altLang="zh-CN" sz="2800"/>
              <a:t>	</a:t>
            </a:r>
            <a:r>
              <a:rPr lang="en-US" altLang="zh-CN" sz="2800"/>
              <a:t>8   </a:t>
            </a:r>
            <a:r>
              <a:rPr lang="zh-CN" altLang="en-US" sz="2800"/>
              <a:t>各自有不同的社交生活</a:t>
            </a:r>
            <a:br>
              <a:rPr lang="en-GB" altLang="zh-CN" sz="2800"/>
            </a:br>
            <a:r>
              <a:rPr lang="en-GB" altLang="zh-CN" sz="2800"/>
              <a:t>	</a:t>
            </a:r>
            <a:endParaRPr lang="en-GB" sz="2800" dirty="0"/>
          </a:p>
        </p:txBody>
      </p:sp>
    </p:spTree>
    <p:extLst>
      <p:ext uri="{BB962C8B-B14F-4D97-AF65-F5344CB8AC3E}">
        <p14:creationId xmlns:p14="http://schemas.microsoft.com/office/powerpoint/2010/main" val="3525196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2743199"/>
          </a:xfrm>
        </p:spPr>
        <p:txBody>
          <a:bodyPr>
            <a:normAutofit/>
          </a:bodyPr>
          <a:lstStyle/>
          <a:p>
            <a:pPr>
              <a:lnSpc>
                <a:spcPct val="150000"/>
              </a:lnSpc>
            </a:pPr>
            <a:r>
              <a:rPr lang="en-US" altLang="zh-CN" sz="2800"/>
              <a:t>Why doesn’t J</a:t>
            </a:r>
            <a:r>
              <a:rPr lang="en-US" sz="2800"/>
              <a:t>esus speak plainly?</a:t>
            </a:r>
            <a:br>
              <a:rPr lang="en-US" sz="2800"/>
            </a:br>
            <a:r>
              <a:rPr lang="zh-CN" altLang="en-US" sz="2800"/>
              <a:t>为什么耶稣不明明白白地说？</a:t>
            </a:r>
            <a:endParaRPr lang="en-GB" sz="2800" dirty="0"/>
          </a:p>
        </p:txBody>
      </p:sp>
    </p:spTree>
    <p:extLst>
      <p:ext uri="{BB962C8B-B14F-4D97-AF65-F5344CB8AC3E}">
        <p14:creationId xmlns:p14="http://schemas.microsoft.com/office/powerpoint/2010/main" val="4173213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19</a:t>
            </a:r>
            <a:r>
              <a:rPr lang="en-US" sz="2400"/>
              <a:t>:3</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baseline="30000"/>
              <a:t>3  </a:t>
            </a:r>
            <a:r>
              <a:rPr lang="en-GB" sz="2800"/>
              <a:t> Some Pharisees came and tried </a:t>
            </a:r>
            <a:r>
              <a:rPr lang="en-GB" sz="2800">
                <a:solidFill>
                  <a:srgbClr val="FF0000"/>
                </a:solidFill>
              </a:rPr>
              <a:t>to trap him </a:t>
            </a:r>
            <a:r>
              <a:rPr lang="en-GB" sz="2800"/>
              <a:t>by asking, "Is it permitted for a man to divorce his wife on any ground whatever?"</a:t>
            </a:r>
          </a:p>
          <a:p>
            <a:pPr marL="0" indent="0">
              <a:buNone/>
            </a:pPr>
            <a:endParaRPr lang="en-GB" sz="2800" baseline="30000"/>
          </a:p>
          <a:p>
            <a:pPr marL="0" indent="0">
              <a:lnSpc>
                <a:spcPct val="150000"/>
              </a:lnSpc>
              <a:buNone/>
            </a:pPr>
            <a:r>
              <a:rPr lang="en-US" altLang="zh-CN" sz="2800" baseline="30000"/>
              <a:t>3</a:t>
            </a:r>
            <a:r>
              <a:rPr lang="en-GB" sz="2800" baseline="30000"/>
              <a:t> </a:t>
            </a:r>
            <a:r>
              <a:rPr lang="zh-CN" altLang="en-US" sz="2800"/>
              <a:t> 法利赛人前来</a:t>
            </a:r>
            <a:r>
              <a:rPr lang="zh-CN" altLang="en-US" sz="2800">
                <a:solidFill>
                  <a:srgbClr val="FF0000"/>
                </a:solidFill>
              </a:rPr>
              <a:t>试探</a:t>
            </a:r>
            <a:r>
              <a:rPr lang="zh-CN" altLang="en-US" sz="2800"/>
              <a:t>耶稣，说：丈夫休妻，随便什么理由，都可以吗？</a:t>
            </a:r>
            <a:endParaRPr lang="zh-CN" altLang="en-US" sz="2800" dirty="0"/>
          </a:p>
        </p:txBody>
      </p:sp>
    </p:spTree>
    <p:extLst>
      <p:ext uri="{BB962C8B-B14F-4D97-AF65-F5344CB8AC3E}">
        <p14:creationId xmlns:p14="http://schemas.microsoft.com/office/powerpoint/2010/main" val="235992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a:t>Marriage is Sacred,</a:t>
            </a:r>
            <a:r>
              <a:rPr lang="en-GB" sz="2800"/>
              <a:t> But is Not Forever</a:t>
            </a:r>
            <a:br>
              <a:rPr lang="en-US" sz="2800"/>
            </a:br>
            <a:r>
              <a:rPr lang="zh-CN" altLang="en-US" sz="2800"/>
              <a:t>婚姻是大事，但并非永远</a:t>
            </a:r>
            <a:endParaRPr lang="en-GB" sz="2800" dirty="0"/>
          </a:p>
        </p:txBody>
      </p:sp>
    </p:spTree>
    <p:extLst>
      <p:ext uri="{BB962C8B-B14F-4D97-AF65-F5344CB8AC3E}">
        <p14:creationId xmlns:p14="http://schemas.microsoft.com/office/powerpoint/2010/main" val="3724577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Matthew </a:t>
            </a:r>
            <a:r>
              <a:rPr lang="zh-CN" altLang="en-US" sz="2400"/>
              <a:t>马太福音 </a:t>
            </a:r>
            <a:r>
              <a:rPr lang="en-US" altLang="zh-CN" sz="2400"/>
              <a:t>7</a:t>
            </a:r>
            <a:r>
              <a:rPr lang="en-US" sz="2400"/>
              <a:t>:7-8</a:t>
            </a:r>
            <a:endParaRPr lang="en-GB" sz="2400" dirty="0"/>
          </a:p>
        </p:txBody>
      </p:sp>
      <p:sp>
        <p:nvSpPr>
          <p:cNvPr id="3" name="Content Placeholder 2"/>
          <p:cNvSpPr>
            <a:spLocks noGrp="1"/>
          </p:cNvSpPr>
          <p:nvPr>
            <p:ph idx="1"/>
          </p:nvPr>
        </p:nvSpPr>
        <p:spPr>
          <a:xfrm>
            <a:off x="304800" y="762000"/>
            <a:ext cx="8534400" cy="4876800"/>
          </a:xfrm>
        </p:spPr>
        <p:txBody>
          <a:bodyPr>
            <a:noAutofit/>
          </a:bodyPr>
          <a:lstStyle/>
          <a:p>
            <a:pPr marL="0" indent="0">
              <a:buNone/>
            </a:pPr>
            <a:r>
              <a:rPr lang="en-GB" sz="2800" baseline="30000"/>
              <a:t>7  </a:t>
            </a:r>
            <a:r>
              <a:rPr lang="en-GB" sz="2800"/>
              <a:t> Ask, and it will be given to you; seek, and you will find; knock, and it will be opened to you. </a:t>
            </a:r>
            <a:r>
              <a:rPr lang="en-GB" sz="2800" baseline="30000"/>
              <a:t>8</a:t>
            </a:r>
            <a:r>
              <a:rPr lang="en-GB" sz="2800"/>
              <a:t> For everyone who asks receives, and he who seeks finds, and to him who knocks it will be opened.</a:t>
            </a:r>
          </a:p>
          <a:p>
            <a:pPr marL="0" indent="0">
              <a:buNone/>
            </a:pPr>
            <a:endParaRPr lang="en-GB" sz="2800" baseline="30000"/>
          </a:p>
          <a:p>
            <a:pPr marL="0" indent="0">
              <a:lnSpc>
                <a:spcPct val="150000"/>
              </a:lnSpc>
              <a:buNone/>
            </a:pPr>
            <a:r>
              <a:rPr lang="en-US" altLang="zh-CN" sz="2800" baseline="30000"/>
              <a:t>7  </a:t>
            </a:r>
            <a:r>
              <a:rPr lang="zh-CN" altLang="en-US" sz="2800"/>
              <a:t>你们祈求，就给你们；寻找，就寻见；叩门，就给你们开门。 </a:t>
            </a:r>
            <a:r>
              <a:rPr lang="en-US" altLang="zh-CN" sz="2800" baseline="30000"/>
              <a:t>8</a:t>
            </a:r>
            <a:r>
              <a:rPr lang="en-US" altLang="zh-CN" sz="2800"/>
              <a:t> </a:t>
            </a:r>
            <a:r>
              <a:rPr lang="zh-CN" altLang="en-US" sz="2800"/>
              <a:t>因为凡祈求的就得着，寻找的就寻见，叩门的就给他开门。</a:t>
            </a:r>
            <a:endParaRPr lang="zh-CN" altLang="en-US" sz="2800" dirty="0"/>
          </a:p>
        </p:txBody>
      </p:sp>
    </p:spTree>
    <p:extLst>
      <p:ext uri="{BB962C8B-B14F-4D97-AF65-F5344CB8AC3E}">
        <p14:creationId xmlns:p14="http://schemas.microsoft.com/office/powerpoint/2010/main" val="3365727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2743199"/>
          </a:xfrm>
        </p:spPr>
        <p:txBody>
          <a:bodyPr>
            <a:normAutofit/>
          </a:bodyPr>
          <a:lstStyle/>
          <a:p>
            <a:pPr>
              <a:lnSpc>
                <a:spcPct val="150000"/>
              </a:lnSpc>
            </a:pPr>
            <a:r>
              <a:rPr lang="en-US" sz="2800"/>
              <a:t>God didn’t </a:t>
            </a:r>
            <a:r>
              <a:rPr lang="en-GB" sz="2800"/>
              <a:t>send Jesus </a:t>
            </a:r>
            <a:r>
              <a:rPr lang="en-US" sz="2800"/>
              <a:t>to condemn man </a:t>
            </a:r>
            <a:br>
              <a:rPr lang="en-US" sz="2800"/>
            </a:br>
            <a:r>
              <a:rPr lang="en-US" sz="2800"/>
              <a:t>but to save</a:t>
            </a:r>
            <a:br>
              <a:rPr lang="en-US" sz="2800"/>
            </a:br>
            <a:r>
              <a:rPr lang="zh-CN" altLang="en-US" sz="2800"/>
              <a:t>神遣耶稣不是来给人定罪，而是要人得救</a:t>
            </a:r>
            <a:endParaRPr lang="en-GB" sz="2800" dirty="0"/>
          </a:p>
        </p:txBody>
      </p:sp>
    </p:spTree>
    <p:extLst>
      <p:ext uri="{BB962C8B-B14F-4D97-AF65-F5344CB8AC3E}">
        <p14:creationId xmlns:p14="http://schemas.microsoft.com/office/powerpoint/2010/main" val="3508101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altLang="zh-CN" sz="2400"/>
              <a:t>John </a:t>
            </a:r>
            <a:r>
              <a:rPr lang="zh-CN" altLang="en-US" sz="2400"/>
              <a:t>约翰福音 </a:t>
            </a:r>
            <a:r>
              <a:rPr lang="en-US" altLang="zh-CN" sz="2400"/>
              <a:t>3</a:t>
            </a:r>
            <a:r>
              <a:rPr lang="en-US" sz="2400"/>
              <a:t>:</a:t>
            </a:r>
            <a:r>
              <a:rPr lang="en-US" altLang="zh-CN" sz="2400"/>
              <a:t>16-17</a:t>
            </a:r>
            <a:endParaRPr lang="en-GB" sz="2400" dirty="0"/>
          </a:p>
        </p:txBody>
      </p:sp>
      <p:sp>
        <p:nvSpPr>
          <p:cNvPr id="3" name="Content Placeholder 2"/>
          <p:cNvSpPr>
            <a:spLocks noGrp="1"/>
          </p:cNvSpPr>
          <p:nvPr>
            <p:ph idx="1"/>
          </p:nvPr>
        </p:nvSpPr>
        <p:spPr>
          <a:xfrm>
            <a:off x="304800" y="762000"/>
            <a:ext cx="8534400" cy="5486400"/>
          </a:xfrm>
        </p:spPr>
        <p:txBody>
          <a:bodyPr>
            <a:noAutofit/>
          </a:bodyPr>
          <a:lstStyle/>
          <a:p>
            <a:pPr marL="0" indent="0">
              <a:buNone/>
            </a:pPr>
            <a:r>
              <a:rPr lang="en-GB" sz="2800" baseline="30000"/>
              <a:t>16  </a:t>
            </a:r>
            <a:r>
              <a:rPr lang="en-GB" sz="2800"/>
              <a:t> For God so loved the world that he gave his only begotten Son, that whoever believes in him should not perish but have everlasting life. </a:t>
            </a:r>
            <a:r>
              <a:rPr lang="en-GB" sz="2800" baseline="30000"/>
              <a:t>17</a:t>
            </a:r>
            <a:r>
              <a:rPr lang="en-GB" sz="2800"/>
              <a:t> For God did not send his Son into the world to condemn the world, but that the world through him might be saved.</a:t>
            </a:r>
          </a:p>
          <a:p>
            <a:pPr marL="0" indent="0">
              <a:buNone/>
            </a:pPr>
            <a:endParaRPr lang="en-GB" sz="2800" baseline="30000"/>
          </a:p>
          <a:p>
            <a:pPr marL="0" indent="0">
              <a:lnSpc>
                <a:spcPct val="150000"/>
              </a:lnSpc>
              <a:buNone/>
            </a:pPr>
            <a:r>
              <a:rPr lang="en-US" altLang="zh-CN" sz="2800" baseline="30000"/>
              <a:t>16   </a:t>
            </a:r>
            <a:r>
              <a:rPr lang="zh-CN" altLang="en-US" sz="2800"/>
              <a:t>神爱世人，甚至把他的独生子赐给他们，叫一切信他的，不至灭亡，反得永生。 </a:t>
            </a:r>
            <a:r>
              <a:rPr lang="en-US" altLang="zh-CN" sz="2800" baseline="30000"/>
              <a:t>17</a:t>
            </a:r>
            <a:r>
              <a:rPr lang="en-US" altLang="zh-CN" sz="2800"/>
              <a:t> </a:t>
            </a:r>
            <a:r>
              <a:rPr lang="zh-CN" altLang="en-US" sz="2800"/>
              <a:t>因为神差他的儿子到世上来，不是要定世人的罪，而是要使世人借着他得救。 </a:t>
            </a:r>
            <a:endParaRPr lang="zh-CN" altLang="en-US" sz="2800" dirty="0"/>
          </a:p>
        </p:txBody>
      </p:sp>
    </p:spTree>
    <p:extLst>
      <p:ext uri="{BB962C8B-B14F-4D97-AF65-F5344CB8AC3E}">
        <p14:creationId xmlns:p14="http://schemas.microsoft.com/office/powerpoint/2010/main" val="2145200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The End</a:t>
            </a:r>
            <a:br>
              <a:rPr lang="en-GB" altLang="zh-CN" sz="3200"/>
            </a:br>
            <a:r>
              <a:rPr lang="zh-CN" altLang="en-US" sz="3200"/>
              <a:t>完</a:t>
            </a:r>
            <a:br>
              <a:rPr lang="en-US" sz="3200"/>
            </a:br>
            <a:endParaRPr lang="en-GB" sz="3200" dirty="0"/>
          </a:p>
        </p:txBody>
      </p:sp>
    </p:spTree>
    <p:extLst>
      <p:ext uri="{BB962C8B-B14F-4D97-AF65-F5344CB8AC3E}">
        <p14:creationId xmlns:p14="http://schemas.microsoft.com/office/powerpoint/2010/main" val="527879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91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3429000"/>
          </a:xfrm>
        </p:spPr>
        <p:txBody>
          <a:bodyPr>
            <a:normAutofit fontScale="90000"/>
          </a:bodyPr>
          <a:lstStyle/>
          <a:p>
            <a:pPr>
              <a:lnSpc>
                <a:spcPct val="150000"/>
              </a:lnSpc>
            </a:pPr>
            <a:br>
              <a:rPr lang="en-US" sz="2800"/>
            </a:br>
            <a:br>
              <a:rPr lang="en-US" sz="2800"/>
            </a:br>
            <a:r>
              <a:rPr lang="en-US" sz="3100"/>
              <a:t>Matthew </a:t>
            </a:r>
            <a:r>
              <a:rPr lang="zh-CN" altLang="en-US" sz="3100"/>
              <a:t>马太福音 </a:t>
            </a:r>
            <a:r>
              <a:rPr lang="en-US" altLang="zh-CN" sz="3100"/>
              <a:t>5:</a:t>
            </a:r>
            <a:r>
              <a:rPr lang="en-US" sz="3100"/>
              <a:t>32,  19:4-6</a:t>
            </a:r>
            <a:br>
              <a:rPr lang="en-US" sz="2800"/>
            </a:br>
            <a:br>
              <a:rPr lang="en-US" sz="3200"/>
            </a:br>
            <a:endParaRPr lang="en-GB" sz="3200" dirty="0"/>
          </a:p>
        </p:txBody>
      </p:sp>
    </p:spTree>
    <p:extLst>
      <p:ext uri="{BB962C8B-B14F-4D97-AF65-F5344CB8AC3E}">
        <p14:creationId xmlns:p14="http://schemas.microsoft.com/office/powerpoint/2010/main" val="1644567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5</a:t>
            </a:r>
            <a:r>
              <a:rPr lang="en-US" sz="2400"/>
              <a:t>:</a:t>
            </a:r>
            <a:r>
              <a:rPr lang="en-US" altLang="zh-CN" sz="2400"/>
              <a:t>32</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baseline="30000"/>
              <a:t>32</a:t>
            </a:r>
            <a:r>
              <a:rPr lang="en-GB" sz="2800"/>
              <a:t>  But I say to you that whoever divorces his wife for any reason except adultery causes her to commit adultery; and whoever marries a woman who is divorced commits adultery. </a:t>
            </a:r>
          </a:p>
          <a:p>
            <a:pPr marL="0" indent="0">
              <a:lnSpc>
                <a:spcPct val="150000"/>
              </a:lnSpc>
              <a:buNone/>
            </a:pPr>
            <a:r>
              <a:rPr lang="en-US" altLang="zh-CN" sz="2800" baseline="30000"/>
              <a:t>32</a:t>
            </a:r>
            <a:r>
              <a:rPr lang="en-US" altLang="zh-CN" sz="2800"/>
              <a:t> </a:t>
            </a:r>
            <a:r>
              <a:rPr lang="zh-CN" altLang="en-US" sz="2800"/>
              <a:t>可是我告诉你们，凡休妻的，如果不是因她不贞，就是促使她犯奸淫；无论谁娶了被休的妇人，也就是犯奸淫了。</a:t>
            </a:r>
            <a:endParaRPr lang="zh-CN" altLang="en-US" sz="2800" dirty="0"/>
          </a:p>
        </p:txBody>
      </p:sp>
    </p:spTree>
    <p:extLst>
      <p:ext uri="{BB962C8B-B14F-4D97-AF65-F5344CB8AC3E}">
        <p14:creationId xmlns:p14="http://schemas.microsoft.com/office/powerpoint/2010/main" val="335453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19</a:t>
            </a:r>
            <a:r>
              <a:rPr lang="en-US" sz="2400"/>
              <a:t>:</a:t>
            </a:r>
            <a:r>
              <a:rPr lang="en-US" altLang="zh-CN" sz="2400"/>
              <a:t>4-6</a:t>
            </a:r>
            <a:endParaRPr lang="en-GB" sz="2400" dirty="0"/>
          </a:p>
        </p:txBody>
      </p:sp>
      <p:sp>
        <p:nvSpPr>
          <p:cNvPr id="3" name="Content Placeholder 2"/>
          <p:cNvSpPr>
            <a:spLocks noGrp="1"/>
          </p:cNvSpPr>
          <p:nvPr>
            <p:ph idx="1"/>
          </p:nvPr>
        </p:nvSpPr>
        <p:spPr>
          <a:xfrm>
            <a:off x="304800" y="762000"/>
            <a:ext cx="8534400" cy="5791200"/>
          </a:xfrm>
        </p:spPr>
        <p:txBody>
          <a:bodyPr>
            <a:noAutofit/>
          </a:bodyPr>
          <a:lstStyle/>
          <a:p>
            <a:pPr marL="0" indent="0">
              <a:buNone/>
            </a:pPr>
            <a:r>
              <a:rPr lang="en-GB" sz="2800" baseline="30000"/>
              <a:t>4  </a:t>
            </a:r>
            <a:r>
              <a:rPr lang="en-GB" sz="2800"/>
              <a:t>  “The creator from the beginning made them male and female.”  </a:t>
            </a:r>
            <a:r>
              <a:rPr lang="en-GB" sz="2800" baseline="30000"/>
              <a:t>5</a:t>
            </a:r>
            <a:r>
              <a:rPr lang="en-GB" sz="2800"/>
              <a:t> And he said, “For this reason a man will leave his father and mother and will be attached to his wife, and the two will be one flesh.” </a:t>
            </a:r>
            <a:r>
              <a:rPr lang="en-GB" sz="2800" baseline="30000"/>
              <a:t>6   </a:t>
            </a:r>
            <a:r>
              <a:rPr lang="en-GB" sz="2800"/>
              <a:t>“So then, they are no longer two but one flesh. Therefore what God has joined together, let not man </a:t>
            </a:r>
            <a:r>
              <a:rPr lang="en-US" altLang="zh-CN" sz="2800"/>
              <a:t>break apart</a:t>
            </a:r>
            <a:r>
              <a:rPr lang="en-GB" sz="2800"/>
              <a:t>.”  </a:t>
            </a:r>
          </a:p>
          <a:p>
            <a:pPr marL="0" indent="0">
              <a:buNone/>
            </a:pPr>
            <a:endParaRPr lang="en-GB" sz="2800" baseline="30000"/>
          </a:p>
          <a:p>
            <a:pPr marL="0" indent="0">
              <a:lnSpc>
                <a:spcPct val="150000"/>
              </a:lnSpc>
              <a:buNone/>
            </a:pPr>
            <a:r>
              <a:rPr lang="en-US" altLang="zh-CN" sz="2800" baseline="30000"/>
              <a:t>4</a:t>
            </a:r>
            <a:r>
              <a:rPr lang="en-GB" sz="2800" baseline="30000"/>
              <a:t> </a:t>
            </a:r>
            <a:r>
              <a:rPr lang="zh-CN" altLang="en-US" sz="2800"/>
              <a:t>  太初造物主造人，是一男一女。</a:t>
            </a:r>
            <a:r>
              <a:rPr lang="en-US" altLang="zh-CN" sz="2800" baseline="30000"/>
              <a:t>  5   </a:t>
            </a:r>
            <a:r>
              <a:rPr lang="zh-CN" altLang="en-US" sz="2800"/>
              <a:t>且说：这就是为什么男人要离开自己的父母去依恋妻子，俩人结为一体。</a:t>
            </a:r>
            <a:r>
              <a:rPr lang="en-GB" sz="2800" baseline="30000"/>
              <a:t>6  </a:t>
            </a:r>
            <a:r>
              <a:rPr lang="zh-CN" altLang="en-US" sz="2800"/>
              <a:t>这样，他们不再是两个人，而是一体的了。所以神所结合的，人不可拆散。</a:t>
            </a:r>
            <a:r>
              <a:rPr lang="en-US" altLang="zh-CN" sz="2800"/>
              <a:t> </a:t>
            </a:r>
          </a:p>
          <a:p>
            <a:pPr marL="0" indent="0">
              <a:lnSpc>
                <a:spcPct val="150000"/>
              </a:lnSpc>
              <a:buNone/>
            </a:pPr>
            <a:endParaRPr lang="zh-CN" altLang="en-US" sz="2800" dirty="0"/>
          </a:p>
        </p:txBody>
      </p:sp>
    </p:spTree>
    <p:extLst>
      <p:ext uri="{BB962C8B-B14F-4D97-AF65-F5344CB8AC3E}">
        <p14:creationId xmlns:p14="http://schemas.microsoft.com/office/powerpoint/2010/main" val="77267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2743199"/>
          </a:xfrm>
        </p:spPr>
        <p:txBody>
          <a:bodyPr>
            <a:normAutofit/>
          </a:bodyPr>
          <a:lstStyle/>
          <a:p>
            <a:pPr>
              <a:lnSpc>
                <a:spcPct val="150000"/>
              </a:lnSpc>
            </a:pPr>
            <a:r>
              <a:rPr lang="en-US" altLang="zh-CN" sz="2800"/>
              <a:t>What Jesus appears to say…</a:t>
            </a:r>
            <a:br>
              <a:rPr lang="en-US" sz="2800"/>
            </a:br>
            <a:r>
              <a:rPr lang="zh-CN" altLang="en-US" sz="2800"/>
              <a:t>耶稣似乎在说</a:t>
            </a:r>
            <a:r>
              <a:rPr lang="en-GB" altLang="zh-CN" sz="2800"/>
              <a:t>…</a:t>
            </a:r>
            <a:endParaRPr lang="en-GB" sz="2800" dirty="0"/>
          </a:p>
        </p:txBody>
      </p:sp>
    </p:spTree>
    <p:extLst>
      <p:ext uri="{BB962C8B-B14F-4D97-AF65-F5344CB8AC3E}">
        <p14:creationId xmlns:p14="http://schemas.microsoft.com/office/powerpoint/2010/main" val="179066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91200"/>
          </a:xfrm>
        </p:spPr>
        <p:txBody>
          <a:bodyPr>
            <a:noAutofit/>
          </a:bodyPr>
          <a:lstStyle/>
          <a:p>
            <a:pPr marL="0" indent="0">
              <a:buNone/>
            </a:pPr>
            <a:r>
              <a:rPr lang="en-GB" sz="2800" i="1"/>
              <a:t>Every marriage is joined by God. When God has joined two persons together in marriage, man must not break them up by divorce. God does not allow divorce, except when your spouse has committed adultery. You must not divorce for any other reason. </a:t>
            </a:r>
          </a:p>
          <a:p>
            <a:pPr marL="0" indent="0">
              <a:buNone/>
            </a:pPr>
            <a:endParaRPr lang="en-GB" sz="2800" i="1"/>
          </a:p>
          <a:p>
            <a:pPr marL="0" indent="0">
              <a:lnSpc>
                <a:spcPct val="150000"/>
              </a:lnSpc>
              <a:buNone/>
            </a:pPr>
            <a:r>
              <a:rPr lang="zh-CN" altLang="en-US" sz="2800"/>
              <a:t>婚姻都是神结合的。神所结合的，人不可拆散。除非妻子或丈夫不贞，否则不可因其他理由离婚。</a:t>
            </a:r>
            <a:endParaRPr lang="zh-CN" altLang="en-US" sz="2800" dirty="0"/>
          </a:p>
        </p:txBody>
      </p:sp>
    </p:spTree>
    <p:extLst>
      <p:ext uri="{BB962C8B-B14F-4D97-AF65-F5344CB8AC3E}">
        <p14:creationId xmlns:p14="http://schemas.microsoft.com/office/powerpoint/2010/main" val="312411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2743199"/>
          </a:xfrm>
        </p:spPr>
        <p:txBody>
          <a:bodyPr>
            <a:normAutofit/>
          </a:bodyPr>
          <a:lstStyle/>
          <a:p>
            <a:pPr>
              <a:lnSpc>
                <a:spcPct val="150000"/>
              </a:lnSpc>
            </a:pPr>
            <a:r>
              <a:rPr lang="en-US" altLang="zh-CN" sz="2800"/>
              <a:t>What Jesus is really saying…</a:t>
            </a:r>
            <a:br>
              <a:rPr lang="en-US" sz="2800"/>
            </a:br>
            <a:r>
              <a:rPr lang="zh-CN" altLang="en-US" sz="2800"/>
              <a:t>其实，耶稣真正在说</a:t>
            </a:r>
            <a:r>
              <a:rPr lang="en-GB" altLang="zh-CN" sz="2800"/>
              <a:t>…</a:t>
            </a:r>
            <a:endParaRPr lang="en-GB" sz="2800" dirty="0"/>
          </a:p>
        </p:txBody>
      </p:sp>
    </p:spTree>
    <p:extLst>
      <p:ext uri="{BB962C8B-B14F-4D97-AF65-F5344CB8AC3E}">
        <p14:creationId xmlns:p14="http://schemas.microsoft.com/office/powerpoint/2010/main" val="2616796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3718</TotalTime>
  <Words>1335</Words>
  <Application>Microsoft Office PowerPoint</Application>
  <PresentationFormat>On-screen Show (4:3)</PresentationFormat>
  <Paragraphs>83</Paragraphs>
  <Slides>34</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宋体</vt:lpstr>
      <vt:lpstr>Arial</vt:lpstr>
      <vt:lpstr>Calibri</vt:lpstr>
      <vt:lpstr>Office Theme</vt:lpstr>
      <vt:lpstr>2018.07.08</vt:lpstr>
      <vt:lpstr>The Gospel of Matthew Series 马太福音系列</vt:lpstr>
      <vt:lpstr>Marriage is Sacred, But is Not Forever 婚姻是大事，但并非永远</vt:lpstr>
      <vt:lpstr>  Matthew 马太福音 5:32,  19:4-6  </vt:lpstr>
      <vt:lpstr>Matthew 马太福音 5:32</vt:lpstr>
      <vt:lpstr>Matthew 马太福音 19:4-6</vt:lpstr>
      <vt:lpstr>What Jesus appears to say… 耶稣似乎在说…</vt:lpstr>
      <vt:lpstr>PowerPoint Presentation</vt:lpstr>
      <vt:lpstr>What Jesus is really saying… 其实，耶稣真正在说…</vt:lpstr>
      <vt:lpstr>PowerPoint Presentation</vt:lpstr>
      <vt:lpstr>Misapplication of Jesus’ words leads to  inner conflict, contempt of Scripture and sin  误用耶稣的话会导致 内心的矛盾、藐视圣经、犯罪</vt:lpstr>
      <vt:lpstr>PowerPoint Presentation</vt:lpstr>
      <vt:lpstr>My husband hired a hitman to kill me - but I forgive him https://www.bbc.co.uk/news/stories-44521209  我的丈夫聘用杀手去杀我——但我还是原谅了他  </vt:lpstr>
      <vt:lpstr>PowerPoint Presentation</vt:lpstr>
      <vt:lpstr>PowerPoint Presentation</vt:lpstr>
      <vt:lpstr>Matthew 马太福音 5:32</vt:lpstr>
      <vt:lpstr>Matthew 马太福音 19:6</vt:lpstr>
      <vt:lpstr>PowerPoint Presentation</vt:lpstr>
      <vt:lpstr>1 Marriage is sacred 婚姻是大事，人应当尊重</vt:lpstr>
      <vt:lpstr>2 God is compassionate. To protect man  from life-threatening harm, divorce is allowed 雅伟能体恤人的软弱， 为了保护人生命不受威胁，离婚是允许的</vt:lpstr>
      <vt:lpstr>Matthew 马太福音 19:8-9</vt:lpstr>
      <vt:lpstr>3 Marriage is not forever 婚姻虽是大事，但并非永远</vt:lpstr>
      <vt:lpstr>4 Repentance, having a right relationship with God  is the most important thing in life 悔改、跟神建立关系，才是人生最大的事</vt:lpstr>
      <vt:lpstr>Grounds for divorce acceptable in court 法院接受的提出离婚原因（可供参考）</vt:lpstr>
      <vt:lpstr> 1   adultery by spouse  2   desertion by spouse  3   unreasonable behaviour  4   separation for 2 years with consent  5   separation for 5 years without consent  1   不贞  2   被配偶遗弃  3   行为不可理喻  4    双方情愿分居两年  5    未经同意分居五年</vt:lpstr>
      <vt:lpstr> 1   adultery by spouse  2   desertion by spouse  3   unreasonable behaviour  4   separation for 2 years with consent  5   separation for 5 years without consent  1   不贞  2   被配偶遗弃  3   行为不可理喻  4    双方情愿分居两年  5    未经同意分居五年</vt:lpstr>
      <vt:lpstr> 5   physical or verbal or emotional abuse  6   devoting too much time to a career  7   having no common interests  8   pursuing a separate social life       5   身体虐待、口头谩骂、精神虐待  6   配偶太多的时间都用在工作上  7   没有共同的爱好  8   各自有不同的社交生活  </vt:lpstr>
      <vt:lpstr>Why doesn’t Jesus speak plainly? 为什么耶稣不明明白白地说？</vt:lpstr>
      <vt:lpstr>Matthew 马太福音 19:3</vt:lpstr>
      <vt:lpstr>Matthew 马太福音 7:7-8</vt:lpstr>
      <vt:lpstr>God didn’t send Jesus to condemn man  but to save 神遣耶稣不是来给人定罪，而是要人得救</vt:lpstr>
      <vt:lpstr>John 约翰福音 3:16-17</vt:lpstr>
      <vt:lpstr>The End 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KAHANG</cp:lastModifiedBy>
  <cp:revision>478</cp:revision>
  <dcterms:created xsi:type="dcterms:W3CDTF">2006-08-16T00:00:00Z</dcterms:created>
  <dcterms:modified xsi:type="dcterms:W3CDTF">2018-07-09T21:24:26Z</dcterms:modified>
  <cp:contentStatus/>
</cp:coreProperties>
</file>