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8" r:id="rId2"/>
    <p:sldId id="453" r:id="rId3"/>
    <p:sldId id="389" r:id="rId4"/>
    <p:sldId id="454" r:id="rId5"/>
    <p:sldId id="456" r:id="rId6"/>
    <p:sldId id="455" r:id="rId7"/>
    <p:sldId id="457" r:id="rId8"/>
    <p:sldId id="458" r:id="rId9"/>
    <p:sldId id="433" r:id="rId10"/>
    <p:sldId id="459" r:id="rId11"/>
    <p:sldId id="468" r:id="rId12"/>
    <p:sldId id="460" r:id="rId13"/>
    <p:sldId id="461" r:id="rId14"/>
    <p:sldId id="438" r:id="rId15"/>
    <p:sldId id="462" r:id="rId16"/>
    <p:sldId id="463" r:id="rId17"/>
    <p:sldId id="464" r:id="rId18"/>
    <p:sldId id="465" r:id="rId19"/>
    <p:sldId id="466" r:id="rId20"/>
    <p:sldId id="467" r:id="rId21"/>
    <p:sldId id="46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8" autoAdjust="0"/>
    <p:restoredTop sz="94737" autoAdjust="0"/>
  </p:normalViewPr>
  <p:slideViewPr>
    <p:cSldViewPr>
      <p:cViewPr varScale="1">
        <p:scale>
          <a:sx n="108" d="100"/>
          <a:sy n="108" d="100"/>
        </p:scale>
        <p:origin x="169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01B87-E822-4F28-8A9C-06FFFDE87C68}" type="datetimeFigureOut">
              <a:rPr lang="zh-CN" altLang="en-US" smtClean="0"/>
              <a:t>2018/8/12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CDDFB-8118-4FBE-AFE7-DBE2C2EAA9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9882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12420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12420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3172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The Gospel of Matthew Series</a:t>
            </a:r>
            <a:br>
              <a:rPr lang="en-US" sz="3200" dirty="0"/>
            </a:br>
            <a:r>
              <a:rPr lang="zh-CN" altLang="en-US" sz="3200" dirty="0"/>
              <a:t>马太福音系列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355288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马太福音 </a:t>
            </a:r>
            <a:r>
              <a:rPr lang="en-US" altLang="zh-CN" sz="2800" dirty="0"/>
              <a:t>Matthew 6:13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altLang="zh-CN" sz="2800" b="1" baseline="30000" dirty="0"/>
              <a:t>13</a:t>
            </a:r>
            <a:r>
              <a:rPr lang="en-GB" altLang="zh-CN" sz="2400" dirty="0"/>
              <a:t> </a:t>
            </a:r>
            <a:r>
              <a:rPr lang="zh-CN" altLang="zh-CN" sz="2400" dirty="0"/>
              <a:t>不叫我们遇见试探；救我们脱离凶恶。</a:t>
            </a:r>
            <a:r>
              <a:rPr lang="en-US" altLang="zh-CN" sz="2400" dirty="0"/>
              <a:t>【</a:t>
            </a:r>
            <a:r>
              <a:rPr lang="zh-CN" altLang="en-US" sz="2400" dirty="0">
                <a:solidFill>
                  <a:srgbClr val="FF0000"/>
                </a:solidFill>
              </a:rPr>
              <a:t>有些后期手抄本加上“因为国度、权柄、荣耀，全是你的，直到永远。阿们”一句</a:t>
            </a:r>
            <a:r>
              <a:rPr lang="en-US" altLang="zh-CN" sz="2400" dirty="0"/>
              <a:t>】</a:t>
            </a:r>
          </a:p>
          <a:p>
            <a:pPr marL="0" indent="0" algn="just">
              <a:buNone/>
            </a:pPr>
            <a:endParaRPr lang="en-US" altLang="zh-CN" sz="2800" dirty="0"/>
          </a:p>
          <a:p>
            <a:pPr marL="0" indent="0" algn="just">
              <a:buNone/>
            </a:pPr>
            <a:r>
              <a:rPr lang="zh-CN" altLang="zh-CN" sz="2800" dirty="0"/>
              <a:t> </a:t>
            </a:r>
            <a:r>
              <a:rPr lang="en-US" altLang="zh-CN" sz="2800" baseline="30000" dirty="0"/>
              <a:t>13</a:t>
            </a:r>
            <a:r>
              <a:rPr lang="en-US" altLang="zh-CN" sz="2800" dirty="0"/>
              <a:t> And lead us not into temptation, but deliver us from evil. (</a:t>
            </a:r>
            <a:r>
              <a:rPr lang="en-US" altLang="zh-CN" sz="2800" dirty="0">
                <a:solidFill>
                  <a:srgbClr val="FF0000"/>
                </a:solidFill>
              </a:rPr>
              <a:t>some manuscripts add: For yours is the kingdom and the power and the glory, forever. Amen </a:t>
            </a:r>
            <a:r>
              <a:rPr lang="en-US" altLang="zh-CN" sz="2800" dirty="0"/>
              <a:t>)</a:t>
            </a:r>
          </a:p>
          <a:p>
            <a:pPr marL="0" indent="0" algn="just">
              <a:buNone/>
            </a:pPr>
            <a:endParaRPr lang="zh-CN" altLang="zh-CN" sz="2600" dirty="0"/>
          </a:p>
        </p:txBody>
      </p:sp>
    </p:spTree>
    <p:extLst>
      <p:ext uri="{BB962C8B-B14F-4D97-AF65-F5344CB8AC3E}">
        <p14:creationId xmlns:p14="http://schemas.microsoft.com/office/powerpoint/2010/main" val="869907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使徒行传 </a:t>
            </a:r>
            <a:r>
              <a:rPr lang="en-US" altLang="zh-CN" sz="2800" dirty="0"/>
              <a:t>Acts 17:26-28a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="1" baseline="30000" dirty="0"/>
              <a:t>26</a:t>
            </a:r>
            <a:r>
              <a:rPr lang="zh-CN" altLang="zh-CN" sz="2400" dirty="0"/>
              <a:t>他从一个本源造出万族的人，住在全地上，并且预先定准他们的年限和所住的疆界，</a:t>
            </a:r>
            <a:r>
              <a:rPr lang="en-GB" altLang="zh-CN" sz="2800" b="1" baseline="30000" dirty="0"/>
              <a:t>27</a:t>
            </a:r>
            <a:r>
              <a:rPr lang="zh-CN" altLang="zh-C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要叫他们寻求神，或者可以揣摩而得，其实他离我们各人不远</a:t>
            </a:r>
            <a:r>
              <a:rPr lang="zh-CN" altLang="zh-CN" sz="2400" dirty="0"/>
              <a:t>；</a:t>
            </a:r>
            <a:r>
              <a:rPr lang="en-GB" altLang="zh-CN" sz="2800" b="1" baseline="30000" dirty="0"/>
              <a:t>28</a:t>
            </a:r>
            <a:r>
              <a:rPr lang="zh-CN" altLang="zh-CN" sz="2400" dirty="0"/>
              <a:t>我们生活、动作、存留，都在乎他。</a:t>
            </a:r>
          </a:p>
          <a:p>
            <a:pPr marL="0" indent="0" algn="just">
              <a:buNone/>
            </a:pPr>
            <a:endParaRPr lang="en-US" altLang="zh-CN" sz="2400" dirty="0"/>
          </a:p>
          <a:p>
            <a:pPr marL="0" indent="0" algn="just">
              <a:buNone/>
            </a:pPr>
            <a:r>
              <a:rPr lang="en-US" altLang="zh-CN" sz="2800" baseline="30000" dirty="0"/>
              <a:t>26</a:t>
            </a:r>
            <a:r>
              <a:rPr lang="en-US" altLang="zh-CN" sz="2800" dirty="0"/>
              <a:t> And he made from one man every nation of mankind to live on all the face of the earth, having determined allotted periods and the boundaries of their dwelling place,  </a:t>
            </a:r>
            <a:r>
              <a:rPr lang="en-US" altLang="zh-CN" sz="2800" baseline="30000" dirty="0"/>
              <a:t>27</a:t>
            </a:r>
            <a:r>
              <a:rPr lang="en-US" altLang="zh-CN" sz="2800" dirty="0"/>
              <a:t> </a:t>
            </a:r>
            <a:r>
              <a:rPr lang="en-US" altLang="zh-CN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that they should seek God, in the hope that they might feel their way toward Him and find Him. </a:t>
            </a:r>
            <a:r>
              <a:rPr lang="en-US" altLang="zh-CN" sz="2800">
                <a:solidFill>
                  <a:schemeClr val="tx2">
                    <a:lumMod val="60000"/>
                    <a:lumOff val="40000"/>
                  </a:schemeClr>
                </a:solidFill>
              </a:rPr>
              <a:t>Yet He </a:t>
            </a:r>
            <a:r>
              <a:rPr lang="en-US" altLang="zh-CN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is actually not far from each one of us, </a:t>
            </a:r>
            <a:r>
              <a:rPr lang="en-US" altLang="zh-CN" sz="2800" dirty="0"/>
              <a:t> </a:t>
            </a:r>
            <a:r>
              <a:rPr lang="en-US" altLang="zh-CN" sz="2800" baseline="30000" dirty="0"/>
              <a:t>28</a:t>
            </a:r>
            <a:r>
              <a:rPr lang="en-US" altLang="zh-CN" sz="2800" dirty="0"/>
              <a:t> for "'In him we live and move and have our being';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3594764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主祷文的结构</a:t>
            </a:r>
            <a:br>
              <a:rPr lang="en-US" altLang="zh-CN" sz="2800" dirty="0"/>
            </a:br>
            <a:r>
              <a:rPr lang="en-US" altLang="zh-CN" sz="2800" dirty="0"/>
              <a:t>The structure of the Lord’s prayer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152400" y="1371600"/>
            <a:ext cx="2438400" cy="11664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sz="2200" dirty="0">
                <a:solidFill>
                  <a:srgbClr val="FF0000"/>
                </a:solidFill>
              </a:rPr>
              <a:t>对神的呼求</a:t>
            </a:r>
            <a:r>
              <a:rPr lang="zh-CN" altLang="en-US" sz="2200" dirty="0">
                <a:solidFill>
                  <a:srgbClr val="FF0000"/>
                </a:solidFill>
              </a:rPr>
              <a:t>：</a:t>
            </a:r>
            <a:endParaRPr lang="en-US" altLang="zh-CN" sz="2200" dirty="0">
              <a:solidFill>
                <a:srgbClr val="FF0000"/>
              </a:solidFill>
            </a:endParaRPr>
          </a:p>
          <a:p>
            <a:pPr algn="ctr"/>
            <a:r>
              <a:rPr lang="zh-CN" altLang="en-US" sz="2200" dirty="0">
                <a:solidFill>
                  <a:srgbClr val="FF0000"/>
                </a:solidFill>
              </a:rPr>
              <a:t>“我们在天上的父”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590800" y="1881554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048000" y="1371600"/>
            <a:ext cx="2743200" cy="11664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200" dirty="0">
                <a:solidFill>
                  <a:schemeClr val="tx1"/>
                </a:solidFill>
              </a:rPr>
              <a:t>7 </a:t>
            </a:r>
            <a:r>
              <a:rPr lang="zh-CN" altLang="en-US" sz="2200" dirty="0">
                <a:solidFill>
                  <a:schemeClr val="tx1"/>
                </a:solidFill>
              </a:rPr>
              <a:t>个请求 （祷告范例在第七个请求那里停下）</a:t>
            </a:r>
            <a:endParaRPr lang="zh-CN" alt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6248400" y="1383323"/>
            <a:ext cx="2743200" cy="1119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200" dirty="0">
                <a:solidFill>
                  <a:schemeClr val="tx1"/>
                </a:solidFill>
              </a:rPr>
              <a:t>14-15</a:t>
            </a:r>
            <a:r>
              <a:rPr lang="zh-CN" altLang="en-US" sz="2200" dirty="0">
                <a:solidFill>
                  <a:schemeClr val="tx1"/>
                </a:solidFill>
              </a:rPr>
              <a:t>节</a:t>
            </a:r>
            <a:endParaRPr lang="en-US" altLang="zh-CN" sz="2200" dirty="0">
              <a:solidFill>
                <a:schemeClr val="tx1"/>
              </a:solidFill>
            </a:endParaRPr>
          </a:p>
          <a:p>
            <a:pPr algn="ctr"/>
            <a:r>
              <a:rPr lang="zh-CN" altLang="en-US" sz="2200" dirty="0">
                <a:solidFill>
                  <a:schemeClr val="tx1"/>
                </a:solidFill>
              </a:rPr>
              <a:t>解释第五个请求的意思</a:t>
            </a:r>
            <a:endParaRPr lang="zh-CN" altLang="en-US" sz="20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791200" y="19050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52400" y="3657600"/>
            <a:ext cx="2438400" cy="1119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200" dirty="0">
                <a:solidFill>
                  <a:srgbClr val="FF0000"/>
                </a:solidFill>
              </a:rPr>
              <a:t>Calling to God</a:t>
            </a:r>
            <a:r>
              <a:rPr lang="zh-CN" altLang="en-US" sz="2200" dirty="0">
                <a:solidFill>
                  <a:srgbClr val="FF0000"/>
                </a:solidFill>
              </a:rPr>
              <a:t>：</a:t>
            </a:r>
            <a:endParaRPr lang="en-US" altLang="zh-CN" sz="2200" dirty="0">
              <a:solidFill>
                <a:srgbClr val="FF0000"/>
              </a:solidFill>
            </a:endParaRPr>
          </a:p>
          <a:p>
            <a:pPr algn="ctr"/>
            <a:r>
              <a:rPr lang="zh-CN" altLang="en-US" sz="2200" dirty="0">
                <a:solidFill>
                  <a:srgbClr val="FF0000"/>
                </a:solidFill>
              </a:rPr>
              <a:t>“</a:t>
            </a:r>
            <a:r>
              <a:rPr lang="en-US" altLang="zh-CN" sz="2200" dirty="0">
                <a:solidFill>
                  <a:srgbClr val="FF0000"/>
                </a:solidFill>
              </a:rPr>
              <a:t>Our Father in heaven</a:t>
            </a:r>
            <a:r>
              <a:rPr lang="zh-CN" altLang="en-US" sz="2200" dirty="0">
                <a:solidFill>
                  <a:srgbClr val="FF0000"/>
                </a:solidFill>
              </a:rPr>
              <a:t>”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590800" y="42672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048000" y="3657600"/>
            <a:ext cx="2743200" cy="1119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200" dirty="0">
                <a:solidFill>
                  <a:schemeClr val="tx1"/>
                </a:solidFill>
              </a:rPr>
              <a:t>7 petitions</a:t>
            </a:r>
            <a:r>
              <a:rPr lang="zh-CN" altLang="en-US" sz="2200" dirty="0">
                <a:solidFill>
                  <a:schemeClr val="tx1"/>
                </a:solidFill>
              </a:rPr>
              <a:t>（</a:t>
            </a:r>
            <a:r>
              <a:rPr lang="en-US" altLang="zh-CN" sz="2200" dirty="0">
                <a:solidFill>
                  <a:schemeClr val="tx1"/>
                </a:solidFill>
              </a:rPr>
              <a:t>Prayer model stops at 7</a:t>
            </a:r>
            <a:r>
              <a:rPr lang="en-US" altLang="zh-CN" sz="2200" baseline="30000" dirty="0">
                <a:solidFill>
                  <a:schemeClr val="tx1"/>
                </a:solidFill>
              </a:rPr>
              <a:t>th</a:t>
            </a:r>
            <a:r>
              <a:rPr lang="en-US" altLang="zh-CN" sz="2200" dirty="0">
                <a:solidFill>
                  <a:schemeClr val="tx1"/>
                </a:solidFill>
              </a:rPr>
              <a:t> petition</a:t>
            </a:r>
            <a:r>
              <a:rPr lang="zh-CN" altLang="en-US" sz="2200" dirty="0">
                <a:solidFill>
                  <a:schemeClr val="tx1"/>
                </a:solidFill>
              </a:rPr>
              <a:t>）</a:t>
            </a:r>
            <a:endParaRPr lang="zh-CN" alt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6248400" y="3604846"/>
            <a:ext cx="2743200" cy="11723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200" dirty="0">
                <a:solidFill>
                  <a:schemeClr val="tx1"/>
                </a:solidFill>
              </a:rPr>
              <a:t>Verse 14-15</a:t>
            </a:r>
          </a:p>
          <a:p>
            <a:pPr algn="ctr"/>
            <a:r>
              <a:rPr lang="en-US" altLang="zh-CN" sz="2200" dirty="0">
                <a:solidFill>
                  <a:schemeClr val="tx1"/>
                </a:solidFill>
              </a:rPr>
              <a:t>Explains the meaning of 5</a:t>
            </a:r>
            <a:r>
              <a:rPr lang="en-US" altLang="zh-CN" sz="2200" baseline="30000" dirty="0">
                <a:solidFill>
                  <a:schemeClr val="tx1"/>
                </a:solidFill>
              </a:rPr>
              <a:t>th</a:t>
            </a:r>
            <a:r>
              <a:rPr lang="en-US" altLang="zh-CN" sz="2200" dirty="0">
                <a:solidFill>
                  <a:schemeClr val="tx1"/>
                </a:solidFill>
              </a:rPr>
              <a:t> petition</a:t>
            </a:r>
            <a:endParaRPr lang="zh-CN" altLang="en-US" sz="20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791200" y="42672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8322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马太福音 </a:t>
            </a:r>
            <a:r>
              <a:rPr lang="en-US" altLang="zh-CN" sz="2800" dirty="0"/>
              <a:t>Matthew 6:9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="1" baseline="30000" dirty="0"/>
              <a:t>9</a:t>
            </a:r>
            <a:r>
              <a:rPr lang="en-US" altLang="zh-CN" sz="2400" dirty="0"/>
              <a:t> </a:t>
            </a:r>
            <a:r>
              <a:rPr lang="zh-CN" altLang="en-US" sz="2400" dirty="0"/>
              <a:t>所以，你们祷告要这样说：</a:t>
            </a:r>
            <a:r>
              <a:rPr lang="zh-CN" alt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我们在天上的父</a:t>
            </a:r>
            <a:r>
              <a:rPr lang="zh-CN" altLang="en-US" sz="2400" dirty="0"/>
              <a:t>：</a:t>
            </a:r>
            <a:endParaRPr lang="en-US" altLang="zh-CN" sz="2400" dirty="0"/>
          </a:p>
          <a:p>
            <a:pPr marL="0" indent="0" algn="just">
              <a:buNone/>
            </a:pPr>
            <a:endParaRPr lang="en-US" altLang="zh-CN" sz="2800" dirty="0"/>
          </a:p>
          <a:p>
            <a:pPr marL="0" indent="0" algn="just">
              <a:buNone/>
            </a:pPr>
            <a:r>
              <a:rPr lang="en-US" altLang="zh-CN" sz="2800" baseline="30000" dirty="0"/>
              <a:t>9</a:t>
            </a:r>
            <a:r>
              <a:rPr lang="en-US" altLang="zh-CN" sz="2800" dirty="0"/>
              <a:t> Pray then like this: "</a:t>
            </a:r>
            <a:r>
              <a:rPr lang="en-US" altLang="zh-CN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Our Father in heaven</a:t>
            </a:r>
            <a:r>
              <a:rPr lang="en-US" altLang="zh-CN" sz="2800" dirty="0"/>
              <a:t>, </a:t>
            </a:r>
            <a:endParaRPr lang="zh-CN" altLang="zh-CN" sz="2600" dirty="0"/>
          </a:p>
        </p:txBody>
      </p:sp>
    </p:spTree>
    <p:extLst>
      <p:ext uri="{BB962C8B-B14F-4D97-AF65-F5344CB8AC3E}">
        <p14:creationId xmlns:p14="http://schemas.microsoft.com/office/powerpoint/2010/main" val="1946589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马太福音 </a:t>
            </a:r>
            <a:r>
              <a:rPr lang="en-US" altLang="zh-CN" sz="2800" dirty="0"/>
              <a:t>Matthew 4:17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altLang="zh-CN" sz="2800" b="1" baseline="30000" dirty="0"/>
              <a:t>17 </a:t>
            </a:r>
            <a:r>
              <a:rPr lang="zh-CN" altLang="zh-CN" sz="2400" dirty="0"/>
              <a:t>从那时候，耶稣就传起道来，说：</a:t>
            </a:r>
            <a:r>
              <a:rPr lang="zh-CN" altLang="zh-C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天国近了，你们应当悔改！</a:t>
            </a:r>
            <a:endParaRPr lang="en-US" altLang="zh-CN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endParaRPr lang="en-US" altLang="zh-CN" sz="2800" dirty="0"/>
          </a:p>
          <a:p>
            <a:pPr marL="0" indent="0">
              <a:buNone/>
            </a:pPr>
            <a:r>
              <a:rPr lang="en-GB" altLang="zh-CN" sz="2800" b="1" baseline="30000" dirty="0"/>
              <a:t>17</a:t>
            </a:r>
            <a:r>
              <a:rPr lang="en-GB" altLang="zh-CN" sz="2800" dirty="0"/>
              <a:t> From that time Jesus began to preach, saying, “</a:t>
            </a:r>
            <a:r>
              <a:rPr lang="en-GB" altLang="zh-CN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Repent, for the kingdom of heaven is at hand</a:t>
            </a:r>
            <a:r>
              <a:rPr lang="en-GB" altLang="zh-CN" sz="2800" dirty="0"/>
              <a:t>.”	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687269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主祷文的结构</a:t>
            </a:r>
            <a:br>
              <a:rPr lang="en-US" altLang="zh-CN" sz="2800" dirty="0"/>
            </a:br>
            <a:r>
              <a:rPr lang="en-US" altLang="zh-CN" sz="2800" dirty="0"/>
              <a:t>The structure of the Lord’s prayer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152400" y="1371600"/>
            <a:ext cx="2438400" cy="11664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sz="2200" dirty="0">
                <a:solidFill>
                  <a:prstClr val="black"/>
                </a:solidFill>
              </a:rPr>
              <a:t>对神的呼求</a:t>
            </a:r>
            <a:r>
              <a:rPr lang="zh-CN" altLang="en-US" sz="2200" dirty="0">
                <a:solidFill>
                  <a:prstClr val="black"/>
                </a:solidFill>
              </a:rPr>
              <a:t>：</a:t>
            </a:r>
            <a:endParaRPr lang="en-US" altLang="zh-CN" sz="2200" dirty="0">
              <a:solidFill>
                <a:prstClr val="black"/>
              </a:solidFill>
            </a:endParaRPr>
          </a:p>
          <a:p>
            <a:pPr algn="ctr"/>
            <a:r>
              <a:rPr lang="zh-CN" altLang="en-US" sz="2200" dirty="0">
                <a:solidFill>
                  <a:prstClr val="black"/>
                </a:solidFill>
              </a:rPr>
              <a:t>“我们在天上的父”</a:t>
            </a:r>
            <a:endParaRPr lang="zh-CN" altLang="en-US" sz="22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590800" y="1881554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048000" y="1371600"/>
            <a:ext cx="2743200" cy="11664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200" dirty="0">
                <a:solidFill>
                  <a:srgbClr val="FF0000"/>
                </a:solidFill>
              </a:rPr>
              <a:t>7 </a:t>
            </a:r>
            <a:r>
              <a:rPr lang="zh-CN" altLang="en-US" sz="2200" dirty="0">
                <a:solidFill>
                  <a:srgbClr val="FF0000"/>
                </a:solidFill>
              </a:rPr>
              <a:t>个请求 </a:t>
            </a:r>
            <a:r>
              <a:rPr lang="zh-CN" altLang="en-US" sz="2200" dirty="0">
                <a:solidFill>
                  <a:schemeClr val="tx1"/>
                </a:solidFill>
              </a:rPr>
              <a:t>（祷告范例在第七个请求那里停下）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48400" y="1383323"/>
            <a:ext cx="2743200" cy="1119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200" dirty="0">
                <a:solidFill>
                  <a:schemeClr val="tx1"/>
                </a:solidFill>
              </a:rPr>
              <a:t>14-15</a:t>
            </a:r>
            <a:r>
              <a:rPr lang="zh-CN" altLang="en-US" sz="2200" dirty="0">
                <a:solidFill>
                  <a:schemeClr val="tx1"/>
                </a:solidFill>
              </a:rPr>
              <a:t>节</a:t>
            </a:r>
            <a:endParaRPr lang="en-US" altLang="zh-CN" sz="2200" dirty="0">
              <a:solidFill>
                <a:schemeClr val="tx1"/>
              </a:solidFill>
            </a:endParaRPr>
          </a:p>
          <a:p>
            <a:pPr algn="ctr"/>
            <a:r>
              <a:rPr lang="zh-CN" altLang="en-US" sz="2200" dirty="0">
                <a:solidFill>
                  <a:schemeClr val="tx1"/>
                </a:solidFill>
              </a:rPr>
              <a:t>解释第五个请求的意思</a:t>
            </a:r>
            <a:endParaRPr lang="zh-CN" altLang="en-US" sz="20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791200" y="19050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52400" y="3657600"/>
            <a:ext cx="2438400" cy="1119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200" dirty="0">
                <a:solidFill>
                  <a:prstClr val="black"/>
                </a:solidFill>
              </a:rPr>
              <a:t>Calling to God</a:t>
            </a:r>
            <a:r>
              <a:rPr lang="zh-CN" altLang="en-US" sz="2200" dirty="0">
                <a:solidFill>
                  <a:prstClr val="black"/>
                </a:solidFill>
              </a:rPr>
              <a:t>：</a:t>
            </a:r>
            <a:endParaRPr lang="en-US" altLang="zh-CN" sz="2200" dirty="0">
              <a:solidFill>
                <a:prstClr val="black"/>
              </a:solidFill>
            </a:endParaRPr>
          </a:p>
          <a:p>
            <a:pPr algn="ctr"/>
            <a:r>
              <a:rPr lang="zh-CN" altLang="en-US" sz="2200" dirty="0">
                <a:solidFill>
                  <a:prstClr val="black"/>
                </a:solidFill>
              </a:rPr>
              <a:t>“</a:t>
            </a:r>
            <a:r>
              <a:rPr lang="en-US" altLang="zh-CN" sz="2200" dirty="0">
                <a:solidFill>
                  <a:prstClr val="black"/>
                </a:solidFill>
              </a:rPr>
              <a:t>Our Father in heaven</a:t>
            </a:r>
            <a:r>
              <a:rPr lang="zh-CN" altLang="en-US" sz="2200" dirty="0">
                <a:solidFill>
                  <a:prstClr val="black"/>
                </a:solidFill>
              </a:rPr>
              <a:t>”</a:t>
            </a:r>
            <a:endParaRPr lang="zh-CN" altLang="en-US" sz="22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590800" y="42672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048000" y="3657600"/>
            <a:ext cx="2743200" cy="1119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200" dirty="0">
                <a:solidFill>
                  <a:srgbClr val="FF0000"/>
                </a:solidFill>
              </a:rPr>
              <a:t>7 petitions</a:t>
            </a:r>
            <a:r>
              <a:rPr lang="zh-CN" altLang="en-US" sz="2200" dirty="0">
                <a:solidFill>
                  <a:schemeClr val="tx1"/>
                </a:solidFill>
              </a:rPr>
              <a:t>（</a:t>
            </a:r>
            <a:r>
              <a:rPr lang="en-US" altLang="zh-CN" sz="2200" dirty="0">
                <a:solidFill>
                  <a:schemeClr val="tx1"/>
                </a:solidFill>
              </a:rPr>
              <a:t>Prayer model stops at 7</a:t>
            </a:r>
            <a:r>
              <a:rPr lang="en-US" altLang="zh-CN" sz="2200" baseline="30000" dirty="0">
                <a:solidFill>
                  <a:schemeClr val="tx1"/>
                </a:solidFill>
              </a:rPr>
              <a:t>th</a:t>
            </a:r>
            <a:r>
              <a:rPr lang="en-US" altLang="zh-CN" sz="2200" dirty="0">
                <a:solidFill>
                  <a:schemeClr val="tx1"/>
                </a:solidFill>
              </a:rPr>
              <a:t> petition</a:t>
            </a:r>
            <a:r>
              <a:rPr lang="zh-CN" altLang="en-US" sz="2200" dirty="0">
                <a:solidFill>
                  <a:schemeClr val="tx1"/>
                </a:solidFill>
              </a:rPr>
              <a:t>）</a:t>
            </a:r>
            <a:endParaRPr lang="zh-CN" alt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6248400" y="3604846"/>
            <a:ext cx="2743200" cy="11723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200" dirty="0">
                <a:solidFill>
                  <a:schemeClr val="tx1"/>
                </a:solidFill>
              </a:rPr>
              <a:t>Verse 14-15</a:t>
            </a:r>
          </a:p>
          <a:p>
            <a:pPr algn="ctr"/>
            <a:r>
              <a:rPr lang="en-US" altLang="zh-CN" sz="2200" dirty="0">
                <a:solidFill>
                  <a:schemeClr val="tx1"/>
                </a:solidFill>
              </a:rPr>
              <a:t>Explains the meaning of 5</a:t>
            </a:r>
            <a:r>
              <a:rPr lang="en-US" altLang="zh-CN" sz="2200" baseline="30000" dirty="0">
                <a:solidFill>
                  <a:schemeClr val="tx1"/>
                </a:solidFill>
              </a:rPr>
              <a:t>th</a:t>
            </a:r>
            <a:r>
              <a:rPr lang="en-US" altLang="zh-CN" sz="2200" dirty="0">
                <a:solidFill>
                  <a:schemeClr val="tx1"/>
                </a:solidFill>
              </a:rPr>
              <a:t> petition</a:t>
            </a:r>
            <a:endParaRPr lang="zh-CN" altLang="en-US" sz="20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791200" y="42672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6561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马太福音 </a:t>
            </a:r>
            <a:r>
              <a:rPr lang="en-US" altLang="zh-CN" sz="2800" dirty="0"/>
              <a:t>Matthew 6:9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="1" baseline="30000" dirty="0"/>
              <a:t>9</a:t>
            </a:r>
            <a:r>
              <a:rPr lang="en-US" altLang="zh-CN" sz="2400" dirty="0"/>
              <a:t> </a:t>
            </a:r>
            <a:r>
              <a:rPr lang="zh-CN" altLang="en-US" sz="2400" dirty="0"/>
              <a:t>所以，你们祷告要这样说：我们在天上的父：</a:t>
            </a:r>
            <a:r>
              <a:rPr lang="zh-CN" altLang="en-US" sz="2400" dirty="0">
                <a:solidFill>
                  <a:srgbClr val="FF0000"/>
                </a:solidFill>
              </a:rPr>
              <a:t>愿人都尊你的名为圣</a:t>
            </a:r>
            <a:r>
              <a:rPr lang="zh-CN" altLang="en-US" sz="2400" dirty="0"/>
              <a:t>。</a:t>
            </a:r>
            <a:endParaRPr lang="en-US" altLang="zh-CN" sz="2400" dirty="0"/>
          </a:p>
          <a:p>
            <a:pPr marL="0" indent="0" algn="just">
              <a:buNone/>
            </a:pPr>
            <a:endParaRPr lang="en-US" altLang="zh-CN" sz="2800" dirty="0"/>
          </a:p>
          <a:p>
            <a:pPr marL="0" indent="0" algn="just">
              <a:buNone/>
            </a:pPr>
            <a:r>
              <a:rPr lang="en-US" altLang="zh-CN" sz="2800" baseline="30000" dirty="0"/>
              <a:t>9</a:t>
            </a:r>
            <a:r>
              <a:rPr lang="en-US" altLang="zh-CN" sz="2800" dirty="0"/>
              <a:t> Pray then like this: "Our Father in heaven, </a:t>
            </a:r>
            <a:r>
              <a:rPr lang="en-US" altLang="zh-CN" sz="2800" dirty="0">
                <a:solidFill>
                  <a:srgbClr val="FF0000"/>
                </a:solidFill>
              </a:rPr>
              <a:t>hallowed be your name</a:t>
            </a:r>
            <a:r>
              <a:rPr lang="en-US" altLang="zh-CN" sz="2800" dirty="0"/>
              <a:t>. </a:t>
            </a:r>
            <a:endParaRPr lang="zh-CN" altLang="zh-CN" sz="2600" dirty="0"/>
          </a:p>
        </p:txBody>
      </p:sp>
    </p:spTree>
    <p:extLst>
      <p:ext uri="{BB962C8B-B14F-4D97-AF65-F5344CB8AC3E}">
        <p14:creationId xmlns:p14="http://schemas.microsoft.com/office/powerpoint/2010/main" val="14770796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马太福音 </a:t>
            </a:r>
            <a:r>
              <a:rPr lang="en-US" altLang="zh-CN" sz="2800" dirty="0"/>
              <a:t>Matthew 6:10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="1" baseline="30000" dirty="0"/>
              <a:t>10</a:t>
            </a:r>
            <a:r>
              <a:rPr lang="en-US" altLang="zh-CN" sz="2400" dirty="0"/>
              <a:t> </a:t>
            </a:r>
            <a:r>
              <a:rPr lang="zh-CN" altLang="en-US" sz="2400" dirty="0">
                <a:solidFill>
                  <a:srgbClr val="FF0000"/>
                </a:solidFill>
              </a:rPr>
              <a:t>愿你的国降临；愿你的旨意行在地上，如同行在天上</a:t>
            </a:r>
            <a:r>
              <a:rPr lang="zh-CN" altLang="en-US" sz="2400" dirty="0"/>
              <a:t>。</a:t>
            </a:r>
            <a:endParaRPr lang="en-US" altLang="zh-CN" sz="2400" dirty="0"/>
          </a:p>
          <a:p>
            <a:pPr marL="0" indent="0" algn="just">
              <a:buNone/>
            </a:pPr>
            <a:endParaRPr lang="en-US" altLang="zh-CN" sz="2800" dirty="0"/>
          </a:p>
          <a:p>
            <a:pPr marL="0" indent="0" algn="just">
              <a:buNone/>
            </a:pPr>
            <a:r>
              <a:rPr lang="en-US" altLang="zh-CN" sz="2800" baseline="30000" dirty="0"/>
              <a:t>10</a:t>
            </a:r>
            <a:r>
              <a:rPr lang="en-US" altLang="zh-CN" sz="2800" dirty="0"/>
              <a:t> </a:t>
            </a:r>
            <a:r>
              <a:rPr lang="en-US" altLang="zh-CN" sz="2800" dirty="0">
                <a:solidFill>
                  <a:srgbClr val="FF0000"/>
                </a:solidFill>
              </a:rPr>
              <a:t>Your kingdom come, your will be done, on earth as it is in heaven</a:t>
            </a:r>
            <a:r>
              <a:rPr lang="en-US" altLang="zh-CN" sz="2800" dirty="0"/>
              <a:t>.</a:t>
            </a:r>
            <a:endParaRPr lang="zh-CN" altLang="zh-CN" sz="2600" dirty="0"/>
          </a:p>
        </p:txBody>
      </p:sp>
    </p:spTree>
    <p:extLst>
      <p:ext uri="{BB962C8B-B14F-4D97-AF65-F5344CB8AC3E}">
        <p14:creationId xmlns:p14="http://schemas.microsoft.com/office/powerpoint/2010/main" val="30881956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主祷文的结构</a:t>
            </a:r>
            <a:br>
              <a:rPr lang="en-US" altLang="zh-CN" sz="2800" dirty="0"/>
            </a:br>
            <a:r>
              <a:rPr lang="en-US" altLang="zh-CN" sz="2800" dirty="0"/>
              <a:t>The structure of the Lord’s prayer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152400" y="1371600"/>
            <a:ext cx="2438400" cy="11664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sz="2200" dirty="0">
                <a:solidFill>
                  <a:prstClr val="black"/>
                </a:solidFill>
              </a:rPr>
              <a:t>对神的呼求</a:t>
            </a:r>
            <a:r>
              <a:rPr lang="zh-CN" altLang="en-US" sz="2200" dirty="0">
                <a:solidFill>
                  <a:prstClr val="black"/>
                </a:solidFill>
              </a:rPr>
              <a:t>：</a:t>
            </a:r>
            <a:endParaRPr lang="en-US" altLang="zh-CN" sz="2200" dirty="0">
              <a:solidFill>
                <a:prstClr val="black"/>
              </a:solidFill>
            </a:endParaRPr>
          </a:p>
          <a:p>
            <a:pPr algn="ctr"/>
            <a:r>
              <a:rPr lang="zh-CN" altLang="en-US" sz="2200" dirty="0">
                <a:solidFill>
                  <a:prstClr val="black"/>
                </a:solidFill>
              </a:rPr>
              <a:t>“我们在天上的父”</a:t>
            </a:r>
            <a:endParaRPr lang="zh-CN" altLang="en-US" sz="22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590800" y="1881554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048000" y="1371600"/>
            <a:ext cx="2743200" cy="11664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200" dirty="0">
                <a:solidFill>
                  <a:schemeClr val="tx1"/>
                </a:solidFill>
              </a:rPr>
              <a:t>7 </a:t>
            </a:r>
            <a:r>
              <a:rPr lang="zh-CN" altLang="en-US" sz="2200" dirty="0">
                <a:solidFill>
                  <a:schemeClr val="tx1"/>
                </a:solidFill>
              </a:rPr>
              <a:t>个请求 （祷告范例在第七个请求那里停下）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48400" y="1383323"/>
            <a:ext cx="2743200" cy="1119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200" dirty="0">
                <a:solidFill>
                  <a:srgbClr val="FF0000"/>
                </a:solidFill>
              </a:rPr>
              <a:t>14-15</a:t>
            </a:r>
            <a:r>
              <a:rPr lang="zh-CN" altLang="en-US" sz="2200" dirty="0">
                <a:solidFill>
                  <a:srgbClr val="FF0000"/>
                </a:solidFill>
              </a:rPr>
              <a:t>节</a:t>
            </a:r>
            <a:endParaRPr lang="en-US" altLang="zh-CN" sz="2200" dirty="0">
              <a:solidFill>
                <a:srgbClr val="FF0000"/>
              </a:solidFill>
            </a:endParaRPr>
          </a:p>
          <a:p>
            <a:pPr algn="ctr"/>
            <a:r>
              <a:rPr lang="zh-CN" altLang="en-US" sz="2200" dirty="0">
                <a:solidFill>
                  <a:srgbClr val="FF0000"/>
                </a:solidFill>
              </a:rPr>
              <a:t>解释第五个请求的意思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791200" y="19050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52400" y="3657600"/>
            <a:ext cx="2438400" cy="1119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200" dirty="0">
                <a:solidFill>
                  <a:prstClr val="black"/>
                </a:solidFill>
              </a:rPr>
              <a:t>Calling to God</a:t>
            </a:r>
            <a:r>
              <a:rPr lang="zh-CN" altLang="en-US" sz="2200" dirty="0">
                <a:solidFill>
                  <a:prstClr val="black"/>
                </a:solidFill>
              </a:rPr>
              <a:t>：</a:t>
            </a:r>
            <a:endParaRPr lang="en-US" altLang="zh-CN" sz="2200" dirty="0">
              <a:solidFill>
                <a:prstClr val="black"/>
              </a:solidFill>
            </a:endParaRPr>
          </a:p>
          <a:p>
            <a:pPr algn="ctr"/>
            <a:r>
              <a:rPr lang="zh-CN" altLang="en-US" sz="2200" dirty="0">
                <a:solidFill>
                  <a:prstClr val="black"/>
                </a:solidFill>
              </a:rPr>
              <a:t>“</a:t>
            </a:r>
            <a:r>
              <a:rPr lang="en-US" altLang="zh-CN" sz="2200" dirty="0">
                <a:solidFill>
                  <a:prstClr val="black"/>
                </a:solidFill>
              </a:rPr>
              <a:t>Our Father in heaven</a:t>
            </a:r>
            <a:r>
              <a:rPr lang="zh-CN" altLang="en-US" sz="2200" dirty="0">
                <a:solidFill>
                  <a:prstClr val="black"/>
                </a:solidFill>
              </a:rPr>
              <a:t>”</a:t>
            </a:r>
            <a:endParaRPr lang="zh-CN" altLang="en-US" sz="22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590800" y="42672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048000" y="3657600"/>
            <a:ext cx="2743200" cy="1119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200" dirty="0">
                <a:solidFill>
                  <a:schemeClr val="tx1"/>
                </a:solidFill>
              </a:rPr>
              <a:t>7 petitions</a:t>
            </a:r>
            <a:r>
              <a:rPr lang="zh-CN" altLang="en-US" sz="2200" dirty="0">
                <a:solidFill>
                  <a:schemeClr val="tx1"/>
                </a:solidFill>
              </a:rPr>
              <a:t>（</a:t>
            </a:r>
            <a:r>
              <a:rPr lang="en-US" altLang="zh-CN" sz="2200" dirty="0">
                <a:solidFill>
                  <a:schemeClr val="tx1"/>
                </a:solidFill>
              </a:rPr>
              <a:t>Prayer model stops at 7</a:t>
            </a:r>
            <a:r>
              <a:rPr lang="en-US" altLang="zh-CN" sz="2200" baseline="30000" dirty="0">
                <a:solidFill>
                  <a:schemeClr val="tx1"/>
                </a:solidFill>
              </a:rPr>
              <a:t>th</a:t>
            </a:r>
            <a:r>
              <a:rPr lang="en-US" altLang="zh-CN" sz="2200" dirty="0">
                <a:solidFill>
                  <a:schemeClr val="tx1"/>
                </a:solidFill>
              </a:rPr>
              <a:t> petition</a:t>
            </a:r>
            <a:r>
              <a:rPr lang="zh-CN" altLang="en-US" sz="2200" dirty="0">
                <a:solidFill>
                  <a:schemeClr val="tx1"/>
                </a:solidFill>
              </a:rPr>
              <a:t>）</a:t>
            </a:r>
            <a:endParaRPr lang="zh-CN" alt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6248400" y="3604846"/>
            <a:ext cx="2743200" cy="11723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200" dirty="0">
                <a:solidFill>
                  <a:srgbClr val="FF0000"/>
                </a:solidFill>
              </a:rPr>
              <a:t>Verse 14-15</a:t>
            </a:r>
          </a:p>
          <a:p>
            <a:pPr algn="ctr"/>
            <a:r>
              <a:rPr lang="en-US" altLang="zh-CN" sz="2200" dirty="0">
                <a:solidFill>
                  <a:srgbClr val="FF0000"/>
                </a:solidFill>
              </a:rPr>
              <a:t>Explains the meaning of 5</a:t>
            </a:r>
            <a:r>
              <a:rPr lang="en-US" altLang="zh-CN" sz="2200" baseline="30000" dirty="0">
                <a:solidFill>
                  <a:srgbClr val="FF0000"/>
                </a:solidFill>
              </a:rPr>
              <a:t>th</a:t>
            </a:r>
            <a:r>
              <a:rPr lang="en-US" altLang="zh-CN" sz="2200" dirty="0">
                <a:solidFill>
                  <a:srgbClr val="FF0000"/>
                </a:solidFill>
              </a:rPr>
              <a:t> petition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791200" y="42672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00497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马太福音 </a:t>
            </a:r>
            <a:r>
              <a:rPr lang="en-US" altLang="zh-CN" sz="2800" dirty="0"/>
              <a:t>Matthew 6:12, 14-15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altLang="zh-CN" sz="2800" b="1" baseline="30000" dirty="0"/>
              <a:t>12 </a:t>
            </a:r>
            <a:r>
              <a:rPr lang="zh-CN" altLang="zh-CN" sz="2400" dirty="0">
                <a:solidFill>
                  <a:srgbClr val="FF0000"/>
                </a:solidFill>
              </a:rPr>
              <a:t>免我们的债，如同我们免了人的债</a:t>
            </a:r>
            <a:r>
              <a:rPr lang="en-US" altLang="zh-CN" sz="2400" dirty="0"/>
              <a:t>…</a:t>
            </a:r>
            <a:r>
              <a:rPr lang="en-GB" altLang="zh-CN" sz="2800" b="1" baseline="30000" dirty="0"/>
              <a:t>14</a:t>
            </a:r>
            <a:r>
              <a:rPr lang="zh-CN" altLang="zh-CN" sz="2400" dirty="0"/>
              <a:t>你们饶恕人的过犯，你们的天父也必饶恕你们的过犯</a:t>
            </a:r>
            <a:r>
              <a:rPr lang="en-US" altLang="zh-CN" sz="2400" dirty="0"/>
              <a:t> </a:t>
            </a:r>
            <a:r>
              <a:rPr lang="en-GB" altLang="zh-CN" sz="2800" b="1" baseline="30000" dirty="0"/>
              <a:t>15</a:t>
            </a:r>
            <a:r>
              <a:rPr lang="zh-CN" altLang="zh-CN" sz="2400" dirty="0"/>
              <a:t>你们不饶恕人的过犯，你们的天父也必不饶恕你们的过犯。</a:t>
            </a:r>
          </a:p>
          <a:p>
            <a:pPr marL="0" indent="0" algn="just">
              <a:buNone/>
            </a:pPr>
            <a:endParaRPr lang="en-US" altLang="zh-CN" sz="2400" dirty="0"/>
          </a:p>
          <a:p>
            <a:pPr marL="0" indent="0" algn="just">
              <a:buNone/>
            </a:pPr>
            <a:endParaRPr lang="en-US" altLang="zh-CN" sz="2400" dirty="0"/>
          </a:p>
          <a:p>
            <a:pPr marL="0" indent="0" algn="just">
              <a:buNone/>
            </a:pPr>
            <a:endParaRPr lang="en-US" altLang="zh-CN" sz="2800" dirty="0"/>
          </a:p>
          <a:p>
            <a:pPr marL="0" indent="0" algn="just">
              <a:buNone/>
            </a:pPr>
            <a:r>
              <a:rPr lang="en-US" altLang="zh-CN" sz="2800" b="1" baseline="30000" dirty="0">
                <a:solidFill>
                  <a:srgbClr val="FF0000"/>
                </a:solidFill>
              </a:rPr>
              <a:t>12</a:t>
            </a:r>
            <a:r>
              <a:rPr lang="en-US" altLang="zh-CN" sz="2800" dirty="0">
                <a:solidFill>
                  <a:srgbClr val="FF0000"/>
                </a:solidFill>
              </a:rPr>
              <a:t> and forgive us our debts, as we also have forgiven our debtors</a:t>
            </a:r>
            <a:r>
              <a:rPr lang="en-US" altLang="zh-CN" sz="2800" dirty="0"/>
              <a:t>… </a:t>
            </a:r>
            <a:r>
              <a:rPr lang="en-US" altLang="zh-CN" sz="2800" b="1" baseline="30000" dirty="0"/>
              <a:t>14</a:t>
            </a:r>
            <a:r>
              <a:rPr lang="en-US" altLang="zh-CN" sz="2800" dirty="0"/>
              <a:t> For if you forgive others their trespasses, your heavenly Father will also forgive you,  </a:t>
            </a:r>
            <a:r>
              <a:rPr lang="en-US" altLang="zh-CN" sz="2800" b="1" baseline="30000" dirty="0"/>
              <a:t>15</a:t>
            </a:r>
            <a:r>
              <a:rPr lang="en-US" altLang="zh-CN" sz="2800" dirty="0"/>
              <a:t> but if you do not forgive others their trespasses, neither will your Father forgive your trespasses.</a:t>
            </a:r>
            <a:endParaRPr lang="zh-CN" altLang="zh-CN" sz="2800" dirty="0"/>
          </a:p>
          <a:p>
            <a:pPr marL="0" indent="0" algn="just">
              <a:buNone/>
            </a:pPr>
            <a:endParaRPr lang="zh-CN" altLang="zh-CN" sz="2600" dirty="0"/>
          </a:p>
        </p:txBody>
      </p:sp>
    </p:spTree>
    <p:extLst>
      <p:ext uri="{BB962C8B-B14F-4D97-AF65-F5344CB8AC3E}">
        <p14:creationId xmlns:p14="http://schemas.microsoft.com/office/powerpoint/2010/main" val="307424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altLang="zh-CN" sz="3200"/>
              <a:t>T</a:t>
            </a:r>
            <a:r>
              <a:rPr lang="en-US" altLang="zh-CN" sz="3200"/>
              <a:t>he Lord’s Prayer--An Overview</a:t>
            </a:r>
            <a:br>
              <a:rPr lang="en-US" altLang="zh-CN" sz="3200" dirty="0"/>
            </a:br>
            <a:r>
              <a:rPr lang="zh-CN" altLang="en-US" sz="3200" dirty="0"/>
              <a:t>主</a:t>
            </a:r>
            <a:r>
              <a:rPr lang="zh-CN" altLang="en-US" sz="3200"/>
              <a:t>祷文纵</a:t>
            </a:r>
            <a:r>
              <a:rPr lang="zh-CN" altLang="en-US" sz="3200" dirty="0"/>
              <a:t>览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9756508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马太福音 </a:t>
            </a:r>
            <a:r>
              <a:rPr lang="en-US" altLang="zh-CN" sz="2800" dirty="0"/>
              <a:t>Matthew 7:1-2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altLang="zh-CN" sz="2800" b="1" baseline="30000" dirty="0"/>
              <a:t>1</a:t>
            </a:r>
            <a:r>
              <a:rPr lang="zh-CN" altLang="zh-CN" sz="2400" dirty="0"/>
              <a:t>你们不要论断人，免得你们被论断。</a:t>
            </a:r>
            <a:r>
              <a:rPr lang="en-GB" altLang="zh-CN" sz="2800" b="1" baseline="30000" dirty="0"/>
              <a:t>2</a:t>
            </a:r>
            <a:r>
              <a:rPr lang="en-GB" altLang="zh-CN" sz="2400" dirty="0"/>
              <a:t> </a:t>
            </a:r>
            <a:r>
              <a:rPr lang="zh-CN" altLang="zh-CN" sz="2400" dirty="0"/>
              <a:t>因为你们怎样论断人，也必怎样被论断；你们用甚么量器量给人，也必用甚么量器量给你们。</a:t>
            </a:r>
          </a:p>
          <a:p>
            <a:pPr marL="0" indent="0" algn="just">
              <a:buNone/>
            </a:pPr>
            <a:endParaRPr lang="zh-CN" altLang="zh-CN" sz="2400" dirty="0"/>
          </a:p>
          <a:p>
            <a:pPr marL="0" indent="0">
              <a:buNone/>
            </a:pPr>
            <a:r>
              <a:rPr lang="en-GB" altLang="zh-CN" sz="2800" b="1" baseline="30000" dirty="0"/>
              <a:t>1</a:t>
            </a:r>
            <a:r>
              <a:rPr lang="en-GB" altLang="zh-CN" sz="2400" dirty="0"/>
              <a:t> “Judge not, that you be not judged. </a:t>
            </a:r>
            <a:r>
              <a:rPr lang="en-GB" altLang="zh-CN" sz="2800" b="1" baseline="30000" dirty="0"/>
              <a:t>2</a:t>
            </a:r>
            <a:r>
              <a:rPr lang="en-GB" altLang="zh-CN" sz="2400" dirty="0"/>
              <a:t> For with the judgment you pronounce you will be judged, and with the measure you use it will be measured to you.</a:t>
            </a:r>
            <a:endParaRPr lang="zh-CN" altLang="zh-CN" sz="2400" dirty="0"/>
          </a:p>
          <a:p>
            <a:pPr marL="0" indent="0" algn="just">
              <a:buNone/>
            </a:pPr>
            <a:endParaRPr lang="zh-CN" altLang="zh-CN" sz="2600" dirty="0"/>
          </a:p>
        </p:txBody>
      </p:sp>
    </p:spTree>
    <p:extLst>
      <p:ext uri="{BB962C8B-B14F-4D97-AF65-F5344CB8AC3E}">
        <p14:creationId xmlns:p14="http://schemas.microsoft.com/office/powerpoint/2010/main" val="35451824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altLang="zh-CN" sz="3200"/>
              <a:t>T</a:t>
            </a:r>
            <a:r>
              <a:rPr lang="en-US" altLang="zh-CN" sz="3200"/>
              <a:t>he End</a:t>
            </a:r>
            <a:br>
              <a:rPr lang="en-US" altLang="zh-CN" sz="3200"/>
            </a:br>
            <a:r>
              <a:rPr lang="zh-CN" altLang="en-US" sz="3200"/>
              <a:t>完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857843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马太福音 </a:t>
            </a:r>
            <a:r>
              <a:rPr lang="en-US" altLang="zh-CN" sz="2800" dirty="0"/>
              <a:t>Matthew 6:9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="1" baseline="30000" dirty="0"/>
              <a:t>9</a:t>
            </a:r>
            <a:r>
              <a:rPr lang="en-US" altLang="zh-CN" sz="2400" dirty="0"/>
              <a:t> </a:t>
            </a:r>
            <a:r>
              <a:rPr lang="zh-CN" altLang="en-US" sz="2400" dirty="0"/>
              <a:t>所以，你们祷告要这样说：我们在天上的父：</a:t>
            </a:r>
            <a:r>
              <a:rPr lang="zh-CN" altLang="en-US" sz="2400" dirty="0">
                <a:solidFill>
                  <a:srgbClr val="FF0000"/>
                </a:solidFill>
              </a:rPr>
              <a:t>愿人都尊你的名为圣</a:t>
            </a:r>
            <a:r>
              <a:rPr lang="zh-CN" altLang="en-US" sz="2400" dirty="0"/>
              <a:t>。</a:t>
            </a:r>
            <a:endParaRPr lang="en-US" altLang="zh-CN" sz="2400" dirty="0"/>
          </a:p>
          <a:p>
            <a:pPr marL="0" indent="0" algn="just">
              <a:buNone/>
            </a:pPr>
            <a:endParaRPr lang="en-US" altLang="zh-CN" sz="2800" dirty="0"/>
          </a:p>
          <a:p>
            <a:pPr marL="0" indent="0" algn="just">
              <a:buNone/>
            </a:pPr>
            <a:r>
              <a:rPr lang="en-US" altLang="zh-CN" sz="2800" baseline="30000" dirty="0"/>
              <a:t>9</a:t>
            </a:r>
            <a:r>
              <a:rPr lang="en-US" altLang="zh-CN" sz="2800" dirty="0"/>
              <a:t> Pray then like this: "Our Father in heaven, </a:t>
            </a:r>
            <a:r>
              <a:rPr lang="en-US" altLang="zh-CN" sz="2800" dirty="0">
                <a:solidFill>
                  <a:srgbClr val="FF0000"/>
                </a:solidFill>
              </a:rPr>
              <a:t>hallowed be your name</a:t>
            </a:r>
            <a:r>
              <a:rPr lang="en-US" altLang="zh-CN" sz="2800" dirty="0"/>
              <a:t>. </a:t>
            </a:r>
            <a:endParaRPr lang="zh-CN" altLang="zh-CN" sz="2600" dirty="0"/>
          </a:p>
        </p:txBody>
      </p:sp>
    </p:spTree>
    <p:extLst>
      <p:ext uri="{BB962C8B-B14F-4D97-AF65-F5344CB8AC3E}">
        <p14:creationId xmlns:p14="http://schemas.microsoft.com/office/powerpoint/2010/main" val="1894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马太福音 </a:t>
            </a:r>
            <a:r>
              <a:rPr lang="en-US" altLang="zh-CN" sz="2800" dirty="0"/>
              <a:t>Matthew 6:10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="1" baseline="30000" dirty="0"/>
              <a:t>10</a:t>
            </a:r>
            <a:r>
              <a:rPr lang="en-US" altLang="zh-CN" sz="2400" dirty="0"/>
              <a:t> </a:t>
            </a:r>
            <a:r>
              <a:rPr lang="zh-CN" altLang="en-US" sz="2400" dirty="0"/>
              <a:t>愿你的国降临；愿你的旨意行在地上，如同行在天上。</a:t>
            </a:r>
            <a:endParaRPr lang="en-US" altLang="zh-CN" sz="2400" dirty="0"/>
          </a:p>
          <a:p>
            <a:pPr marL="0" indent="0" algn="just">
              <a:buNone/>
            </a:pPr>
            <a:endParaRPr lang="en-US" altLang="zh-CN" sz="2800" dirty="0"/>
          </a:p>
          <a:p>
            <a:pPr marL="0" indent="0" algn="just">
              <a:buNone/>
            </a:pPr>
            <a:r>
              <a:rPr lang="en-US" altLang="zh-CN" sz="2800" baseline="30000" dirty="0"/>
              <a:t>10</a:t>
            </a:r>
            <a:r>
              <a:rPr lang="en-US" altLang="zh-CN" sz="2800" dirty="0"/>
              <a:t> Your kingdom come, your will be done, on earth as it is in heaven.</a:t>
            </a:r>
            <a:endParaRPr lang="zh-CN" altLang="zh-CN" sz="2600" dirty="0"/>
          </a:p>
        </p:txBody>
      </p:sp>
    </p:spTree>
    <p:extLst>
      <p:ext uri="{BB962C8B-B14F-4D97-AF65-F5344CB8AC3E}">
        <p14:creationId xmlns:p14="http://schemas.microsoft.com/office/powerpoint/2010/main" val="2109747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马太福音 </a:t>
            </a:r>
            <a:r>
              <a:rPr lang="en-US" altLang="zh-CN" sz="2800" dirty="0"/>
              <a:t>Matthew 6:11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altLang="zh-CN" sz="2800" b="1" baseline="30000" dirty="0"/>
              <a:t>11</a:t>
            </a:r>
            <a:r>
              <a:rPr lang="en-GB" altLang="zh-CN" sz="2400" dirty="0"/>
              <a:t> </a:t>
            </a:r>
            <a:r>
              <a:rPr lang="zh-CN" altLang="zh-CN" sz="2400" dirty="0"/>
              <a:t>我们明日的饮食，今日赐给我们。</a:t>
            </a:r>
            <a:endParaRPr lang="en-US" altLang="zh-CN" sz="2400" dirty="0"/>
          </a:p>
          <a:p>
            <a:pPr marL="0" indent="0" algn="just">
              <a:buNone/>
            </a:pPr>
            <a:endParaRPr lang="en-US" altLang="zh-CN" sz="2800" dirty="0"/>
          </a:p>
          <a:p>
            <a:pPr marL="0" indent="0" algn="just">
              <a:buNone/>
            </a:pPr>
            <a:r>
              <a:rPr lang="zh-CN" altLang="zh-CN" sz="2800" dirty="0"/>
              <a:t> </a:t>
            </a:r>
            <a:r>
              <a:rPr lang="en-US" altLang="zh-CN" sz="2800" baseline="30000" dirty="0"/>
              <a:t>11</a:t>
            </a:r>
            <a:r>
              <a:rPr lang="en-US" altLang="zh-CN" sz="2800" dirty="0"/>
              <a:t> Give us this day tomorrow’s bread, </a:t>
            </a:r>
            <a:endParaRPr lang="zh-CN" altLang="zh-CN" sz="2600" dirty="0"/>
          </a:p>
        </p:txBody>
      </p:sp>
    </p:spTree>
    <p:extLst>
      <p:ext uri="{BB962C8B-B14F-4D97-AF65-F5344CB8AC3E}">
        <p14:creationId xmlns:p14="http://schemas.microsoft.com/office/powerpoint/2010/main" val="2286775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马太福音 </a:t>
            </a:r>
            <a:r>
              <a:rPr lang="en-US" altLang="zh-CN" sz="2800" dirty="0"/>
              <a:t>Matthew 6:12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altLang="zh-CN" sz="2800" b="1" baseline="30000" dirty="0"/>
              <a:t>12 </a:t>
            </a:r>
            <a:r>
              <a:rPr lang="zh-CN" altLang="zh-CN" sz="2400" dirty="0"/>
              <a:t>免我们的债，如同我们免了人的债。</a:t>
            </a:r>
            <a:endParaRPr lang="en-US" altLang="zh-CN" sz="2400" dirty="0"/>
          </a:p>
          <a:p>
            <a:pPr marL="0" indent="0" algn="just">
              <a:buNone/>
            </a:pPr>
            <a:endParaRPr lang="en-US" altLang="zh-CN" sz="2800" dirty="0"/>
          </a:p>
          <a:p>
            <a:pPr marL="0" indent="0" algn="just">
              <a:buNone/>
            </a:pPr>
            <a:r>
              <a:rPr lang="en-US" altLang="zh-CN" sz="2800" baseline="30000" dirty="0"/>
              <a:t>12</a:t>
            </a:r>
            <a:r>
              <a:rPr lang="en-US" altLang="zh-CN" sz="2800" dirty="0"/>
              <a:t> and forgive us our debts, as we also have forgiven our debtors.</a:t>
            </a:r>
            <a:endParaRPr lang="zh-CN" altLang="zh-CN" sz="2600" dirty="0"/>
          </a:p>
        </p:txBody>
      </p:sp>
    </p:spTree>
    <p:extLst>
      <p:ext uri="{BB962C8B-B14F-4D97-AF65-F5344CB8AC3E}">
        <p14:creationId xmlns:p14="http://schemas.microsoft.com/office/powerpoint/2010/main" val="52048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马太福音 </a:t>
            </a:r>
            <a:r>
              <a:rPr lang="en-US" altLang="zh-CN" sz="2800" dirty="0"/>
              <a:t>Matthew 6:13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altLang="zh-CN" sz="2800" b="1" baseline="30000" dirty="0"/>
              <a:t>13</a:t>
            </a:r>
            <a:r>
              <a:rPr lang="en-GB" altLang="zh-CN" sz="2400" dirty="0"/>
              <a:t> </a:t>
            </a:r>
            <a:r>
              <a:rPr lang="zh-CN" altLang="zh-CN" sz="2400" dirty="0"/>
              <a:t>不叫我们遇见试探；救我们脱离凶恶。</a:t>
            </a:r>
            <a:endParaRPr lang="en-US" altLang="zh-CN" sz="2400" dirty="0"/>
          </a:p>
          <a:p>
            <a:pPr marL="0" indent="0" algn="just">
              <a:buNone/>
            </a:pPr>
            <a:endParaRPr lang="en-US" altLang="zh-CN" sz="2800" dirty="0"/>
          </a:p>
          <a:p>
            <a:pPr marL="0" indent="0" algn="just">
              <a:buNone/>
            </a:pPr>
            <a:r>
              <a:rPr lang="zh-CN" altLang="zh-CN" sz="2800" dirty="0"/>
              <a:t> </a:t>
            </a:r>
            <a:r>
              <a:rPr lang="en-US" altLang="zh-CN" sz="2800" baseline="30000" dirty="0"/>
              <a:t>13</a:t>
            </a:r>
            <a:r>
              <a:rPr lang="en-US" altLang="zh-CN" sz="2800" dirty="0"/>
              <a:t> And lead us not into temptation, but deliver us from evil. </a:t>
            </a:r>
            <a:endParaRPr lang="zh-CN" altLang="zh-CN" sz="2600" dirty="0"/>
          </a:p>
        </p:txBody>
      </p:sp>
    </p:spTree>
    <p:extLst>
      <p:ext uri="{BB962C8B-B14F-4D97-AF65-F5344CB8AC3E}">
        <p14:creationId xmlns:p14="http://schemas.microsoft.com/office/powerpoint/2010/main" val="2561988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马太福音 </a:t>
            </a:r>
            <a:r>
              <a:rPr lang="en-US" altLang="zh-CN" sz="2800" dirty="0"/>
              <a:t>Matthew 6:14-15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altLang="zh-CN" sz="2800" b="1" baseline="30000" dirty="0"/>
              <a:t>14</a:t>
            </a:r>
            <a:r>
              <a:rPr lang="zh-CN" altLang="zh-CN" sz="2400" dirty="0"/>
              <a:t>你们饶恕人的过犯，你们的天父也必饶恕你们的过犯</a:t>
            </a:r>
            <a:r>
              <a:rPr lang="en-US" altLang="zh-CN" sz="2400" dirty="0"/>
              <a:t> </a:t>
            </a:r>
            <a:r>
              <a:rPr lang="en-GB" altLang="zh-CN" sz="2800" b="1" baseline="30000" dirty="0"/>
              <a:t>15</a:t>
            </a:r>
            <a:r>
              <a:rPr lang="zh-CN" altLang="zh-CN" sz="2400" dirty="0"/>
              <a:t>你们不饶恕人的过犯，你们的天父也必不饶恕你们的过犯。</a:t>
            </a:r>
          </a:p>
          <a:p>
            <a:pPr marL="0" indent="0" algn="just">
              <a:buNone/>
            </a:pPr>
            <a:endParaRPr lang="en-US" altLang="zh-CN" sz="2400" dirty="0"/>
          </a:p>
          <a:p>
            <a:pPr marL="0" indent="0" algn="just">
              <a:buNone/>
            </a:pPr>
            <a:r>
              <a:rPr lang="en-US" altLang="zh-CN" sz="2800" baseline="30000" dirty="0"/>
              <a:t>14</a:t>
            </a:r>
            <a:r>
              <a:rPr lang="en-US" altLang="zh-CN" sz="2800" dirty="0"/>
              <a:t> For if you forgive others their trespasses, your heavenly Father will also forgive you,  </a:t>
            </a:r>
            <a:r>
              <a:rPr lang="en-US" altLang="zh-CN" sz="2800" baseline="30000" dirty="0"/>
              <a:t>15</a:t>
            </a:r>
            <a:r>
              <a:rPr lang="en-US" altLang="zh-CN" sz="2800" dirty="0"/>
              <a:t> but if you do not forgive others their trespasses, neither will your Father forgive your trespasses.</a:t>
            </a:r>
            <a:endParaRPr lang="zh-CN" altLang="zh-CN" sz="2800" dirty="0"/>
          </a:p>
          <a:p>
            <a:pPr marL="0" indent="0" algn="just">
              <a:buNone/>
            </a:pPr>
            <a:endParaRPr lang="zh-CN" altLang="zh-CN" sz="2600" dirty="0"/>
          </a:p>
        </p:txBody>
      </p:sp>
    </p:spTree>
    <p:extLst>
      <p:ext uri="{BB962C8B-B14F-4D97-AF65-F5344CB8AC3E}">
        <p14:creationId xmlns:p14="http://schemas.microsoft.com/office/powerpoint/2010/main" val="4194469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主祷文的结构</a:t>
            </a:r>
            <a:br>
              <a:rPr lang="en-US" altLang="zh-CN" sz="2800" dirty="0"/>
            </a:br>
            <a:r>
              <a:rPr lang="en-US" altLang="zh-CN" sz="2800" dirty="0"/>
              <a:t>The structure of the Lord’s prayer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152400" y="1371600"/>
            <a:ext cx="2438400" cy="11664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sz="2200" dirty="0">
                <a:solidFill>
                  <a:prstClr val="black"/>
                </a:solidFill>
              </a:rPr>
              <a:t>对神的呼求</a:t>
            </a:r>
            <a:r>
              <a:rPr lang="zh-CN" altLang="en-US" sz="2200" dirty="0">
                <a:solidFill>
                  <a:prstClr val="black"/>
                </a:solidFill>
              </a:rPr>
              <a:t>：</a:t>
            </a:r>
            <a:endParaRPr lang="en-US" altLang="zh-CN" sz="2200" dirty="0">
              <a:solidFill>
                <a:prstClr val="black"/>
              </a:solidFill>
            </a:endParaRPr>
          </a:p>
          <a:p>
            <a:pPr algn="ctr"/>
            <a:r>
              <a:rPr lang="zh-CN" altLang="en-US" sz="2200" dirty="0">
                <a:solidFill>
                  <a:prstClr val="black"/>
                </a:solidFill>
              </a:rPr>
              <a:t>“我们在天上的父”</a:t>
            </a:r>
            <a:endParaRPr lang="zh-CN" altLang="en-US" sz="22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590800" y="1881554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048000" y="1371600"/>
            <a:ext cx="2743200" cy="11664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200" dirty="0">
                <a:solidFill>
                  <a:schemeClr val="tx1"/>
                </a:solidFill>
              </a:rPr>
              <a:t>7 </a:t>
            </a:r>
            <a:r>
              <a:rPr lang="zh-CN" altLang="en-US" sz="2200" dirty="0">
                <a:solidFill>
                  <a:schemeClr val="tx1"/>
                </a:solidFill>
              </a:rPr>
              <a:t>个请求 （祷告范例在第七个请求那里停下）</a:t>
            </a:r>
            <a:endParaRPr lang="zh-CN" alt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6248400" y="1383323"/>
            <a:ext cx="2743200" cy="1119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200" dirty="0">
                <a:solidFill>
                  <a:schemeClr val="tx1"/>
                </a:solidFill>
              </a:rPr>
              <a:t>14-15</a:t>
            </a:r>
            <a:r>
              <a:rPr lang="zh-CN" altLang="en-US" sz="2200" dirty="0">
                <a:solidFill>
                  <a:schemeClr val="tx1"/>
                </a:solidFill>
              </a:rPr>
              <a:t>节</a:t>
            </a:r>
            <a:endParaRPr lang="en-US" altLang="zh-CN" sz="2200" dirty="0">
              <a:solidFill>
                <a:schemeClr val="tx1"/>
              </a:solidFill>
            </a:endParaRPr>
          </a:p>
          <a:p>
            <a:pPr algn="ctr"/>
            <a:r>
              <a:rPr lang="zh-CN" altLang="en-US" sz="2200" dirty="0">
                <a:solidFill>
                  <a:schemeClr val="tx1"/>
                </a:solidFill>
              </a:rPr>
              <a:t>解释第五个请求的意思</a:t>
            </a:r>
            <a:endParaRPr lang="zh-CN" altLang="en-US" sz="20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791200" y="19050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52400" y="3657600"/>
            <a:ext cx="2438400" cy="1119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200" dirty="0">
                <a:solidFill>
                  <a:prstClr val="black"/>
                </a:solidFill>
              </a:rPr>
              <a:t>Calling to God</a:t>
            </a:r>
            <a:r>
              <a:rPr lang="zh-CN" altLang="en-US" sz="2200" dirty="0">
                <a:solidFill>
                  <a:prstClr val="black"/>
                </a:solidFill>
              </a:rPr>
              <a:t>：</a:t>
            </a:r>
            <a:endParaRPr lang="en-US" altLang="zh-CN" sz="2200" dirty="0">
              <a:solidFill>
                <a:prstClr val="black"/>
              </a:solidFill>
            </a:endParaRPr>
          </a:p>
          <a:p>
            <a:pPr algn="ctr"/>
            <a:r>
              <a:rPr lang="zh-CN" altLang="en-US" sz="2200" dirty="0">
                <a:solidFill>
                  <a:prstClr val="black"/>
                </a:solidFill>
              </a:rPr>
              <a:t>“</a:t>
            </a:r>
            <a:r>
              <a:rPr lang="en-US" altLang="zh-CN" sz="2200" dirty="0">
                <a:solidFill>
                  <a:prstClr val="black"/>
                </a:solidFill>
              </a:rPr>
              <a:t>Our Father in heaven</a:t>
            </a:r>
            <a:r>
              <a:rPr lang="zh-CN" altLang="en-US" sz="2200" dirty="0">
                <a:solidFill>
                  <a:prstClr val="black"/>
                </a:solidFill>
              </a:rPr>
              <a:t>”</a:t>
            </a:r>
            <a:endParaRPr lang="zh-CN" altLang="en-US" sz="22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590800" y="42672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048000" y="3657600"/>
            <a:ext cx="2743200" cy="1119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200" dirty="0">
                <a:solidFill>
                  <a:schemeClr val="tx1"/>
                </a:solidFill>
              </a:rPr>
              <a:t>7 petitions</a:t>
            </a:r>
            <a:r>
              <a:rPr lang="zh-CN" altLang="en-US" sz="2200" dirty="0">
                <a:solidFill>
                  <a:schemeClr val="tx1"/>
                </a:solidFill>
              </a:rPr>
              <a:t>（</a:t>
            </a:r>
            <a:r>
              <a:rPr lang="en-US" altLang="zh-CN" sz="2200" dirty="0">
                <a:solidFill>
                  <a:schemeClr val="tx1"/>
                </a:solidFill>
              </a:rPr>
              <a:t>Prayer model stops at 7</a:t>
            </a:r>
            <a:r>
              <a:rPr lang="en-US" altLang="zh-CN" sz="2200" baseline="30000" dirty="0">
                <a:solidFill>
                  <a:schemeClr val="tx1"/>
                </a:solidFill>
              </a:rPr>
              <a:t>th</a:t>
            </a:r>
            <a:r>
              <a:rPr lang="en-US" altLang="zh-CN" sz="2200" dirty="0">
                <a:solidFill>
                  <a:schemeClr val="tx1"/>
                </a:solidFill>
              </a:rPr>
              <a:t> petition</a:t>
            </a:r>
            <a:r>
              <a:rPr lang="zh-CN" altLang="en-US" sz="2200" dirty="0">
                <a:solidFill>
                  <a:schemeClr val="tx1"/>
                </a:solidFill>
              </a:rPr>
              <a:t>）</a:t>
            </a:r>
            <a:endParaRPr lang="zh-CN" alt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6248400" y="3604846"/>
            <a:ext cx="2743200" cy="11723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200" dirty="0">
                <a:solidFill>
                  <a:schemeClr val="tx1"/>
                </a:solidFill>
              </a:rPr>
              <a:t>Verse 14-15</a:t>
            </a:r>
          </a:p>
          <a:p>
            <a:pPr algn="ctr"/>
            <a:r>
              <a:rPr lang="en-US" altLang="zh-CN" sz="2200" dirty="0">
                <a:solidFill>
                  <a:schemeClr val="tx1"/>
                </a:solidFill>
              </a:rPr>
              <a:t>Explains the meaning of 5</a:t>
            </a:r>
            <a:r>
              <a:rPr lang="en-US" altLang="zh-CN" sz="2200" baseline="30000" dirty="0">
                <a:solidFill>
                  <a:schemeClr val="tx1"/>
                </a:solidFill>
              </a:rPr>
              <a:t>th</a:t>
            </a:r>
            <a:r>
              <a:rPr lang="en-US" altLang="zh-CN" sz="2200" dirty="0">
                <a:solidFill>
                  <a:schemeClr val="tx1"/>
                </a:solidFill>
              </a:rPr>
              <a:t> petition</a:t>
            </a:r>
            <a:endParaRPr lang="zh-CN" altLang="en-US" sz="20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791200" y="42672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295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3385</TotalTime>
  <Words>1360</Words>
  <Application>Microsoft Office PowerPoint</Application>
  <PresentationFormat>On-screen Show (4:3)</PresentationFormat>
  <Paragraphs>126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宋体</vt:lpstr>
      <vt:lpstr>Arial</vt:lpstr>
      <vt:lpstr>Calibri</vt:lpstr>
      <vt:lpstr>Office Theme</vt:lpstr>
      <vt:lpstr>The Gospel of Matthew Series 马太福音系列</vt:lpstr>
      <vt:lpstr>The Lord’s Prayer--An Overview 主祷文纵览</vt:lpstr>
      <vt:lpstr>马太福音 Matthew 6:9</vt:lpstr>
      <vt:lpstr>马太福音 Matthew 6:10</vt:lpstr>
      <vt:lpstr>马太福音 Matthew 6:11</vt:lpstr>
      <vt:lpstr>马太福音 Matthew 6:12</vt:lpstr>
      <vt:lpstr>马太福音 Matthew 6:13</vt:lpstr>
      <vt:lpstr>马太福音 Matthew 6:14-15</vt:lpstr>
      <vt:lpstr>主祷文的结构 The structure of the Lord’s prayer</vt:lpstr>
      <vt:lpstr>马太福音 Matthew 6:13</vt:lpstr>
      <vt:lpstr>使徒行传 Acts 17:26-28a</vt:lpstr>
      <vt:lpstr>主祷文的结构 The structure of the Lord’s prayer</vt:lpstr>
      <vt:lpstr>马太福音 Matthew 6:9</vt:lpstr>
      <vt:lpstr>马太福音 Matthew 4:17</vt:lpstr>
      <vt:lpstr>主祷文的结构 The structure of the Lord’s prayer</vt:lpstr>
      <vt:lpstr>马太福音 Matthew 6:9</vt:lpstr>
      <vt:lpstr>马太福音 Matthew 6:10</vt:lpstr>
      <vt:lpstr>主祷文的结构 The structure of the Lord’s prayer</vt:lpstr>
      <vt:lpstr>马太福音 Matthew 6:12, 14-15</vt:lpstr>
      <vt:lpstr>马太福音 Matthew 7:1-2</vt:lpstr>
      <vt:lpstr>The End 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Albert</dc:creator>
  <cp:lastModifiedBy>KAHANG</cp:lastModifiedBy>
  <cp:revision>513</cp:revision>
  <dcterms:created xsi:type="dcterms:W3CDTF">2006-08-16T00:00:00Z</dcterms:created>
  <dcterms:modified xsi:type="dcterms:W3CDTF">2018-08-12T20:11:02Z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