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02" r:id="rId2"/>
    <p:sldId id="404" r:id="rId3"/>
    <p:sldId id="403" r:id="rId4"/>
    <p:sldId id="597" r:id="rId5"/>
    <p:sldId id="642" r:id="rId6"/>
    <p:sldId id="643" r:id="rId7"/>
    <p:sldId id="639" r:id="rId8"/>
    <p:sldId id="648" r:id="rId9"/>
    <p:sldId id="593" r:id="rId10"/>
    <p:sldId id="644" r:id="rId11"/>
    <p:sldId id="601" r:id="rId12"/>
    <p:sldId id="605" r:id="rId13"/>
    <p:sldId id="602" r:id="rId14"/>
    <p:sldId id="604" r:id="rId15"/>
    <p:sldId id="647" r:id="rId16"/>
    <p:sldId id="618" r:id="rId17"/>
    <p:sldId id="619" r:id="rId18"/>
    <p:sldId id="622" r:id="rId19"/>
    <p:sldId id="606" r:id="rId20"/>
    <p:sldId id="623" r:id="rId21"/>
    <p:sldId id="627" r:id="rId22"/>
    <p:sldId id="625" r:id="rId23"/>
    <p:sldId id="628" r:id="rId24"/>
    <p:sldId id="607" r:id="rId25"/>
    <p:sldId id="631" r:id="rId26"/>
    <p:sldId id="632" r:id="rId27"/>
    <p:sldId id="629" r:id="rId28"/>
    <p:sldId id="626" r:id="rId29"/>
    <p:sldId id="630" r:id="rId30"/>
    <p:sldId id="637" r:id="rId31"/>
    <p:sldId id="635" r:id="rId32"/>
    <p:sldId id="636" r:id="rId33"/>
    <p:sldId id="598" r:id="rId34"/>
    <p:sldId id="608" r:id="rId35"/>
    <p:sldId id="609" r:id="rId36"/>
    <p:sldId id="610" r:id="rId37"/>
    <p:sldId id="611" r:id="rId38"/>
    <p:sldId id="612" r:id="rId39"/>
    <p:sldId id="615" r:id="rId40"/>
    <p:sldId id="613" r:id="rId41"/>
    <p:sldId id="405" r:id="rId42"/>
    <p:sldId id="65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07" d="100"/>
          <a:sy n="107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1B87-E822-4F28-8A9C-06FFFDE87C68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DDFB-8118-4FBE-AFE7-DBE2C2EAA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8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5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70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95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6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56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1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57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5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7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397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783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57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654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38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24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996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15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493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31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70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3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87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7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52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1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84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2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27AF-B4A0-4573-AA11-DD55F50E121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6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2018.08.26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168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:3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2</a:t>
            </a:r>
            <a:r>
              <a:rPr lang="en-GB" sz="2800"/>
              <a:t>  When you pray, this is what to say: Father, may your name be held holy,  your kingdom come; </a:t>
            </a:r>
            <a:r>
              <a:rPr lang="en-GB" sz="2800" baseline="30000">
                <a:solidFill>
                  <a:srgbClr val="FF0000"/>
                </a:solidFill>
              </a:rPr>
              <a:t>3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/>
              <a:t>give us </a:t>
            </a:r>
            <a:r>
              <a:rPr lang="en-GB" sz="2800">
                <a:solidFill>
                  <a:srgbClr val="FF0000"/>
                </a:solidFill>
              </a:rPr>
              <a:t>each day </a:t>
            </a:r>
            <a:r>
              <a:rPr lang="en-GB" sz="2800"/>
              <a:t>(</a:t>
            </a:r>
            <a:r>
              <a:rPr lang="en-GB" sz="2800" i="1" u="sng"/>
              <a:t>kath’ imera</a:t>
            </a:r>
            <a:r>
              <a:rPr lang="en-GB" sz="2800"/>
              <a:t>)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/>
              <a:t>our </a:t>
            </a:r>
            <a:r>
              <a:rPr lang="en-GB" sz="2800">
                <a:solidFill>
                  <a:srgbClr val="FF0000"/>
                </a:solidFill>
              </a:rPr>
              <a:t>daily</a:t>
            </a:r>
            <a:r>
              <a:rPr lang="en-GB" sz="2800"/>
              <a:t> bread</a:t>
            </a:r>
            <a:r>
              <a:rPr lang="en-GB" altLang="zh-CN" sz="2800"/>
              <a:t> (</a:t>
            </a:r>
            <a:r>
              <a:rPr lang="en-GB" altLang="zh-CN" sz="2800" i="1" u="sng"/>
              <a:t>ton epiusion</a:t>
            </a:r>
            <a:r>
              <a:rPr lang="en-GB" altLang="zh-CN" sz="2800"/>
              <a:t>)</a:t>
            </a:r>
            <a:r>
              <a:rPr lang="en-GB" sz="2800"/>
              <a:t>,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/>
              <a:t> </a:t>
            </a:r>
            <a:r>
              <a:rPr lang="en-GB" sz="2800" baseline="30000"/>
              <a:t>4</a:t>
            </a:r>
            <a:r>
              <a:rPr lang="en-GB" sz="2800"/>
              <a:t> and forgive us our sins, for we ourselves forgive each one who is in debt to us.  And do not put us to the test.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2  </a:t>
            </a:r>
            <a:r>
              <a:rPr lang="zh-CN" altLang="en-US" sz="2800"/>
              <a:t>你们祈祷的时候，要说：父阿， 愿你的名被尊为圣， 愿你的国降临；</a:t>
            </a:r>
            <a:r>
              <a:rPr lang="en-US" altLang="zh-CN" sz="2800" baseline="30000">
                <a:solidFill>
                  <a:srgbClr val="FF0000"/>
                </a:solidFill>
              </a:rPr>
              <a:t>3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/>
              <a:t>我们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每天</a:t>
            </a:r>
            <a:r>
              <a:rPr lang="zh-CN" altLang="en-US" sz="2800"/>
              <a:t>所需</a:t>
            </a:r>
            <a:r>
              <a:rPr lang="en-GB" altLang="zh-CN" sz="2800"/>
              <a:t>(</a:t>
            </a:r>
            <a:r>
              <a:rPr lang="en-GB" altLang="zh-CN" sz="2800" i="1" u="sng"/>
              <a:t>ton epiusion</a:t>
            </a:r>
            <a:r>
              <a:rPr lang="en-GB" sz="2800"/>
              <a:t>)</a:t>
            </a:r>
            <a:r>
              <a:rPr lang="zh-CN" altLang="en-US" sz="2800"/>
              <a:t>的粮食，</a:t>
            </a:r>
            <a:r>
              <a:rPr lang="zh-CN" altLang="en-US" sz="2800">
                <a:solidFill>
                  <a:srgbClr val="FF0000"/>
                </a:solidFill>
              </a:rPr>
              <a:t> 天天</a:t>
            </a:r>
            <a:r>
              <a:rPr lang="en-GB" sz="2800"/>
              <a:t>(</a:t>
            </a:r>
            <a:r>
              <a:rPr lang="en-GB" sz="2800" i="1" u="sng"/>
              <a:t>kath’ imera</a:t>
            </a:r>
            <a:r>
              <a:rPr lang="en-GB" sz="2800"/>
              <a:t>)</a:t>
            </a:r>
            <a:r>
              <a:rPr lang="zh-CN" altLang="en-US" sz="2800"/>
              <a:t>赐给我们；</a:t>
            </a:r>
            <a:r>
              <a:rPr lang="en-US" altLang="zh-CN" sz="2800" baseline="30000"/>
              <a:t>4</a:t>
            </a:r>
            <a:r>
              <a:rPr lang="en-US" altLang="zh-CN" sz="2800"/>
              <a:t> </a:t>
            </a:r>
            <a:r>
              <a:rPr lang="zh-CN" altLang="en-US" sz="2800"/>
              <a:t>赦免我们的罪， 因为我们也饶恕所有亏负我们的人； 不要让我们陷入诱惑。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885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800"/>
              <a:t>                         </a:t>
            </a:r>
            <a:r>
              <a:rPr lang="en-GB" sz="2800" b="1"/>
              <a:t> </a:t>
            </a:r>
            <a:r>
              <a:rPr lang="el-GR" sz="3200" b="1" u="sng">
                <a:solidFill>
                  <a:srgbClr val="FF0000"/>
                </a:solidFill>
              </a:rPr>
              <a:t>ἐπιούσιον</a:t>
            </a:r>
            <a:r>
              <a:rPr lang="el-GR" sz="2800" b="1"/>
              <a:t> </a:t>
            </a:r>
            <a:r>
              <a:rPr lang="en-GB" sz="2800" b="1"/>
              <a:t>   </a:t>
            </a:r>
            <a:r>
              <a:rPr lang="en-GB" sz="2800"/>
              <a:t>(</a:t>
            </a:r>
            <a:r>
              <a:rPr lang="en-GB" sz="2800" i="1"/>
              <a:t>epi u si on</a:t>
            </a:r>
            <a:r>
              <a:rPr lang="en-GB" sz="2800"/>
              <a:t>)</a:t>
            </a:r>
            <a:br>
              <a:rPr lang="en-US" sz="2800"/>
            </a:br>
            <a:r>
              <a:rPr lang="en-GB" sz="2800"/>
              <a:t>1.   </a:t>
            </a:r>
            <a:r>
              <a:rPr lang="en-US" sz="2800"/>
              <a:t>a sense of immediacy </a:t>
            </a:r>
            <a:r>
              <a:rPr lang="zh-CN" altLang="en-US" sz="2800"/>
              <a:t>立即、随即、马上</a:t>
            </a:r>
            <a:br>
              <a:rPr lang="en-GB" sz="2800"/>
            </a:br>
            <a:r>
              <a:rPr lang="en-GB" sz="2800"/>
              <a:t>2.   </a:t>
            </a:r>
            <a:r>
              <a:rPr lang="en-US" sz="2800"/>
              <a:t> “the following day”    </a:t>
            </a:r>
            <a:r>
              <a:rPr lang="zh-CN" altLang="en-US" sz="2800"/>
              <a:t>明日</a:t>
            </a:r>
            <a:br>
              <a:rPr lang="en-GB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316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335C9-7C1B-4713-ABC3-3535FA8CF7BD}"/>
              </a:ext>
            </a:extLst>
          </p:cNvPr>
          <p:cNvSpPr/>
          <p:nvPr/>
        </p:nvSpPr>
        <p:spPr>
          <a:xfrm>
            <a:off x="152400" y="228600"/>
            <a:ext cx="8229600" cy="658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2400" b="1"/>
              <a:t>		     </a:t>
            </a:r>
            <a:r>
              <a:rPr lang="el-GR" sz="2400" b="1" u="sng">
                <a:solidFill>
                  <a:srgbClr val="FF0000"/>
                </a:solidFill>
              </a:rPr>
              <a:t>ἐπιούσιον</a:t>
            </a:r>
            <a:r>
              <a:rPr lang="el-GR" sz="2000" b="1"/>
              <a:t> </a:t>
            </a:r>
            <a:r>
              <a:rPr lang="en-GB" sz="2000" b="1"/>
              <a:t>   </a:t>
            </a:r>
            <a:r>
              <a:rPr lang="en-GB" sz="2000"/>
              <a:t>(</a:t>
            </a:r>
            <a:r>
              <a:rPr lang="en-GB" sz="2000" i="1"/>
              <a:t>epi u si on</a:t>
            </a:r>
            <a:r>
              <a:rPr lang="en-GB" sz="2000"/>
              <a:t>)</a:t>
            </a:r>
            <a:endParaRPr lang="en-US" sz="200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“…this difficult word (Mat 6.11, Lk 11.3) was in all probability a new coinage by the author of the Greek Q to render his Aramaic original…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It is much more probable that </a:t>
            </a:r>
            <a:r>
              <a:rPr lang="el-GR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τὸν ἐπιούσιον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should be connected with</a:t>
            </a:r>
            <a:r>
              <a:rPr lang="en-US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l-GR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ἡ ἐπιούσα </a:t>
            </a:r>
            <a:r>
              <a:rPr lang="en-US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l-GR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ἡμερα</a:t>
            </a:r>
            <a:r>
              <a:rPr lang="en-US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]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“</a:t>
            </a:r>
            <a:r>
              <a:rPr lang="en-US" sz="2000" b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en-US" sz="2000" b="1" i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immediately </a:t>
            </a:r>
            <a:r>
              <a:rPr lang="en-US" sz="2000" b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following day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”, in accordance with the sense of </a:t>
            </a:r>
            <a:r>
              <a:rPr lang="el-GR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ἐπιεναι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“to come close after”.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…The desire to emphasize </a:t>
            </a:r>
            <a:r>
              <a:rPr lang="en-US" sz="2000" b="1" i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immediacy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made the translator dissatisfied with </a:t>
            </a:r>
            <a:r>
              <a:rPr lang="el-GR" sz="2000">
                <a:latin typeface="Segoe UI Semilight" panose="020B0402040204020203" pitchFamily="34" charset="0"/>
                <a:ea typeface="SimSun" panose="02010600030101010101" pitchFamily="2" charset="-122"/>
                <a:cs typeface="Arial" panose="020B0604020202020204" pitchFamily="34" charset="0"/>
              </a:rPr>
              <a:t>τὸν τής αὔριον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(tomorrow) or the like as a rendering of the Aramaic before him. He followed a right instinct in coining a new adjective from the common term for “the coming day.”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Lightfoot supports this derivation; also Schemiedel, Deissmann and Robertson…… Moulton gives his vote for </a:t>
            </a:r>
            <a:r>
              <a:rPr lang="en-US" sz="2000" b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2000" b="1" i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immediately</a:t>
            </a:r>
            <a:r>
              <a:rPr lang="en-US" sz="2000" b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following day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as being on the whole the most probable etymology.”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US" sz="20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i="1"/>
              <a:t>Vocabulary of the Greek Testament---Illustrated from the Papyri and Other Non-Literary Sources</a:t>
            </a:r>
            <a:r>
              <a:rPr lang="en-US"/>
              <a:t>, by J.H. Moulton &amp; G. Milligan, page 242</a:t>
            </a:r>
            <a:r>
              <a:rPr lang="en-US" sz="2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GB" sz="28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7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305800" cy="36575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sz="3100"/>
            </a:br>
            <a:r>
              <a:rPr lang="en-US" sz="3100"/>
              <a:t>Give us </a:t>
            </a:r>
            <a:r>
              <a:rPr lang="en-US" sz="3100" u="sng"/>
              <a:t>today</a:t>
            </a:r>
            <a:r>
              <a:rPr lang="en-US" sz="3100"/>
              <a:t> the bread for </a:t>
            </a:r>
            <a:r>
              <a:rPr lang="en-US" sz="3100" u="sng">
                <a:solidFill>
                  <a:srgbClr val="FF0000"/>
                </a:solidFill>
              </a:rPr>
              <a:t>the immediately following day</a:t>
            </a:r>
            <a:r>
              <a:rPr lang="en-GB" sz="3100"/>
              <a:t>.</a:t>
            </a:r>
            <a:r>
              <a:rPr lang="zh-CN" altLang="en-US" sz="3100"/>
              <a:t> </a:t>
            </a:r>
            <a:r>
              <a:rPr lang="en-GB" altLang="zh-CN" sz="2000"/>
              <a:t>(literal translation)</a:t>
            </a:r>
            <a:br>
              <a:rPr lang="en-GB" altLang="zh-CN" sz="3100"/>
            </a:br>
            <a:br>
              <a:rPr lang="en-US" sz="3100"/>
            </a:br>
            <a:r>
              <a:rPr lang="zh-CN" altLang="en-US" sz="3300" u="sng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立即就到来的明日</a:t>
            </a:r>
            <a:r>
              <a:rPr lang="zh-CN" altLang="en-US" sz="3100"/>
              <a:t>所需</a:t>
            </a:r>
            <a:r>
              <a:rPr lang="zh-CN" altLang="en-US" sz="3100">
                <a:latin typeface="+mn-ea"/>
                <a:ea typeface="+mn-ea"/>
              </a:rPr>
              <a:t>的</a:t>
            </a:r>
            <a:r>
              <a:rPr lang="zh-CN" altLang="en-US" sz="3200"/>
              <a:t>粮食</a:t>
            </a:r>
            <a:r>
              <a:rPr lang="zh-CN" altLang="en-US" sz="3100"/>
              <a:t>，求你</a:t>
            </a:r>
            <a:r>
              <a:rPr lang="zh-CN" altLang="en-US" sz="3100" b="1" u="sng">
                <a:latin typeface="KaiTi" panose="02010609060101010101" pitchFamily="49" charset="-122"/>
                <a:ea typeface="KaiTi" panose="02010609060101010101" pitchFamily="49" charset="-122"/>
              </a:rPr>
              <a:t>今日</a:t>
            </a:r>
            <a:r>
              <a:rPr lang="zh-CN" altLang="en-US" sz="3100"/>
              <a:t>赐给我们。</a:t>
            </a:r>
            <a:r>
              <a:rPr lang="zh-CN" altLang="en-US" sz="2000"/>
              <a:t>（直译）</a:t>
            </a:r>
            <a:br>
              <a:rPr lang="en-GB" altLang="zh-CN" sz="2800"/>
            </a:br>
            <a:br>
              <a:rPr lang="en-GB" altLang="zh-CN" sz="280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59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305800" cy="36575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GB" altLang="zh-CN" sz="3100"/>
            </a:br>
            <a:br>
              <a:rPr lang="en-GB" altLang="zh-CN" sz="3100"/>
            </a:br>
            <a:r>
              <a:rPr lang="en-GB" altLang="zh-CN" sz="3100"/>
              <a:t>The sabbath is arriving soon. Give us double portion of manna today.  </a:t>
            </a:r>
            <a:r>
              <a:rPr lang="en-GB" altLang="zh-CN" sz="2200"/>
              <a:t>(paraphrase)</a:t>
            </a:r>
            <a:br>
              <a:rPr lang="en-GB" altLang="zh-CN" sz="3100"/>
            </a:br>
            <a:br>
              <a:rPr lang="en-US" sz="3100"/>
            </a:br>
            <a:r>
              <a:rPr lang="zh-CN" altLang="en-US" sz="3100"/>
              <a:t>安息日马上就到了，求你今日赐我们双倍的粮食。 </a:t>
            </a:r>
            <a:r>
              <a:rPr lang="zh-CN" altLang="en-US" sz="2200"/>
              <a:t>（意译） </a:t>
            </a:r>
            <a:br>
              <a:rPr lang="en-GB" altLang="zh-CN" sz="2800"/>
            </a:br>
            <a:br>
              <a:rPr lang="en-GB" altLang="zh-CN" sz="280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657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4800599"/>
          </a:xfrm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br>
              <a:rPr lang="en-GB" altLang="zh-CN" sz="3100"/>
            </a:br>
            <a:br>
              <a:rPr lang="en-GB" altLang="zh-CN" sz="3100"/>
            </a:br>
            <a:r>
              <a:rPr lang="en-GB" altLang="zh-CN" sz="3100"/>
              <a:t>God’s kingdom is coming to earth soon. The day o</a:t>
            </a:r>
            <a:r>
              <a:rPr lang="en-US" altLang="zh-CN" sz="3100"/>
              <a:t>f</a:t>
            </a:r>
            <a:r>
              <a:rPr lang="en-GB" altLang="zh-CN" sz="3100"/>
              <a:t> salvation is drawing near. Give us the strength we need to survive in these final evil days.</a:t>
            </a:r>
            <a:br>
              <a:rPr lang="en-GB" altLang="zh-CN" sz="3100"/>
            </a:br>
            <a:br>
              <a:rPr lang="en-US" sz="3100"/>
            </a:br>
            <a:r>
              <a:rPr lang="zh-CN" altLang="en-US" sz="3100"/>
              <a:t>天国马上就降临了。进天国的日子近了。在这邪恶末后的日子，求你天天赐给我们所需的力量，叫我们能忍耐到底而得救。 </a:t>
            </a:r>
            <a:br>
              <a:rPr lang="en-GB" altLang="zh-CN" sz="2800"/>
            </a:br>
            <a:br>
              <a:rPr lang="en-GB" altLang="zh-CN" sz="280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14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11E56-C287-4CF1-8A39-0BBA59E1C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1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E7218-B0BB-4CF0-9418-0FF45F6F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94E0E-3F06-4B29-A91B-105EF7F0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74"/>
            <a:ext cx="9144000" cy="56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57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Exodus </a:t>
            </a:r>
            <a:r>
              <a:rPr lang="zh-CN" altLang="en-US" sz="2400"/>
              <a:t>出埃及记 </a:t>
            </a:r>
            <a:r>
              <a:rPr lang="en-US" altLang="zh-CN" sz="2400"/>
              <a:t>13</a:t>
            </a:r>
            <a:r>
              <a:rPr lang="en-US" sz="2400"/>
              <a:t>:</a:t>
            </a:r>
            <a:r>
              <a:rPr lang="en-US" altLang="zh-CN" sz="2400"/>
              <a:t>21-22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21</a:t>
            </a:r>
            <a:r>
              <a:rPr lang="en-GB" sz="2800"/>
              <a:t>  Yahweh went ahead of them in a </a:t>
            </a:r>
            <a:r>
              <a:rPr lang="en-GB" sz="2800">
                <a:solidFill>
                  <a:srgbClr val="FF0000"/>
                </a:solidFill>
              </a:rPr>
              <a:t>column of cloud </a:t>
            </a:r>
            <a:r>
              <a:rPr lang="en-GB" sz="2800"/>
              <a:t>during the daytime to lead them on their way, and at night in a </a:t>
            </a:r>
            <a:r>
              <a:rPr lang="en-GB" sz="2800">
                <a:solidFill>
                  <a:srgbClr val="FF0000"/>
                </a:solidFill>
              </a:rPr>
              <a:t>column of fire </a:t>
            </a:r>
            <a:r>
              <a:rPr lang="en-GB" sz="2800"/>
              <a:t>to give them light; thus they could travel both by day and by night. </a:t>
            </a:r>
            <a:r>
              <a:rPr lang="en-GB" sz="2800" baseline="30000"/>
              <a:t>22</a:t>
            </a:r>
            <a:r>
              <a:rPr lang="en-GB" sz="2800"/>
              <a:t> Neither the column of cloud by day nor the column of fire at night went away from in front of the people.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300"/>
              </a:lnSpc>
              <a:buNone/>
            </a:pPr>
            <a:r>
              <a:rPr lang="en-US" altLang="zh-CN" sz="2800" baseline="30000"/>
              <a:t>21</a:t>
            </a:r>
            <a:r>
              <a:rPr lang="zh-CN" altLang="en-US" sz="2800" baseline="30000"/>
              <a:t>    </a:t>
            </a:r>
            <a:r>
              <a:rPr lang="zh-CN" altLang="en-US" sz="2800"/>
              <a:t>雅伟在他们前面行，日间用云柱领他们的路，夜间用火柱光照他们，使他们日夜都可以行走。</a:t>
            </a:r>
            <a:r>
              <a:rPr lang="en-US" altLang="zh-CN" sz="2800" baseline="30000"/>
              <a:t>22</a:t>
            </a:r>
            <a:r>
              <a:rPr lang="en-US" altLang="zh-CN" sz="2800"/>
              <a:t> </a:t>
            </a:r>
            <a:r>
              <a:rPr lang="zh-CN" altLang="en-US" sz="2800">
                <a:solidFill>
                  <a:srgbClr val="FF0000"/>
                </a:solidFill>
              </a:rPr>
              <a:t>日间云柱，夜间火柱</a:t>
            </a:r>
            <a:r>
              <a:rPr lang="zh-CN" altLang="en-US" sz="2800"/>
              <a:t>，都不离开众民的面前。</a:t>
            </a:r>
            <a:r>
              <a:rPr lang="zh-CN" altLang="en-US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659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Gospel </a:t>
            </a:r>
            <a:r>
              <a:rPr lang="en-US" sz="2800"/>
              <a:t>of Matthew </a:t>
            </a:r>
            <a:r>
              <a:rPr lang="en-US" sz="2800" dirty="0"/>
              <a:t>Series</a:t>
            </a:r>
            <a:br>
              <a:rPr lang="en-US" sz="2800" dirty="0"/>
            </a:br>
            <a:r>
              <a:rPr lang="zh-CN" altLang="en-US" sz="2800" dirty="0"/>
              <a:t>马太福音系列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192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ECF55-53A2-44D0-B6A3-91C92D4DA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A0EA3-9809-4814-9E31-6A18CBAF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6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287D0-3F5D-4B5E-BFE0-8D95F0C8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144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1208F-827D-458D-BE36-A040AA05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5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Exodus </a:t>
            </a:r>
            <a:r>
              <a:rPr lang="zh-CN" altLang="en-US" sz="2400"/>
              <a:t>出埃及记 </a:t>
            </a:r>
            <a:r>
              <a:rPr lang="en-US" altLang="zh-CN" sz="2400"/>
              <a:t>16</a:t>
            </a:r>
            <a:r>
              <a:rPr lang="en-US" sz="2400"/>
              <a:t>:</a:t>
            </a:r>
            <a:r>
              <a:rPr lang="en-US" altLang="zh-CN" sz="2400"/>
              <a:t>4-5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4</a:t>
            </a:r>
            <a:r>
              <a:rPr lang="en-GB" sz="2800"/>
              <a:t>  Then Yahweh said to Moses, “Behold, I will rain </a:t>
            </a:r>
            <a:r>
              <a:rPr lang="en-GB" sz="2800">
                <a:solidFill>
                  <a:srgbClr val="FF0000"/>
                </a:solidFill>
              </a:rPr>
              <a:t>bread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from heaven </a:t>
            </a:r>
            <a:r>
              <a:rPr lang="en-GB" sz="2800"/>
              <a:t>for you. And the people shall go out and gather a certain quota every day, that I may </a:t>
            </a:r>
            <a:r>
              <a:rPr lang="en-GB" sz="2800">
                <a:solidFill>
                  <a:srgbClr val="FF0000"/>
                </a:solidFill>
              </a:rPr>
              <a:t>test them</a:t>
            </a:r>
            <a:r>
              <a:rPr lang="en-GB" sz="2800"/>
              <a:t>, whether they will walk in My law or not.  </a:t>
            </a:r>
            <a:r>
              <a:rPr lang="en-GB" sz="2800" baseline="30000"/>
              <a:t>5</a:t>
            </a:r>
            <a:r>
              <a:rPr lang="en-GB" sz="2800"/>
              <a:t> On the </a:t>
            </a:r>
            <a:r>
              <a:rPr lang="en-GB" sz="2800">
                <a:solidFill>
                  <a:srgbClr val="FF0000"/>
                </a:solidFill>
              </a:rPr>
              <a:t>sixth day</a:t>
            </a:r>
            <a:r>
              <a:rPr lang="en-GB" sz="2800"/>
              <a:t>, when they apportion what they have brought in, it will turn out to be </a:t>
            </a:r>
            <a:r>
              <a:rPr lang="en-GB" sz="2800">
                <a:solidFill>
                  <a:srgbClr val="FF0000"/>
                </a:solidFill>
              </a:rPr>
              <a:t>twice</a:t>
            </a:r>
            <a:r>
              <a:rPr lang="en-GB" sz="2800"/>
              <a:t> as much as they gather on the other days.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300"/>
              </a:lnSpc>
              <a:buNone/>
            </a:pPr>
            <a:r>
              <a:rPr lang="en-US" altLang="zh-CN" sz="2800" baseline="30000"/>
              <a:t>4  </a:t>
            </a:r>
            <a:r>
              <a:rPr lang="zh-CN" altLang="en-US" sz="2800" baseline="30000"/>
              <a:t>  </a:t>
            </a:r>
            <a:r>
              <a:rPr lang="zh-CN" altLang="en-US" sz="2800"/>
              <a:t>雅伟对摩西说：看哪，我要把</a:t>
            </a:r>
            <a:r>
              <a:rPr lang="zh-CN" altLang="en-US" sz="2800">
                <a:solidFill>
                  <a:srgbClr val="FF0000"/>
                </a:solidFill>
              </a:rPr>
              <a:t>粮食从天上降</a:t>
            </a:r>
            <a:r>
              <a:rPr lang="zh-CN" altLang="en-US" sz="2800"/>
              <a:t>给你们；人民可以出去，每天收取当天的分量，我</a:t>
            </a:r>
            <a:r>
              <a:rPr lang="zh-CN" altLang="en-US" sz="2800">
                <a:solidFill>
                  <a:srgbClr val="FF0000"/>
                </a:solidFill>
              </a:rPr>
              <a:t>好试验他们</a:t>
            </a:r>
            <a:r>
              <a:rPr lang="zh-CN" altLang="en-US" sz="2800"/>
              <a:t>是否遵循我的教导。</a:t>
            </a:r>
            <a:r>
              <a:rPr lang="en-GB" baseline="30000"/>
              <a:t> 5 </a:t>
            </a:r>
            <a:r>
              <a:rPr lang="zh-CN" altLang="en-US" sz="2800"/>
              <a:t>到</a:t>
            </a:r>
            <a:r>
              <a:rPr lang="zh-CN" altLang="en-US" sz="2800">
                <a:solidFill>
                  <a:srgbClr val="FF0000"/>
                </a:solidFill>
              </a:rPr>
              <a:t>第六天</a:t>
            </a:r>
            <a:r>
              <a:rPr lang="zh-CN" altLang="en-US" sz="2800"/>
              <a:t>，他们把粮食收进来的时候，会发现比每天收取的</a:t>
            </a:r>
            <a:r>
              <a:rPr lang="zh-CN" altLang="en-US" sz="2800">
                <a:solidFill>
                  <a:srgbClr val="FF0000"/>
                </a:solidFill>
              </a:rPr>
              <a:t>多一倍</a:t>
            </a:r>
            <a:r>
              <a:rPr lang="zh-CN" altLang="en-US" sz="2800"/>
              <a:t>。</a:t>
            </a:r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85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Exodus </a:t>
            </a:r>
            <a:r>
              <a:rPr lang="zh-CN" altLang="en-US" sz="2400"/>
              <a:t>出埃及记 </a:t>
            </a:r>
            <a:r>
              <a:rPr lang="en-US" altLang="zh-CN" sz="2400"/>
              <a:t>16</a:t>
            </a:r>
            <a:r>
              <a:rPr lang="en-US" sz="2400"/>
              <a:t>:31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31</a:t>
            </a:r>
            <a:r>
              <a:rPr lang="en-GB" sz="2800"/>
              <a:t>    The house of Israel named it </a:t>
            </a:r>
            <a:r>
              <a:rPr lang="en-GB" sz="2800">
                <a:solidFill>
                  <a:srgbClr val="FF0000"/>
                </a:solidFill>
              </a:rPr>
              <a:t>manna</a:t>
            </a:r>
            <a:r>
              <a:rPr lang="en-GB" sz="2800"/>
              <a:t>; it was like coriander seed, white, and it tasted like wafers in honey. 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en-US" altLang="zh-CN" sz="2800" baseline="30000"/>
              <a:t>31   </a:t>
            </a:r>
            <a:r>
              <a:rPr lang="zh-CN" altLang="en-US" sz="2800"/>
              <a:t>以色列家把这饼称作“</a:t>
            </a:r>
            <a:r>
              <a:rPr lang="zh-CN" altLang="en-US" sz="2800">
                <a:solidFill>
                  <a:srgbClr val="FF0000"/>
                </a:solidFill>
              </a:rPr>
              <a:t>吗哪</a:t>
            </a:r>
            <a:r>
              <a:rPr lang="zh-CN" altLang="en-US" sz="2800"/>
              <a:t>”。它有点像芫荽籽，白白的，味道犹如搁了蜜的脆饼。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9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Exodus </a:t>
            </a:r>
            <a:r>
              <a:rPr lang="zh-CN" altLang="en-US" sz="2400"/>
              <a:t>出埃及记 </a:t>
            </a:r>
            <a:r>
              <a:rPr lang="en-US" altLang="zh-CN" sz="2400"/>
              <a:t>16</a:t>
            </a:r>
            <a:r>
              <a:rPr lang="en-US" sz="2400"/>
              <a:t>:26, 30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26</a:t>
            </a:r>
            <a:r>
              <a:rPr lang="en-GB" sz="2800"/>
              <a:t>    Six days you shall gather it, but on the seventh day, which is the Sabbath, there will be none. </a:t>
            </a:r>
          </a:p>
          <a:p>
            <a:pPr marL="0" indent="0">
              <a:buNone/>
            </a:pPr>
            <a:r>
              <a:rPr lang="en-GB" sz="2800" baseline="30000"/>
              <a:t>30</a:t>
            </a:r>
            <a:r>
              <a:rPr lang="en-GB" sz="2800"/>
              <a:t>    So the people </a:t>
            </a:r>
            <a:r>
              <a:rPr lang="en-GB" sz="2800">
                <a:solidFill>
                  <a:srgbClr val="FF0000"/>
                </a:solidFill>
              </a:rPr>
              <a:t>rested</a:t>
            </a:r>
            <a:r>
              <a:rPr lang="en-GB" sz="2800"/>
              <a:t> on the </a:t>
            </a:r>
            <a:r>
              <a:rPr lang="en-GB" sz="2800">
                <a:solidFill>
                  <a:srgbClr val="FF0000"/>
                </a:solidFill>
              </a:rPr>
              <a:t>seventh day</a:t>
            </a:r>
            <a:r>
              <a:rPr lang="en-GB" sz="2800"/>
              <a:t>.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lnSpc>
                <a:spcPts val="4300"/>
              </a:lnSpc>
              <a:buNone/>
            </a:pPr>
            <a:r>
              <a:rPr lang="en-US" altLang="zh-CN" sz="2800" baseline="30000"/>
              <a:t>26     </a:t>
            </a:r>
            <a:r>
              <a:rPr lang="zh-CN" altLang="en-US" sz="2800"/>
              <a:t>六天你们可以收取，但第七天是安息日，在那一天什么都没有了</a:t>
            </a:r>
            <a:r>
              <a:rPr lang="en-GB" altLang="zh-CN" sz="2800"/>
              <a:t>……   </a:t>
            </a:r>
            <a:r>
              <a:rPr lang="en-US" altLang="zh-CN" sz="2800" baseline="30000"/>
              <a:t> 30  </a:t>
            </a:r>
            <a:r>
              <a:rPr lang="zh-CN" altLang="en-US" sz="2800"/>
              <a:t>所以，</a:t>
            </a:r>
            <a:r>
              <a:rPr lang="zh-CN" altLang="en-US" sz="2800">
                <a:solidFill>
                  <a:srgbClr val="FF0000"/>
                </a:solidFill>
              </a:rPr>
              <a:t>第七天</a:t>
            </a:r>
            <a:r>
              <a:rPr lang="zh-CN" altLang="en-US" sz="2800"/>
              <a:t>子民一律</a:t>
            </a:r>
            <a:r>
              <a:rPr lang="zh-CN" altLang="en-US" sz="2800">
                <a:solidFill>
                  <a:srgbClr val="FF0000"/>
                </a:solidFill>
              </a:rPr>
              <a:t>休息</a:t>
            </a:r>
            <a:r>
              <a:rPr lang="zh-CN" altLang="en-US" sz="2800"/>
              <a:t>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45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A253E-0603-446C-91A4-D58974455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2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3E796-4190-4FE2-9667-987D63DA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3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E7844-1F3B-40EC-9EB9-82FFEAE4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799"/>
            <a:ext cx="7772400" cy="32004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/>
              <a:t>The </a:t>
            </a:r>
            <a:r>
              <a:rPr lang="en-GB" sz="3100"/>
              <a:t>Lord</a:t>
            </a:r>
            <a:r>
              <a:rPr lang="en-US" sz="3100"/>
              <a:t>’s Prayer (3)</a:t>
            </a:r>
            <a:br>
              <a:rPr lang="en-GB" altLang="zh-CN" sz="3100"/>
            </a:br>
            <a:r>
              <a:rPr lang="zh-CN" altLang="en-US" sz="3100"/>
              <a:t>主祷文 </a:t>
            </a:r>
            <a:r>
              <a:rPr lang="en-GB" altLang="zh-CN" sz="3100"/>
              <a:t>(3)</a:t>
            </a:r>
            <a:br>
              <a:rPr lang="en-GB" altLang="zh-CN" sz="3100"/>
            </a:br>
            <a:br>
              <a:rPr lang="en-GB" altLang="zh-CN" sz="3100"/>
            </a:br>
            <a:r>
              <a:rPr lang="en-US" sz="3100"/>
              <a:t>Matthew </a:t>
            </a:r>
            <a:r>
              <a:rPr lang="zh-CN" altLang="en-US" sz="3100"/>
              <a:t>马太福音 </a:t>
            </a:r>
            <a:r>
              <a:rPr lang="en-US" altLang="zh-CN" sz="3100"/>
              <a:t>6</a:t>
            </a:r>
            <a:r>
              <a:rPr lang="en-US" sz="3100"/>
              <a:t>.11</a:t>
            </a: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4567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11</a:t>
            </a:r>
            <a:r>
              <a:rPr lang="en-GB" sz="2800"/>
              <a:t>   Give us </a:t>
            </a:r>
            <a:r>
              <a:rPr lang="en-GB" sz="2800" u="sng"/>
              <a:t>today</a:t>
            </a:r>
            <a:r>
              <a:rPr lang="en-GB" sz="2800"/>
              <a:t> our bread for </a:t>
            </a:r>
            <a:r>
              <a:rPr lang="en-GB" sz="2800">
                <a:solidFill>
                  <a:srgbClr val="FF0000"/>
                </a:solidFill>
              </a:rPr>
              <a:t>tomorrow</a:t>
            </a:r>
            <a:r>
              <a:rPr lang="en-GB" sz="2800"/>
              <a:t>.</a:t>
            </a: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11</a:t>
            </a:r>
            <a:r>
              <a:rPr lang="en-US" altLang="zh-CN" sz="2800"/>
              <a:t>   </a:t>
            </a:r>
            <a:r>
              <a:rPr lang="zh-CN" altLang="en-US" sz="2800"/>
              <a:t>我们</a:t>
            </a:r>
            <a:r>
              <a:rPr lang="zh-CN" altLang="en-US" sz="28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明日</a:t>
            </a:r>
            <a:r>
              <a:rPr lang="zh-CN" altLang="en-US" sz="2800"/>
              <a:t>所需的食物，</a:t>
            </a:r>
            <a:r>
              <a:rPr lang="zh-CN" altLang="en-US" sz="2800" b="1" u="sng">
                <a:latin typeface="KaiTi" panose="02010609060101010101" pitchFamily="49" charset="-122"/>
                <a:ea typeface="KaiTi" panose="02010609060101010101" pitchFamily="49" charset="-122"/>
              </a:rPr>
              <a:t>今日</a:t>
            </a:r>
            <a:r>
              <a:rPr lang="zh-CN" altLang="en-US" sz="2800"/>
              <a:t>赐给我们。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4823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305800" cy="36575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GB" altLang="zh-CN" sz="3100"/>
            </a:br>
            <a:br>
              <a:rPr lang="en-GB" altLang="zh-CN" sz="3100"/>
            </a:br>
            <a:r>
              <a:rPr lang="en-GB" altLang="zh-CN" sz="3100"/>
              <a:t>The sabbath is arriving soon. Give us double portion of manna today.  </a:t>
            </a:r>
            <a:r>
              <a:rPr lang="en-GB" altLang="zh-CN" sz="2200"/>
              <a:t>(paraphrase)</a:t>
            </a:r>
            <a:br>
              <a:rPr lang="en-GB" altLang="zh-CN" sz="3100"/>
            </a:br>
            <a:br>
              <a:rPr lang="en-US" sz="3100"/>
            </a:br>
            <a:r>
              <a:rPr lang="zh-CN" altLang="en-US" sz="3100"/>
              <a:t>安息日马上就到了，求你今日赐我们双倍的粮食。 </a:t>
            </a:r>
            <a:r>
              <a:rPr lang="zh-CN" altLang="en-US" sz="2200"/>
              <a:t>（意译） </a:t>
            </a:r>
            <a:br>
              <a:rPr lang="en-GB" altLang="zh-CN" sz="2800"/>
            </a:br>
            <a:br>
              <a:rPr lang="en-GB" altLang="zh-CN" sz="280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3167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4800599"/>
          </a:xfrm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br>
              <a:rPr lang="en-GB" altLang="zh-CN" sz="3100"/>
            </a:br>
            <a:br>
              <a:rPr lang="en-GB" altLang="zh-CN" sz="3100"/>
            </a:br>
            <a:r>
              <a:rPr lang="en-GB" altLang="zh-CN" sz="3100"/>
              <a:t>God’s kingdom is coming to earth soon. The day o</a:t>
            </a:r>
            <a:r>
              <a:rPr lang="en-US" altLang="zh-CN" sz="3100"/>
              <a:t>f</a:t>
            </a:r>
            <a:r>
              <a:rPr lang="en-GB" altLang="zh-CN" sz="3100"/>
              <a:t> salvation is drawing near. Give us the strength we need to survive in these final evil days.</a:t>
            </a:r>
            <a:br>
              <a:rPr lang="en-GB" altLang="zh-CN" sz="3100"/>
            </a:br>
            <a:br>
              <a:rPr lang="en-US" sz="3100"/>
            </a:br>
            <a:r>
              <a:rPr lang="zh-CN" altLang="en-US" sz="3100"/>
              <a:t>天国马上就降临了。进天国的日子近了。在这邪恶末后的日子，求你天天赐给我们所需的力量，叫我们能忍耐到底而得救。 </a:t>
            </a:r>
            <a:br>
              <a:rPr lang="en-GB" altLang="zh-CN" sz="2800"/>
            </a:br>
            <a:br>
              <a:rPr lang="en-GB" altLang="zh-CN" sz="280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1997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:3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2</a:t>
            </a:r>
            <a:r>
              <a:rPr lang="en-GB" sz="2800"/>
              <a:t>  When you pray, this is what to say: Father, may your name be held holy,  your kingdom come; </a:t>
            </a:r>
            <a:r>
              <a:rPr lang="en-GB" sz="2800" baseline="30000">
                <a:solidFill>
                  <a:srgbClr val="FF0000"/>
                </a:solidFill>
              </a:rPr>
              <a:t>3</a:t>
            </a:r>
            <a:r>
              <a:rPr lang="en-GB" sz="2800">
                <a:solidFill>
                  <a:srgbClr val="FF0000"/>
                </a:solidFill>
              </a:rPr>
              <a:t> give us each day our bread for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en-GB" altLang="zh-CN" sz="2800">
                <a:solidFill>
                  <a:srgbClr val="FF0000"/>
                </a:solidFill>
              </a:rPr>
              <a:t>tomorrow</a:t>
            </a:r>
            <a:r>
              <a:rPr lang="en-GB" sz="2800">
                <a:solidFill>
                  <a:srgbClr val="FF0000"/>
                </a:solidFill>
              </a:rPr>
              <a:t>, </a:t>
            </a:r>
            <a:r>
              <a:rPr lang="en-GB" sz="2800"/>
              <a:t> </a:t>
            </a:r>
            <a:r>
              <a:rPr lang="en-GB" sz="2800" baseline="30000"/>
              <a:t>4</a:t>
            </a:r>
            <a:r>
              <a:rPr lang="en-GB" sz="2800"/>
              <a:t> and forgive us our sins, for we ourselves forgive each one who is in debt to us.  And do not put us to the test.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2  </a:t>
            </a:r>
            <a:r>
              <a:rPr lang="zh-CN" altLang="en-US" sz="2800"/>
              <a:t>你们祈祷的时候，要说：父阿， 愿你的名被尊为圣， 愿你的国降临；</a:t>
            </a:r>
            <a:r>
              <a:rPr lang="en-US" altLang="zh-CN" sz="2800" baseline="30000">
                <a:solidFill>
                  <a:srgbClr val="FF0000"/>
                </a:solidFill>
              </a:rPr>
              <a:t>3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我们明日所需的粮食， 天天赐给我们；</a:t>
            </a:r>
            <a:r>
              <a:rPr lang="zh-CN" altLang="en-US" sz="2800"/>
              <a:t> </a:t>
            </a:r>
            <a:r>
              <a:rPr lang="en-US" altLang="zh-CN" sz="2800" baseline="30000"/>
              <a:t> 4</a:t>
            </a:r>
            <a:r>
              <a:rPr lang="en-US" altLang="zh-CN" sz="2800"/>
              <a:t> </a:t>
            </a:r>
            <a:r>
              <a:rPr lang="zh-CN" altLang="en-US" sz="2800"/>
              <a:t>赦免我们的罪， 因为我们也饶恕所有亏负我们的人； 不要让我们陷入诱惑。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5014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:5-6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5</a:t>
            </a:r>
            <a:r>
              <a:rPr lang="en-GB" sz="2800"/>
              <a:t>  He also said to them, “Suppose one of you has a friend; and you go to him in the middle of the night and say to him, ‘Friend, lend me three loaves of bread, </a:t>
            </a:r>
            <a:r>
              <a:rPr lang="en-GB" sz="2800" baseline="30000"/>
              <a:t>6</a:t>
            </a:r>
            <a:r>
              <a:rPr lang="en-GB" sz="2800"/>
              <a:t> because a friend of mine who has been travelling has just arrived at my house, and I have nothing for him to eat.’ 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200"/>
              </a:lnSpc>
              <a:buNone/>
            </a:pPr>
            <a:r>
              <a:rPr lang="en-US" altLang="zh-CN" sz="2800" baseline="30000"/>
              <a:t>5 </a:t>
            </a:r>
            <a:r>
              <a:rPr lang="en-US"/>
              <a:t> </a:t>
            </a:r>
            <a:r>
              <a:rPr lang="zh-CN" altLang="en-US" sz="2800"/>
              <a:t>耶稣又对他们说：你们当中，谁有朋友半夜去找他，说：“请你借给我三个饼， </a:t>
            </a:r>
            <a:r>
              <a:rPr lang="en-US" altLang="zh-CN" sz="2800" baseline="30000"/>
              <a:t>6</a:t>
            </a:r>
            <a:r>
              <a:rPr lang="en-US" altLang="zh-CN" sz="2800"/>
              <a:t> </a:t>
            </a:r>
            <a:r>
              <a:rPr lang="zh-CN" altLang="en-US" sz="2800"/>
              <a:t>因为我有一个朋友旅行来到我这里，我没有什么可以招待他。”</a:t>
            </a:r>
            <a:r>
              <a:rPr lang="en-US" altLang="zh-CN" sz="280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5980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:7-8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7</a:t>
            </a:r>
            <a:r>
              <a:rPr lang="en-GB" sz="2800"/>
              <a:t> Now the one inside may answer, ‘Don't bother me! The door is already shut, my children are with me in bed.  I can't get up to give you anything!’  </a:t>
            </a:r>
            <a:r>
              <a:rPr lang="en-GB" sz="2800" baseline="30000"/>
              <a:t>8</a:t>
            </a:r>
            <a:r>
              <a:rPr lang="en-GB" sz="2800"/>
              <a:t> But I tell you, even if he won't get up because the man is his friend, yet because of the man’s </a:t>
            </a:r>
            <a:r>
              <a:rPr lang="en-GB" sz="2800">
                <a:solidFill>
                  <a:srgbClr val="FF0000"/>
                </a:solidFill>
              </a:rPr>
              <a:t>persistence</a:t>
            </a:r>
            <a:r>
              <a:rPr lang="en-GB" sz="2800" i="1"/>
              <a:t> </a:t>
            </a:r>
            <a:r>
              <a:rPr lang="en-GB" sz="2800"/>
              <a:t>he will get up and give him as much as he needs.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200"/>
              </a:lnSpc>
              <a:buNone/>
            </a:pPr>
            <a:r>
              <a:rPr lang="en-US" altLang="zh-CN" sz="2800" baseline="30000"/>
              <a:t>7 </a:t>
            </a:r>
            <a:r>
              <a:rPr lang="en-US"/>
              <a:t> </a:t>
            </a:r>
            <a:r>
              <a:rPr lang="zh-CN" altLang="en-US" sz="2800"/>
              <a:t>而他却在里面回答：“不要麻烦我，门已经关好了，孩子也跟我在床上了，我不能起来拿给你。”</a:t>
            </a:r>
            <a:r>
              <a:rPr lang="en-US" altLang="zh-CN" sz="2800"/>
              <a:t> </a:t>
            </a:r>
            <a:r>
              <a:rPr lang="en-US" altLang="zh-CN" sz="2800" baseline="30000"/>
              <a:t>8</a:t>
            </a:r>
            <a:r>
              <a:rPr lang="en-US" altLang="zh-CN" sz="2800"/>
              <a:t> </a:t>
            </a:r>
            <a:r>
              <a:rPr lang="zh-CN" altLang="en-US" sz="2800"/>
              <a:t>我告诉你们，即使那人不顾友情不肯起来拿饼，也终于会因为他</a:t>
            </a:r>
            <a:r>
              <a:rPr lang="zh-CN" altLang="en-US" sz="2800">
                <a:solidFill>
                  <a:srgbClr val="FF0000"/>
                </a:solidFill>
              </a:rPr>
              <a:t>厚颜地直求</a:t>
            </a:r>
            <a:r>
              <a:rPr lang="zh-CN" altLang="en-US" sz="2800"/>
              <a:t>而起床，拿出他所需要的一切给他。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3537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:9-10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aseline="30000"/>
              <a:t>9</a:t>
            </a:r>
            <a:r>
              <a:rPr lang="en-GB"/>
              <a:t>   </a:t>
            </a:r>
            <a:r>
              <a:rPr lang="en-GB" sz="2800"/>
              <a:t>Moreover, I myself say to you: keep asking, and it will be given to you; keep seeking, and you will find; keep knocking, and the door will be opened to you.  </a:t>
            </a:r>
            <a:r>
              <a:rPr lang="en-GB" sz="2800" baseline="30000"/>
              <a:t>10</a:t>
            </a:r>
            <a:r>
              <a:rPr lang="en-GB" sz="2800"/>
              <a:t> For everyone who goes on asking receives; and he who goes on seeking finds; and to him who continues knocking, the door will be opened.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2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我又告诉你们，你们继续祈求，就给你们；继续寻找，就寻见；继续叩门，就给你们开门。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因为所有继续祈求的就得着，继续寻找的就寻见，继续叩门的就给他开门。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4308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:11-13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aseline="30000"/>
              <a:t>11</a:t>
            </a:r>
            <a:r>
              <a:rPr lang="en-GB"/>
              <a:t> </a:t>
            </a:r>
            <a:r>
              <a:rPr lang="en-GB" sz="2800"/>
              <a:t>Is there any father here who, if his son asked him for a fish, would instead of a fish give him a snake?  </a:t>
            </a:r>
            <a:r>
              <a:rPr lang="en-GB" sz="2800" baseline="30000"/>
              <a:t>12</a:t>
            </a:r>
            <a:r>
              <a:rPr lang="en-GB" sz="2800"/>
              <a:t> or if he asked for an egg would give him a scorpion?   </a:t>
            </a:r>
            <a:r>
              <a:rPr lang="en-GB" sz="2800" baseline="30000"/>
              <a:t>13</a:t>
            </a:r>
            <a:r>
              <a:rPr lang="en-GB" sz="2800"/>
              <a:t> So if you, even though you are bad, know how to give your children gifts that are good, how much more will the Father keep giving the </a:t>
            </a:r>
            <a:r>
              <a:rPr lang="en-GB" sz="2800">
                <a:solidFill>
                  <a:srgbClr val="FF0000"/>
                </a:solidFill>
              </a:rPr>
              <a:t>Holy Spirit </a:t>
            </a:r>
            <a:r>
              <a:rPr lang="en-GB" sz="2800"/>
              <a:t>from heaven to those who keep asking him!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300"/>
              </a:lnSpc>
              <a:buNone/>
            </a:pPr>
            <a:r>
              <a:rPr lang="en-US" altLang="zh-CN" sz="2800" baseline="30000"/>
              <a:t>11 </a:t>
            </a:r>
            <a:r>
              <a:rPr lang="en-US"/>
              <a:t> </a:t>
            </a:r>
            <a:r>
              <a:rPr lang="zh-CN" altLang="en-US" sz="2800"/>
              <a:t>你们中间作父亲的，哪有儿子求鱼，反拿蛇当作鱼给他呢？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或求鸡蛋，反给他蝎子呢？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你们虽然不好，尚且知道把好东西给自己的儿女，何况天父，岂不更把</a:t>
            </a:r>
            <a:r>
              <a:rPr lang="zh-CN" altLang="en-US" sz="2800">
                <a:solidFill>
                  <a:srgbClr val="FF0000"/>
                </a:solidFill>
              </a:rPr>
              <a:t>圣灵</a:t>
            </a:r>
            <a:r>
              <a:rPr lang="zh-CN" altLang="en-US" sz="2800"/>
              <a:t>赐给求他的人吗？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7496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Isaiah </a:t>
            </a:r>
            <a:r>
              <a:rPr lang="zh-CN" altLang="en-US" sz="2400"/>
              <a:t>以赛亚书 </a:t>
            </a:r>
            <a:r>
              <a:rPr lang="en-US" altLang="zh-CN" sz="2400"/>
              <a:t>40</a:t>
            </a:r>
            <a:r>
              <a:rPr lang="en-GB" sz="2400"/>
              <a:t>:28-29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aseline="30000"/>
              <a:t>28  </a:t>
            </a:r>
            <a:r>
              <a:rPr lang="en-GB" sz="2800"/>
              <a:t>The everlasting God, Yahweh, </a:t>
            </a:r>
          </a:p>
          <a:p>
            <a:pPr marL="0" indent="0">
              <a:buNone/>
            </a:pPr>
            <a:r>
              <a:rPr lang="en-GB" sz="2800"/>
              <a:t>	the Creator of the ends of the earth, </a:t>
            </a:r>
          </a:p>
          <a:p>
            <a:pPr marL="0" indent="0">
              <a:buNone/>
            </a:pPr>
            <a:r>
              <a:rPr lang="en-GB" sz="2800"/>
              <a:t>     Neither faints nor is weary. </a:t>
            </a:r>
          </a:p>
          <a:p>
            <a:pPr marL="0" indent="0">
              <a:buNone/>
            </a:pPr>
            <a:r>
              <a:rPr lang="en-GB" sz="2800"/>
              <a:t>	His understanding is unsearchable. </a:t>
            </a:r>
          </a:p>
          <a:p>
            <a:pPr marL="0" indent="0">
              <a:buNone/>
            </a:pPr>
            <a:r>
              <a:rPr lang="en-US" altLang="zh-CN" sz="2800" baseline="30000"/>
              <a:t>29   </a:t>
            </a:r>
            <a:r>
              <a:rPr lang="en-GB" sz="2800"/>
              <a:t>He gives power to the weak, </a:t>
            </a:r>
          </a:p>
          <a:p>
            <a:pPr marL="400050" lvl="1" indent="0">
              <a:buNone/>
            </a:pPr>
            <a:r>
              <a:rPr lang="en-GB"/>
              <a:t>      To those who have no might He increases strength. </a:t>
            </a:r>
            <a:endParaRPr lang="en-GB" sz="1600"/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28    </a:t>
            </a:r>
            <a:r>
              <a:rPr lang="zh-CN" altLang="en-US" sz="2800"/>
              <a:t>永在的神、雅伟、地极的创造主</a:t>
            </a:r>
            <a:endParaRPr lang="en-US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GB" altLang="zh-CN" sz="2800"/>
              <a:t>	</a:t>
            </a:r>
            <a:r>
              <a:rPr lang="zh-CN" altLang="en-US" sz="2800"/>
              <a:t>既不疲乏，也不困倦；</a:t>
            </a:r>
            <a:r>
              <a:rPr lang="en-GB" altLang="zh-CN" sz="2800"/>
              <a:t>	</a:t>
            </a:r>
            <a:r>
              <a:rPr lang="zh-CN" altLang="en-US" sz="2800"/>
              <a:t>他的知识无法测度。 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29</a:t>
            </a:r>
            <a:r>
              <a:rPr lang="en-US" altLang="zh-CN" sz="2800"/>
              <a:t>   </a:t>
            </a:r>
            <a:r>
              <a:rPr lang="zh-CN" altLang="en-US" sz="2800"/>
              <a:t>疲乏的，他赐力气，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GB" altLang="zh-CN" sz="2800"/>
              <a:t>	</a:t>
            </a:r>
            <a:r>
              <a:rPr lang="zh-CN" altLang="en-US" sz="2800"/>
              <a:t>无力的，他加力量。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2685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Isaiah </a:t>
            </a:r>
            <a:r>
              <a:rPr lang="zh-CN" altLang="en-US" sz="2400"/>
              <a:t>以赛亚书 </a:t>
            </a:r>
            <a:r>
              <a:rPr lang="en-US" altLang="zh-CN" sz="2400"/>
              <a:t>40</a:t>
            </a:r>
            <a:r>
              <a:rPr lang="en-GB" sz="2400"/>
              <a:t>:30-31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47700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CN" sz="2800" baseline="30000"/>
              <a:t>30   </a:t>
            </a:r>
            <a:r>
              <a:rPr lang="en-GB" sz="2800"/>
              <a:t>Even the youths shall faint and be weary,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800"/>
              <a:t>	And the young men shall utterly fall,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zh-CN" sz="2800" baseline="30000"/>
              <a:t>31   </a:t>
            </a:r>
            <a:r>
              <a:rPr lang="en-GB" sz="2800"/>
              <a:t>But </a:t>
            </a:r>
            <a:r>
              <a:rPr lang="en-GB" sz="2800">
                <a:solidFill>
                  <a:srgbClr val="FF0000"/>
                </a:solidFill>
              </a:rPr>
              <a:t>those who wait on Yahweh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800"/>
              <a:t>	Shall renew their</a:t>
            </a:r>
            <a:r>
              <a:rPr lang="en-GB" sz="2800" i="1"/>
              <a:t> </a:t>
            </a:r>
            <a:r>
              <a:rPr lang="en-GB" sz="2800"/>
              <a:t>strength;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800"/>
              <a:t>	They shall mount up with wings like eagles,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800"/>
              <a:t>	They shall run and not be weary,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800"/>
              <a:t>	They shall walk and not faint. 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30   </a:t>
            </a:r>
            <a:r>
              <a:rPr lang="zh-CN" altLang="en-US" sz="2800"/>
              <a:t>就是年轻人也会疲乏困倦，强壮的人也会跌倒。 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31</a:t>
            </a:r>
            <a:r>
              <a:rPr lang="en-US" altLang="zh-CN" sz="2800"/>
              <a:t>  </a:t>
            </a:r>
            <a:r>
              <a:rPr lang="zh-CN" altLang="en-US" sz="2800"/>
              <a:t>但</a:t>
            </a:r>
            <a:r>
              <a:rPr lang="zh-CN" altLang="en-US" sz="2800">
                <a:solidFill>
                  <a:srgbClr val="FF0000"/>
                </a:solidFill>
              </a:rPr>
              <a:t>那些等候   雅伟的人</a:t>
            </a:r>
            <a:r>
              <a:rPr lang="zh-CN" altLang="en-US" sz="2800"/>
              <a:t>，必重新得力；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GB" altLang="zh-CN" sz="2800"/>
              <a:t>	</a:t>
            </a:r>
            <a:r>
              <a:rPr lang="zh-CN" altLang="en-US" sz="2800"/>
              <a:t>他们必像鹰一样展翅上腾；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GB" altLang="zh-CN" sz="2800"/>
              <a:t>	</a:t>
            </a:r>
            <a:r>
              <a:rPr lang="zh-CN" altLang="en-US" sz="2800"/>
              <a:t>他们奔跑，也不困倦，</a:t>
            </a:r>
            <a:endParaRPr lang="en-GB" altLang="zh-CN" sz="2800"/>
          </a:p>
          <a:p>
            <a:pPr marL="0" indent="0">
              <a:lnSpc>
                <a:spcPts val="4000"/>
              </a:lnSpc>
              <a:buNone/>
            </a:pPr>
            <a:r>
              <a:rPr lang="en-GB" altLang="zh-CN" sz="2800"/>
              <a:t>	</a:t>
            </a:r>
            <a:r>
              <a:rPr lang="zh-CN" altLang="en-US" sz="2800"/>
              <a:t>他们行走，也不疲乏。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674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</a:t>
            </a:r>
            <a:r>
              <a:rPr lang="en-GB" sz="2800">
                <a:solidFill>
                  <a:srgbClr val="FF0000"/>
                </a:solidFill>
              </a:rPr>
              <a:t>Father</a:t>
            </a:r>
            <a:r>
              <a:rPr lang="en-GB" sz="2800"/>
              <a:t> in heaven, may your </a:t>
            </a:r>
            <a:r>
              <a:rPr lang="en-GB" sz="2800">
                <a:solidFill>
                  <a:srgbClr val="FF0000"/>
                </a:solidFill>
              </a:rPr>
              <a:t>name</a:t>
            </a:r>
            <a:r>
              <a:rPr lang="en-GB" sz="2800"/>
              <a:t> be held holy, </a:t>
            </a:r>
            <a:r>
              <a:rPr lang="en-GB" sz="2800" baseline="30000"/>
              <a:t>10</a:t>
            </a:r>
            <a:r>
              <a:rPr lang="en-GB" sz="2800"/>
              <a:t> your kingdom come, your will be done, on earth as in heaven. </a:t>
            </a:r>
            <a:r>
              <a:rPr lang="en-GB" sz="2800" baseline="30000"/>
              <a:t>11</a:t>
            </a:r>
            <a:r>
              <a:rPr lang="en-GB" sz="2800"/>
              <a:t> Give us today our daily bread.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</a:t>
            </a:r>
            <a:r>
              <a:rPr lang="zh-CN" altLang="en-US" sz="2800">
                <a:solidFill>
                  <a:srgbClr val="FF0000"/>
                </a:solidFill>
              </a:rPr>
              <a:t>父</a:t>
            </a:r>
            <a:r>
              <a:rPr lang="zh-CN" altLang="en-US" sz="2800"/>
              <a:t>， 愿</a:t>
            </a:r>
            <a:r>
              <a:rPr lang="zh-CN" altLang="en-US" sz="2800">
                <a:solidFill>
                  <a:srgbClr val="FF0000"/>
                </a:solidFill>
              </a:rPr>
              <a:t>你的名</a:t>
            </a:r>
            <a:r>
              <a:rPr lang="zh-CN" altLang="en-US" sz="2800"/>
              <a:t>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愿你的国降临， 愿你的旨意成就在地上， 如同在天上一样。 </a:t>
            </a:r>
            <a:r>
              <a:rPr lang="en-US" altLang="zh-CN" sz="2800" baseline="30000"/>
              <a:t>11</a:t>
            </a:r>
            <a:r>
              <a:rPr lang="en-US" altLang="zh-CN" sz="2800"/>
              <a:t> </a:t>
            </a:r>
            <a:r>
              <a:rPr lang="zh-CN" altLang="en-US" sz="2800"/>
              <a:t>我们每天所需的食物， 求你今天赐给我们；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r>
              <a:rPr lang="en-US" altLang="zh-CN" sz="2800"/>
              <a:t> </a:t>
            </a:r>
            <a:r>
              <a:rPr lang="en-US" altLang="zh-CN" sz="2000"/>
              <a:t>《</a:t>
            </a:r>
            <a:r>
              <a:rPr lang="zh-CN" altLang="en-US" sz="2000"/>
              <a:t>新译本</a:t>
            </a:r>
            <a:r>
              <a:rPr lang="en-US" altLang="zh-CN" sz="200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9644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Luke </a:t>
            </a:r>
            <a:r>
              <a:rPr lang="zh-CN" altLang="en-US" sz="2400"/>
              <a:t>路加福音 </a:t>
            </a:r>
            <a:r>
              <a:rPr lang="en-US" sz="2400"/>
              <a:t>11</a:t>
            </a:r>
            <a:r>
              <a:rPr lang="en-GB" sz="2400"/>
              <a:t>:9-10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aseline="30000"/>
              <a:t>9</a:t>
            </a:r>
            <a:r>
              <a:rPr lang="en-GB"/>
              <a:t>   </a:t>
            </a:r>
            <a:r>
              <a:rPr lang="en-GB" sz="2800"/>
              <a:t>Moreover, I myself say to you: </a:t>
            </a:r>
            <a:r>
              <a:rPr lang="en-GB" sz="2800">
                <a:solidFill>
                  <a:srgbClr val="FF0000"/>
                </a:solidFill>
              </a:rPr>
              <a:t>keep asking</a:t>
            </a:r>
            <a:r>
              <a:rPr lang="en-GB" sz="2800"/>
              <a:t>, and it will be given to you; </a:t>
            </a:r>
            <a:r>
              <a:rPr lang="en-GB" sz="2800">
                <a:solidFill>
                  <a:srgbClr val="FF0000"/>
                </a:solidFill>
              </a:rPr>
              <a:t>keep seeking</a:t>
            </a:r>
            <a:r>
              <a:rPr lang="en-GB" sz="2800"/>
              <a:t>, and you will find; </a:t>
            </a:r>
            <a:r>
              <a:rPr lang="en-GB" sz="2800">
                <a:solidFill>
                  <a:srgbClr val="FF0000"/>
                </a:solidFill>
              </a:rPr>
              <a:t>keep knocking</a:t>
            </a:r>
            <a:r>
              <a:rPr lang="en-GB" sz="2800"/>
              <a:t>, and the door will be opened to you.  </a:t>
            </a:r>
            <a:r>
              <a:rPr lang="en-GB" sz="2800" baseline="30000"/>
              <a:t>10</a:t>
            </a:r>
            <a:r>
              <a:rPr lang="en-GB" sz="2800"/>
              <a:t> For everyone who goes on asking receives; and he who goes on seeking finds; and to him who continues knocking, the door will be opened.  </a:t>
            </a:r>
            <a:r>
              <a:rPr lang="en-GB" sz="1800"/>
              <a:t>(CJB)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2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我又告诉你们，你们</a:t>
            </a:r>
            <a:r>
              <a:rPr lang="zh-CN" altLang="en-US" sz="2800">
                <a:solidFill>
                  <a:srgbClr val="FF0000"/>
                </a:solidFill>
              </a:rPr>
              <a:t>继续祈求</a:t>
            </a:r>
            <a:r>
              <a:rPr lang="zh-CN" altLang="en-US" sz="2800"/>
              <a:t>，就给你们；</a:t>
            </a:r>
            <a:r>
              <a:rPr lang="zh-CN" altLang="en-US" sz="2800">
                <a:solidFill>
                  <a:srgbClr val="FF0000"/>
                </a:solidFill>
              </a:rPr>
              <a:t>继续寻找</a:t>
            </a:r>
            <a:r>
              <a:rPr lang="zh-CN" altLang="en-US" sz="2800"/>
              <a:t>，就寻见；</a:t>
            </a:r>
            <a:r>
              <a:rPr lang="zh-CN" altLang="en-US" sz="2800">
                <a:solidFill>
                  <a:srgbClr val="FF0000"/>
                </a:solidFill>
              </a:rPr>
              <a:t>继续叩门</a:t>
            </a:r>
            <a:r>
              <a:rPr lang="zh-CN" altLang="en-US" sz="2800"/>
              <a:t>，就给你们开门。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因为所有继续祈求的就得着，继续寻找的就寻见，继续叩门的就给他开门。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5665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/>
              <a:t>The End</a:t>
            </a:r>
            <a:br>
              <a:rPr lang="en-GB" altLang="zh-CN" sz="3600"/>
            </a:br>
            <a:r>
              <a:rPr lang="zh-CN" altLang="en-US" sz="3600"/>
              <a:t>完</a:t>
            </a:r>
            <a:br>
              <a:rPr lang="en-US" sz="3200"/>
            </a:br>
            <a:br>
              <a:rPr lang="en-US" sz="320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886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DA05-9E02-4006-B730-2E2FE6F7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/>
              <a:t>www.liverpool.christiandc.org</a:t>
            </a:r>
          </a:p>
        </p:txBody>
      </p:sp>
    </p:spTree>
    <p:extLst>
      <p:ext uri="{BB962C8B-B14F-4D97-AF65-F5344CB8AC3E}">
        <p14:creationId xmlns:p14="http://schemas.microsoft.com/office/powerpoint/2010/main" val="13395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Father in heaven, may your name be held holy, </a:t>
            </a:r>
            <a:r>
              <a:rPr lang="en-GB" sz="2800" baseline="30000"/>
              <a:t>10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your kingdom</a:t>
            </a:r>
            <a:r>
              <a:rPr lang="en-GB" sz="2800"/>
              <a:t> come, your will be done, on earth as in heaven. </a:t>
            </a:r>
            <a:r>
              <a:rPr lang="en-GB" sz="2800" baseline="30000"/>
              <a:t>11</a:t>
            </a:r>
            <a:r>
              <a:rPr lang="en-GB" sz="2800"/>
              <a:t> Give us today our daily bread.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所以你们要这样祈祷：我们在天上的父， 愿你的名被尊为圣，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</a:t>
            </a:r>
            <a:r>
              <a:rPr lang="zh-CN" altLang="en-US" sz="2800">
                <a:solidFill>
                  <a:srgbClr val="FF0000"/>
                </a:solidFill>
              </a:rPr>
              <a:t>你的国</a:t>
            </a:r>
            <a:r>
              <a:rPr lang="zh-CN" altLang="en-US" sz="2800"/>
              <a:t>降临， 愿你的旨意成就在地上， 如同在天上一样。 </a:t>
            </a:r>
            <a:r>
              <a:rPr lang="en-US" altLang="zh-CN" sz="2800" baseline="30000"/>
              <a:t>11</a:t>
            </a:r>
            <a:r>
              <a:rPr lang="en-US" altLang="zh-CN" sz="2800"/>
              <a:t> </a:t>
            </a:r>
            <a:r>
              <a:rPr lang="zh-CN" altLang="en-US" sz="2800"/>
              <a:t>我们每天所需的食物， 求你今天赐给我们；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r>
              <a:rPr lang="en-US" altLang="zh-CN" sz="2800"/>
              <a:t> </a:t>
            </a:r>
            <a:r>
              <a:rPr lang="en-US" altLang="zh-CN" sz="2000"/>
              <a:t>《</a:t>
            </a:r>
            <a:r>
              <a:rPr lang="zh-CN" altLang="en-US" sz="2000"/>
              <a:t>新译本</a:t>
            </a:r>
            <a:r>
              <a:rPr lang="en-US" altLang="zh-CN" sz="200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536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Father in heaven, may your name be held holy, </a:t>
            </a:r>
            <a:r>
              <a:rPr lang="en-GB" sz="2800" baseline="30000"/>
              <a:t>10</a:t>
            </a:r>
            <a:r>
              <a:rPr lang="en-GB" sz="2800"/>
              <a:t> your kingdom come, </a:t>
            </a:r>
            <a:r>
              <a:rPr lang="en-GB" sz="2800">
                <a:solidFill>
                  <a:srgbClr val="FF0000"/>
                </a:solidFill>
              </a:rPr>
              <a:t>your will </a:t>
            </a:r>
            <a:r>
              <a:rPr lang="en-GB" sz="2800"/>
              <a:t>be done, on earth as in heaven. </a:t>
            </a:r>
            <a:r>
              <a:rPr lang="en-GB" sz="2800" baseline="30000"/>
              <a:t>11</a:t>
            </a:r>
            <a:r>
              <a:rPr lang="en-GB" sz="2800"/>
              <a:t> Give us today our daily bread.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所以你们要这样祈祷：我们在天上的父， 愿你的名被尊为圣，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愿你的国降临， 愿</a:t>
            </a:r>
            <a:r>
              <a:rPr lang="zh-CN" altLang="en-US" sz="2800">
                <a:solidFill>
                  <a:srgbClr val="FF0000"/>
                </a:solidFill>
              </a:rPr>
              <a:t>你的旨意</a:t>
            </a:r>
            <a:r>
              <a:rPr lang="zh-CN" altLang="en-US" sz="2800"/>
              <a:t>成就在地上， 如同在天上一样。 </a:t>
            </a:r>
            <a:r>
              <a:rPr lang="en-US" altLang="zh-CN" sz="2800" baseline="30000"/>
              <a:t>11</a:t>
            </a:r>
            <a:r>
              <a:rPr lang="en-US" altLang="zh-CN" sz="2800"/>
              <a:t> </a:t>
            </a:r>
            <a:r>
              <a:rPr lang="zh-CN" altLang="en-US" sz="2800"/>
              <a:t>我们每天所需的食物， 求你今天赐给我们；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r>
              <a:rPr lang="en-US" altLang="zh-CN" sz="2800"/>
              <a:t> </a:t>
            </a:r>
            <a:r>
              <a:rPr lang="en-US" altLang="zh-CN" sz="2000"/>
              <a:t>《</a:t>
            </a:r>
            <a:r>
              <a:rPr lang="zh-CN" altLang="en-US" sz="2000"/>
              <a:t>新译本</a:t>
            </a:r>
            <a:r>
              <a:rPr lang="en-US" altLang="zh-CN" sz="200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619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Father in heaven, may your name be held holy, </a:t>
            </a:r>
            <a:r>
              <a:rPr lang="en-GB" sz="2800" baseline="30000"/>
              <a:t>10</a:t>
            </a:r>
            <a:r>
              <a:rPr lang="en-GB" sz="2800"/>
              <a:t> your kingdom come, your will be done, on earth as in heaven. </a:t>
            </a:r>
            <a:r>
              <a:rPr lang="en-GB" sz="2800" baseline="30000">
                <a:solidFill>
                  <a:srgbClr val="FF0000"/>
                </a:solidFill>
              </a:rPr>
              <a:t>11</a:t>
            </a:r>
            <a:r>
              <a:rPr lang="en-GB" sz="2800">
                <a:solidFill>
                  <a:srgbClr val="FF0000"/>
                </a:solidFill>
              </a:rPr>
              <a:t> Give us today our </a:t>
            </a:r>
            <a:r>
              <a:rPr lang="en-GB" sz="2800" u="sng">
                <a:solidFill>
                  <a:srgbClr val="FF0000"/>
                </a:solidFill>
              </a:rPr>
              <a:t>daily</a:t>
            </a:r>
            <a:r>
              <a:rPr lang="en-GB" sz="2800">
                <a:solidFill>
                  <a:srgbClr val="FF0000"/>
                </a:solidFill>
              </a:rPr>
              <a:t> bread.</a:t>
            </a:r>
            <a:r>
              <a:rPr lang="en-GB" sz="2800"/>
              <a:t>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所以你们要这样祈祷：我们在天上的父， 愿你的名被尊为圣，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愿你的国降临， 愿你的旨意成就在地上， 如同在天上一样。 </a:t>
            </a:r>
            <a:r>
              <a:rPr lang="en-US" altLang="zh-CN" sz="2800" baseline="30000">
                <a:solidFill>
                  <a:srgbClr val="FF0000"/>
                </a:solidFill>
              </a:rPr>
              <a:t>11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我们</a:t>
            </a:r>
            <a:r>
              <a:rPr lang="zh-CN" altLang="en-US" sz="2800" u="sng">
                <a:solidFill>
                  <a:srgbClr val="FF0000"/>
                </a:solidFill>
              </a:rPr>
              <a:t>日用</a:t>
            </a:r>
            <a:r>
              <a:rPr lang="zh-CN" altLang="en-US" sz="2800">
                <a:solidFill>
                  <a:srgbClr val="FF0000"/>
                </a:solidFill>
              </a:rPr>
              <a:t>的饮食， 今天赐给我们；</a:t>
            </a:r>
            <a:r>
              <a:rPr lang="zh-CN" altLang="en-US" sz="2800"/>
              <a:t>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r>
              <a:rPr lang="en-US" altLang="zh-CN" sz="2800"/>
              <a:t> </a:t>
            </a:r>
            <a:r>
              <a:rPr lang="en-US" altLang="zh-CN" sz="2000">
                <a:solidFill>
                  <a:srgbClr val="FF0000"/>
                </a:solidFill>
              </a:rPr>
              <a:t>《</a:t>
            </a:r>
            <a:r>
              <a:rPr lang="zh-CN" altLang="en-US" sz="2000">
                <a:solidFill>
                  <a:srgbClr val="FF0000"/>
                </a:solidFill>
              </a:rPr>
              <a:t>和合本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8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Father in heaven, may your name be held holy, </a:t>
            </a:r>
            <a:r>
              <a:rPr lang="en-GB" sz="2800" baseline="30000"/>
              <a:t>10</a:t>
            </a:r>
            <a:r>
              <a:rPr lang="en-GB" sz="2800"/>
              <a:t> your kingdom come, your will be done, on earth as in heaven. </a:t>
            </a:r>
            <a:r>
              <a:rPr lang="en-GB" sz="2800" baseline="30000">
                <a:solidFill>
                  <a:srgbClr val="FF0000"/>
                </a:solidFill>
              </a:rPr>
              <a:t>11</a:t>
            </a:r>
            <a:r>
              <a:rPr lang="en-GB" sz="2800">
                <a:solidFill>
                  <a:srgbClr val="FF0000"/>
                </a:solidFill>
              </a:rPr>
              <a:t> Give us today our </a:t>
            </a:r>
            <a:r>
              <a:rPr lang="en-GB" sz="2800" u="sng">
                <a:solidFill>
                  <a:srgbClr val="FF0000"/>
                </a:solidFill>
              </a:rPr>
              <a:t>daily</a:t>
            </a:r>
            <a:r>
              <a:rPr lang="en-GB" sz="2800">
                <a:solidFill>
                  <a:srgbClr val="FF0000"/>
                </a:solidFill>
              </a:rPr>
              <a:t> bread.</a:t>
            </a:r>
            <a:r>
              <a:rPr lang="en-GB" sz="2800"/>
              <a:t>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 </a:t>
            </a:r>
            <a:r>
              <a:rPr lang="en-GB" sz="1800"/>
              <a:t>(NJB)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所以你们要这样祈祷：我们在天上的父， 愿你的名被尊为圣，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愿你的国降临， 愿你的旨意成就在地上， 如同在天上一样。 </a:t>
            </a:r>
            <a:r>
              <a:rPr lang="en-US" altLang="zh-CN" sz="2800" baseline="30000">
                <a:solidFill>
                  <a:srgbClr val="FF0000"/>
                </a:solidFill>
              </a:rPr>
              <a:t>11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我们</a:t>
            </a:r>
            <a:r>
              <a:rPr lang="zh-CN" altLang="en-US" sz="2800" u="sng">
                <a:solidFill>
                  <a:srgbClr val="FF0000"/>
                </a:solidFill>
              </a:rPr>
              <a:t>每天</a:t>
            </a:r>
            <a:r>
              <a:rPr lang="zh-CN" altLang="en-US" sz="2800">
                <a:solidFill>
                  <a:srgbClr val="FF0000"/>
                </a:solidFill>
              </a:rPr>
              <a:t>所需的食物， 求你今天赐给我们；</a:t>
            </a:r>
            <a:r>
              <a:rPr lang="zh-CN" altLang="en-US" sz="2800"/>
              <a:t>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r>
              <a:rPr lang="en-US" altLang="zh-CN" sz="2800"/>
              <a:t> </a:t>
            </a:r>
            <a:r>
              <a:rPr lang="en-US" altLang="zh-CN" sz="2000">
                <a:solidFill>
                  <a:srgbClr val="FF0000"/>
                </a:solidFill>
              </a:rPr>
              <a:t>《</a:t>
            </a:r>
            <a:r>
              <a:rPr lang="zh-CN" altLang="en-US" sz="2000">
                <a:solidFill>
                  <a:srgbClr val="FF0000"/>
                </a:solidFill>
              </a:rPr>
              <a:t>新译本</a:t>
            </a:r>
            <a:r>
              <a:rPr lang="en-US" altLang="zh-CN" sz="2000">
                <a:solidFill>
                  <a:srgbClr val="FF0000"/>
                </a:solidFill>
              </a:rPr>
              <a:t>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1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altLang="zh-CN" sz="2400"/>
              <a:t>Matthew </a:t>
            </a:r>
            <a:r>
              <a:rPr lang="zh-CN" altLang="en-US" sz="2400"/>
              <a:t>马太福音 </a:t>
            </a:r>
            <a:r>
              <a:rPr lang="en-US" altLang="zh-CN" sz="2400"/>
              <a:t>6</a:t>
            </a:r>
            <a:r>
              <a:rPr lang="en-US" sz="2400"/>
              <a:t>:11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/>
              <a:t>9</a:t>
            </a:r>
            <a:r>
              <a:rPr lang="en-GB" sz="2800"/>
              <a:t>  So you should pray like this: Our Father in heaven, may your name be held holy, </a:t>
            </a:r>
            <a:r>
              <a:rPr lang="en-GB" sz="2800" baseline="30000"/>
              <a:t>10</a:t>
            </a:r>
            <a:r>
              <a:rPr lang="en-GB" sz="2800"/>
              <a:t> your kingdom come, your will be done, on earth as in heaven. </a:t>
            </a:r>
            <a:r>
              <a:rPr lang="en-GB" sz="2800" baseline="30000">
                <a:solidFill>
                  <a:srgbClr val="FF0000"/>
                </a:solidFill>
              </a:rPr>
              <a:t>11</a:t>
            </a:r>
            <a:r>
              <a:rPr lang="en-GB" sz="2800"/>
              <a:t> </a:t>
            </a:r>
            <a:r>
              <a:rPr lang="en-GB" sz="2800">
                <a:solidFill>
                  <a:srgbClr val="FF0000"/>
                </a:solidFill>
              </a:rPr>
              <a:t>Give us today our bread for </a:t>
            </a:r>
            <a:r>
              <a:rPr lang="en-GB" sz="2800" u="sng">
                <a:solidFill>
                  <a:srgbClr val="FF0000"/>
                </a:solidFill>
              </a:rPr>
              <a:t>tomorrow</a:t>
            </a:r>
            <a:r>
              <a:rPr lang="en-GB" sz="2800"/>
              <a:t>. </a:t>
            </a:r>
            <a:r>
              <a:rPr lang="en-GB" sz="2800" baseline="30000"/>
              <a:t>12</a:t>
            </a:r>
            <a:r>
              <a:rPr lang="en-GB" sz="2800"/>
              <a:t> And forgive us our debts, as we have forgiven those who are in debt to us. </a:t>
            </a:r>
            <a:r>
              <a:rPr lang="en-GB" sz="2800" baseline="30000"/>
              <a:t>13</a:t>
            </a:r>
            <a:r>
              <a:rPr lang="en-GB" sz="2800"/>
              <a:t> And do not put us to the test, but save us from the evil one.</a:t>
            </a: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baseline="30000"/>
              <a:t>9  </a:t>
            </a:r>
            <a:r>
              <a:rPr lang="zh-CN" altLang="en-US" sz="2800"/>
              <a:t>所以你们要这样祈祷：我们在天上的父， 愿你的名被尊为圣， </a:t>
            </a:r>
            <a:r>
              <a:rPr lang="en-US" altLang="zh-CN" sz="2800" baseline="30000"/>
              <a:t>10</a:t>
            </a:r>
            <a:r>
              <a:rPr lang="en-US" altLang="zh-CN" sz="2800"/>
              <a:t> </a:t>
            </a:r>
            <a:r>
              <a:rPr lang="zh-CN" altLang="en-US" sz="2800"/>
              <a:t>愿你的国降临， 愿你的旨意成就在地上， 如同在天上一样。 </a:t>
            </a:r>
            <a:r>
              <a:rPr lang="en-US" altLang="zh-CN" sz="2800" baseline="30000">
                <a:solidFill>
                  <a:srgbClr val="FF0000"/>
                </a:solidFill>
              </a:rPr>
              <a:t>11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我们</a:t>
            </a:r>
            <a:r>
              <a:rPr lang="zh-CN" altLang="en-US" sz="2800" b="1" u="sng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明日</a:t>
            </a:r>
            <a:r>
              <a:rPr lang="zh-CN" altLang="en-US" sz="2800">
                <a:solidFill>
                  <a:srgbClr val="FF0000"/>
                </a:solidFill>
              </a:rPr>
              <a:t>所需的食物，今日赐给我们</a:t>
            </a:r>
            <a:r>
              <a:rPr lang="zh-CN" altLang="en-US" sz="2800"/>
              <a:t>； </a:t>
            </a:r>
            <a:r>
              <a:rPr lang="en-US" altLang="zh-CN" sz="2800" baseline="30000"/>
              <a:t>12</a:t>
            </a:r>
            <a:r>
              <a:rPr lang="en-US" altLang="zh-CN" sz="2800"/>
              <a:t> </a:t>
            </a:r>
            <a:r>
              <a:rPr lang="zh-CN" altLang="en-US" sz="2800"/>
              <a:t>赦免我们的罪， 好像我们饶恕了得罪我们的人； </a:t>
            </a:r>
            <a:r>
              <a:rPr lang="en-US" altLang="zh-CN" sz="2800" baseline="30000"/>
              <a:t>13</a:t>
            </a:r>
            <a:r>
              <a:rPr lang="en-US" altLang="zh-CN" sz="2800"/>
              <a:t> </a:t>
            </a:r>
            <a:r>
              <a:rPr lang="zh-CN" altLang="en-US" sz="2800"/>
              <a:t>求你让我们不陷诱惑， 救我们脱离那恶者。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137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2987</Words>
  <Application>Microsoft Office PowerPoint</Application>
  <PresentationFormat>On-screen Show (4:3)</PresentationFormat>
  <Paragraphs>146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KaiTi</vt:lpstr>
      <vt:lpstr>宋体</vt:lpstr>
      <vt:lpstr>宋体</vt:lpstr>
      <vt:lpstr>Arial</vt:lpstr>
      <vt:lpstr>Calibri</vt:lpstr>
      <vt:lpstr>Segoe UI Semilight</vt:lpstr>
      <vt:lpstr>Office Theme</vt:lpstr>
      <vt:lpstr>2018.08.26</vt:lpstr>
      <vt:lpstr>The Gospel of Matthew Series 马太福音系列</vt:lpstr>
      <vt:lpstr>The Lord’s Prayer (3) 主祷文 (3)  Matthew 马太福音 6.11 </vt:lpstr>
      <vt:lpstr>Matthew 马太福音 6:11</vt:lpstr>
      <vt:lpstr>Matthew 马太福音 6:11</vt:lpstr>
      <vt:lpstr>Matthew 马太福音 6:11</vt:lpstr>
      <vt:lpstr>Matthew 马太福音 6:11</vt:lpstr>
      <vt:lpstr>Matthew 马太福音 6:11</vt:lpstr>
      <vt:lpstr>Matthew 马太福音 6:11</vt:lpstr>
      <vt:lpstr>Luke 路加福音 11:3</vt:lpstr>
      <vt:lpstr>                          ἐπιούσιον    (epi u si on) 1.   a sense of immediacy 立即、随即、马上 2.    “the following day”    明日 </vt:lpstr>
      <vt:lpstr>PowerPoint Presentation</vt:lpstr>
      <vt:lpstr> Give us today the bread for the immediately following day. (literal translation)  立即就到来的明日所需的粮食，求你今日赐给我们。（直译）  </vt:lpstr>
      <vt:lpstr>  The sabbath is arriving soon. Give us double portion of manna today.  (paraphrase)  安息日马上就到了，求你今日赐我们双倍的粮食。 （意译）   </vt:lpstr>
      <vt:lpstr>  God’s kingdom is coming to earth soon. The day of salvation is drawing near. Give us the strength we need to survive in these final evil days.  天国马上就降临了。进天国的日子近了。在这邪恶末后的日子，求你天天赐给我们所需的力量，叫我们能忍耐到底而得救。   </vt:lpstr>
      <vt:lpstr>PowerPoint Presentation</vt:lpstr>
      <vt:lpstr>PowerPoint Presentation</vt:lpstr>
      <vt:lpstr>PowerPoint Presentation</vt:lpstr>
      <vt:lpstr>Exodus 出埃及记 13:21-22</vt:lpstr>
      <vt:lpstr>PowerPoint Presentation</vt:lpstr>
      <vt:lpstr>PowerPoint Presentation</vt:lpstr>
      <vt:lpstr>PowerPoint Presentation</vt:lpstr>
      <vt:lpstr>PowerPoint Presentation</vt:lpstr>
      <vt:lpstr>Exodus 出埃及记 16:4-5</vt:lpstr>
      <vt:lpstr>Exodus 出埃及记 16:31</vt:lpstr>
      <vt:lpstr>Exodus 出埃及记 16:26, 30</vt:lpstr>
      <vt:lpstr>PowerPoint Presentation</vt:lpstr>
      <vt:lpstr>PowerPoint Presentation</vt:lpstr>
      <vt:lpstr>PowerPoint Presentation</vt:lpstr>
      <vt:lpstr>Matthew 马太福音 6:11</vt:lpstr>
      <vt:lpstr>  The sabbath is arriving soon. Give us double portion of manna today.  (paraphrase)  安息日马上就到了，求你今日赐我们双倍的粮食。 （意译）   </vt:lpstr>
      <vt:lpstr>  God’s kingdom is coming to earth soon. The day of salvation is drawing near. Give us the strength we need to survive in these final evil days.  天国马上就降临了。进天国的日子近了。在这邪恶末后的日子，求你天天赐给我们所需的力量，叫我们能忍耐到底而得救。   </vt:lpstr>
      <vt:lpstr>Luke 路加福音 11:3</vt:lpstr>
      <vt:lpstr>Luke 路加福音 11:5-6</vt:lpstr>
      <vt:lpstr>Luke 路加福音 11:7-8</vt:lpstr>
      <vt:lpstr>Luke 路加福音 11:9-10</vt:lpstr>
      <vt:lpstr>Luke 路加福音 11:11-13</vt:lpstr>
      <vt:lpstr>Isaiah 以赛亚书 40:28-29</vt:lpstr>
      <vt:lpstr>Isaiah 以赛亚书 40:30-31</vt:lpstr>
      <vt:lpstr>Luke 路加福音 11:9-10</vt:lpstr>
      <vt:lpstr>The End 完  </vt:lpstr>
      <vt:lpstr>www.liverpool.christiandc.org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</dc:creator>
  <cp:lastModifiedBy>KAHANG</cp:lastModifiedBy>
  <cp:revision>419</cp:revision>
  <dcterms:created xsi:type="dcterms:W3CDTF">2006-08-16T00:00:00Z</dcterms:created>
  <dcterms:modified xsi:type="dcterms:W3CDTF">2018-09-08T23:12:11Z</dcterms:modified>
  <cp:contentStatus/>
</cp:coreProperties>
</file>