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402" r:id="rId2"/>
    <p:sldId id="404" r:id="rId3"/>
    <p:sldId id="403" r:id="rId4"/>
    <p:sldId id="687" r:id="rId5"/>
    <p:sldId id="691" r:id="rId6"/>
    <p:sldId id="692" r:id="rId7"/>
    <p:sldId id="693" r:id="rId8"/>
    <p:sldId id="694" r:id="rId9"/>
    <p:sldId id="709" r:id="rId10"/>
    <p:sldId id="705" r:id="rId11"/>
    <p:sldId id="706" r:id="rId12"/>
    <p:sldId id="707" r:id="rId13"/>
    <p:sldId id="708" r:id="rId14"/>
    <p:sldId id="695" r:id="rId15"/>
    <p:sldId id="724" r:id="rId16"/>
    <p:sldId id="603" r:id="rId17"/>
    <p:sldId id="725" r:id="rId18"/>
    <p:sldId id="726" r:id="rId19"/>
    <p:sldId id="727" r:id="rId20"/>
    <p:sldId id="728" r:id="rId21"/>
    <p:sldId id="729" r:id="rId22"/>
    <p:sldId id="730" r:id="rId23"/>
    <p:sldId id="697" r:id="rId24"/>
    <p:sldId id="698" r:id="rId25"/>
    <p:sldId id="712" r:id="rId26"/>
    <p:sldId id="732" r:id="rId27"/>
    <p:sldId id="710" r:id="rId28"/>
    <p:sldId id="713" r:id="rId29"/>
    <p:sldId id="733" r:id="rId30"/>
    <p:sldId id="734" r:id="rId31"/>
    <p:sldId id="700" r:id="rId32"/>
    <p:sldId id="736" r:id="rId33"/>
    <p:sldId id="735" r:id="rId34"/>
    <p:sldId id="737" r:id="rId35"/>
    <p:sldId id="718" r:id="rId36"/>
    <p:sldId id="738" r:id="rId37"/>
    <p:sldId id="719" r:id="rId38"/>
    <p:sldId id="717" r:id="rId39"/>
    <p:sldId id="720" r:id="rId40"/>
    <p:sldId id="721" r:id="rId41"/>
    <p:sldId id="740" r:id="rId42"/>
    <p:sldId id="722" r:id="rId43"/>
    <p:sldId id="699" r:id="rId44"/>
    <p:sldId id="701" r:id="rId45"/>
    <p:sldId id="703" r:id="rId46"/>
    <p:sldId id="666" r:id="rId47"/>
    <p:sldId id="702" r:id="rId48"/>
    <p:sldId id="405" r:id="rId49"/>
    <p:sldId id="743" r:id="rId50"/>
    <p:sldId id="741" r:id="rId51"/>
    <p:sldId id="673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94660"/>
  </p:normalViewPr>
  <p:slideViewPr>
    <p:cSldViewPr>
      <p:cViewPr varScale="1">
        <p:scale>
          <a:sx n="108" d="100"/>
          <a:sy n="108" d="100"/>
        </p:scale>
        <p:origin x="130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01B87-E822-4F28-8A9C-06FFFDE87C68}" type="datetimeFigureOut">
              <a:rPr lang="zh-CN" altLang="en-US" smtClean="0"/>
              <a:t>2019/1/6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CDDFB-8118-4FBE-AFE7-DBE2C2EAA9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9882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27AF-B4A0-4573-AA11-DD55F50E121D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54536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27AF-B4A0-4573-AA11-DD55F50E121D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0012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27AF-B4A0-4573-AA11-DD55F50E121D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37234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27AF-B4A0-4573-AA11-DD55F50E121D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33529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27AF-B4A0-4573-AA11-DD55F50E121D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74329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27AF-B4A0-4573-AA11-DD55F50E121D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4449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27AF-B4A0-4573-AA11-DD55F50E121D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78254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27AF-B4A0-4573-AA11-DD55F50E121D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83102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27AF-B4A0-4573-AA11-DD55F50E121D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11267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27AF-B4A0-4573-AA11-DD55F50E121D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36736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27AF-B4A0-4573-AA11-DD55F50E121D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1528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27AF-B4A0-4573-AA11-DD55F50E121D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47838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27AF-B4A0-4573-AA11-DD55F50E121D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71985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27AF-B4A0-4573-AA11-DD55F50E121D}" type="slidenum">
              <a:rPr lang="en-GB" smtClean="0"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96348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27AF-B4A0-4573-AA11-DD55F50E121D}" type="slidenum">
              <a:rPr lang="en-GB" smtClean="0"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35044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27AF-B4A0-4573-AA11-DD55F50E121D}" type="slidenum">
              <a:rPr lang="en-GB" smtClean="0"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22659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27AF-B4A0-4573-AA11-DD55F50E121D}" type="slidenum">
              <a:rPr lang="en-GB" smtClean="0"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21081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27AF-B4A0-4573-AA11-DD55F50E121D}" type="slidenum">
              <a:rPr lang="en-GB" smtClean="0"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84392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27AF-B4A0-4573-AA11-DD55F50E121D}" type="slidenum">
              <a:rPr lang="en-GB" smtClean="0"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81053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27AF-B4A0-4573-AA11-DD55F50E121D}" type="slidenum">
              <a:rPr lang="en-GB" smtClean="0"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3586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27AF-B4A0-4573-AA11-DD55F50E121D}" type="slidenum">
              <a:rPr lang="en-GB" smtClean="0"/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8475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27AF-B4A0-4573-AA11-DD55F50E121D}" type="slidenum">
              <a:rPr lang="en-GB" smtClean="0"/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062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27AF-B4A0-4573-AA11-DD55F50E121D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23871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27AF-B4A0-4573-AA11-DD55F50E121D}" type="slidenum">
              <a:rPr lang="en-GB" smtClean="0"/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19452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27AF-B4A0-4573-AA11-DD55F50E121D}" type="slidenum">
              <a:rPr lang="en-GB" smtClean="0"/>
              <a:t>45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85219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27AF-B4A0-4573-AA11-DD55F50E121D}" type="slidenum">
              <a:rPr lang="en-GB" smtClean="0"/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85850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27AF-B4A0-4573-AA11-DD55F50E121D}" type="slidenum">
              <a:rPr lang="en-GB" smtClean="0"/>
              <a:t>47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97010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27AF-B4A0-4573-AA11-DD55F50E121D}" type="slidenum">
              <a:rPr lang="en-GB" smtClean="0"/>
              <a:t>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97791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27AF-B4A0-4573-AA11-DD55F50E121D}" type="slidenum">
              <a:rPr lang="en-GB" smtClean="0"/>
              <a:t>49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7692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27AF-B4A0-4573-AA11-DD55F50E121D}" type="slidenum">
              <a:rPr lang="en-GB" smtClean="0"/>
              <a:t>50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3524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27AF-B4A0-4573-AA11-DD55F50E121D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5126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27AF-B4A0-4573-AA11-DD55F50E121D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3311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27AF-B4A0-4573-AA11-DD55F50E121D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6947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27AF-B4A0-4573-AA11-DD55F50E121D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3407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27AF-B4A0-4573-AA11-DD55F50E121D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6780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27AF-B4A0-4573-AA11-DD55F50E121D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3229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981201"/>
            <a:ext cx="7772400" cy="2286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/>
              <a:t>2018.09.16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81689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30ADF6-1C25-47CF-886E-7AA3007612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042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CA6AAC-7232-4C53-89CD-5837CC18C7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76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CD17C0-4138-4936-8D44-3729602F78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744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201B99-9F8C-4F52-97B7-A49866BA00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444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981201"/>
            <a:ext cx="7772400" cy="2286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3200"/>
              <a:t>House Rules</a:t>
            </a:r>
            <a:br>
              <a:rPr lang="en-US" sz="3200"/>
            </a:br>
            <a:br>
              <a:rPr lang="en-GB" altLang="zh-CN" sz="3200"/>
            </a:br>
            <a:r>
              <a:rPr lang="zh-CN" altLang="en-US" sz="3200"/>
              <a:t>疗养院规矩</a:t>
            </a:r>
            <a:br>
              <a:rPr lang="en-US" sz="3200"/>
            </a:br>
            <a:br>
              <a:rPr lang="en-US" sz="3200"/>
            </a:b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174275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981201"/>
            <a:ext cx="7772400" cy="2286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3200"/>
              <a:t>Treatment Overview</a:t>
            </a:r>
            <a:br>
              <a:rPr lang="en-US" sz="3200"/>
            </a:br>
            <a:br>
              <a:rPr lang="en-GB" altLang="zh-CN" sz="3200"/>
            </a:br>
            <a:r>
              <a:rPr lang="zh-CN" altLang="en-US" sz="3200"/>
              <a:t>治疗概况</a:t>
            </a:r>
            <a:br>
              <a:rPr lang="en-US" sz="3200"/>
            </a:br>
            <a:br>
              <a:rPr lang="en-US" sz="3200"/>
            </a:b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696081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8001000" cy="6248400"/>
          </a:xfrm>
        </p:spPr>
        <p:txBody>
          <a:bodyPr>
            <a:normAutofit fontScale="90000"/>
          </a:bodyPr>
          <a:lstStyle/>
          <a:p>
            <a:pPr algn="l">
              <a:lnSpc>
                <a:spcPts val="3400"/>
              </a:lnSpc>
            </a:pPr>
            <a:r>
              <a:rPr lang="en-US" altLang="zh-CN" sz="2800"/>
              <a:t>1. 	</a:t>
            </a:r>
            <a:r>
              <a:rPr lang="en-GB" altLang="zh-CN" sz="2800">
                <a:solidFill>
                  <a:srgbClr val="FF0000"/>
                </a:solidFill>
              </a:rPr>
              <a:t>Consultation</a:t>
            </a:r>
            <a:r>
              <a:rPr lang="en-GB" altLang="zh-CN" sz="2800"/>
              <a:t>, examination, treatment plan</a:t>
            </a:r>
            <a:br>
              <a:rPr lang="en-GB" altLang="zh-CN" sz="2800"/>
            </a:br>
            <a:r>
              <a:rPr lang="en-GB" altLang="zh-CN" sz="2800"/>
              <a:t>2. 	</a:t>
            </a:r>
            <a:r>
              <a:rPr lang="en-US" altLang="zh-CN" sz="2800"/>
              <a:t>Last meal before fast</a:t>
            </a:r>
            <a:r>
              <a:rPr lang="en-GB" altLang="zh-CN" sz="2800"/>
              <a:t>: fruits only</a:t>
            </a:r>
            <a:br>
              <a:rPr lang="en-GB" altLang="zh-CN" sz="2800"/>
            </a:br>
            <a:r>
              <a:rPr lang="en-GB" altLang="zh-CN" sz="2800"/>
              <a:t>3. 	Colon cleansing</a:t>
            </a:r>
            <a:br>
              <a:rPr lang="en-GB" altLang="zh-CN" sz="2800"/>
            </a:br>
            <a:r>
              <a:rPr lang="en-GB" altLang="zh-CN" sz="2800"/>
              <a:t>4. 	Fast</a:t>
            </a:r>
            <a:r>
              <a:rPr lang="zh-CN" altLang="en-US" sz="2800"/>
              <a:t> </a:t>
            </a:r>
            <a:r>
              <a:rPr lang="en-GB" altLang="zh-CN" sz="2800"/>
              <a:t>begins (21 days)</a:t>
            </a:r>
            <a:br>
              <a:rPr lang="en-GB" altLang="zh-CN" sz="2800"/>
            </a:br>
            <a:r>
              <a:rPr lang="en-GB" altLang="zh-CN" sz="2800"/>
              <a:t>5. 	Breaking the fast</a:t>
            </a:r>
            <a:br>
              <a:rPr lang="en-GB" altLang="zh-CN" sz="2800"/>
            </a:br>
            <a:r>
              <a:rPr lang="en-GB" altLang="zh-CN" sz="2800"/>
              <a:t>6. 	Building up the body gradually: 5 days light meals</a:t>
            </a:r>
            <a:br>
              <a:rPr lang="en-GB" altLang="zh-CN" sz="2800"/>
            </a:br>
            <a:r>
              <a:rPr lang="en-GB" altLang="zh-CN" sz="2800"/>
              <a:t>7. 	Looking ahead &amp; departure</a:t>
            </a:r>
            <a:br>
              <a:rPr lang="en-GB" altLang="zh-CN" sz="2900"/>
            </a:br>
            <a:br>
              <a:rPr lang="en-US" sz="2900"/>
            </a:br>
            <a:r>
              <a:rPr lang="en-US" altLang="zh-CN" sz="2800"/>
              <a:t>1. 	</a:t>
            </a:r>
            <a:r>
              <a:rPr lang="zh-CN" altLang="en-US" sz="2800">
                <a:solidFill>
                  <a:srgbClr val="FF0000"/>
                </a:solidFill>
              </a:rPr>
              <a:t>问诊</a:t>
            </a:r>
            <a:r>
              <a:rPr lang="zh-CN" altLang="en-US" sz="2800"/>
              <a:t>、体检、治疗方案</a:t>
            </a:r>
            <a:br>
              <a:rPr lang="en-GB" altLang="zh-CN" sz="2800"/>
            </a:br>
            <a:r>
              <a:rPr lang="en-US" altLang="zh-CN" sz="2800"/>
              <a:t>2. 	</a:t>
            </a:r>
            <a:r>
              <a:rPr lang="zh-CN" altLang="en-US" sz="2800"/>
              <a:t>禁食前夕水果餐</a:t>
            </a:r>
            <a:br>
              <a:rPr lang="en-GB" altLang="zh-CN" sz="2800"/>
            </a:br>
            <a:r>
              <a:rPr lang="en-US" altLang="zh-CN" sz="2800"/>
              <a:t>3. 	</a:t>
            </a:r>
            <a:r>
              <a:rPr lang="zh-CN" altLang="en-US" sz="2800"/>
              <a:t>清洗结肠</a:t>
            </a:r>
            <a:br>
              <a:rPr lang="en-GB" altLang="zh-CN" sz="2800"/>
            </a:br>
            <a:r>
              <a:rPr lang="en-US" altLang="zh-CN" sz="2800"/>
              <a:t>4. 	</a:t>
            </a:r>
            <a:r>
              <a:rPr lang="zh-CN" altLang="en-US" sz="2800"/>
              <a:t>开始禁食</a:t>
            </a:r>
            <a:r>
              <a:rPr lang="en-US" altLang="zh-CN" sz="2800"/>
              <a:t>21</a:t>
            </a:r>
            <a:r>
              <a:rPr lang="zh-CN" altLang="en-US" sz="2800"/>
              <a:t>天</a:t>
            </a:r>
            <a:br>
              <a:rPr lang="en-GB" altLang="zh-CN" sz="2800"/>
            </a:br>
            <a:r>
              <a:rPr lang="en-US" altLang="zh-CN" sz="2800"/>
              <a:t>5. 	 21</a:t>
            </a:r>
            <a:r>
              <a:rPr lang="zh-CN" altLang="en-US" sz="2800"/>
              <a:t>天后停止禁食</a:t>
            </a:r>
            <a:br>
              <a:rPr lang="en-GB" altLang="zh-CN" sz="2800"/>
            </a:br>
            <a:r>
              <a:rPr lang="en-US" altLang="zh-CN" sz="2800"/>
              <a:t>6.  	</a:t>
            </a:r>
            <a:r>
              <a:rPr lang="zh-CN" altLang="en-US" sz="2800"/>
              <a:t>禁食后</a:t>
            </a:r>
            <a:r>
              <a:rPr lang="en-US" altLang="zh-CN" sz="2800"/>
              <a:t>5</a:t>
            </a:r>
            <a:r>
              <a:rPr lang="zh-CN" altLang="en-US" sz="2800"/>
              <a:t>天清茶淡饭，让身体慢慢地强壮起来</a:t>
            </a:r>
            <a:br>
              <a:rPr lang="en-GB" altLang="zh-CN" sz="2800"/>
            </a:br>
            <a:r>
              <a:rPr lang="en-US" altLang="zh-CN" sz="2800"/>
              <a:t>7. 	</a:t>
            </a:r>
            <a:r>
              <a:rPr lang="zh-CN" altLang="en-US" sz="2800"/>
              <a:t>展望未来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97378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8001000" cy="6248400"/>
          </a:xfrm>
        </p:spPr>
        <p:txBody>
          <a:bodyPr>
            <a:normAutofit fontScale="90000"/>
          </a:bodyPr>
          <a:lstStyle/>
          <a:p>
            <a:pPr algn="l">
              <a:lnSpc>
                <a:spcPts val="3400"/>
              </a:lnSpc>
            </a:pPr>
            <a:r>
              <a:rPr lang="en-US" altLang="zh-CN" sz="2800"/>
              <a:t>1. 	</a:t>
            </a:r>
            <a:r>
              <a:rPr lang="en-GB" altLang="zh-CN" sz="2800"/>
              <a:t>Consultation, examination, treatment plan</a:t>
            </a:r>
            <a:br>
              <a:rPr lang="en-GB" altLang="zh-CN" sz="2800"/>
            </a:br>
            <a:r>
              <a:rPr lang="en-GB" altLang="zh-CN" sz="2800"/>
              <a:t>2. 	</a:t>
            </a:r>
            <a:r>
              <a:rPr lang="en-US" altLang="zh-CN" sz="2800">
                <a:solidFill>
                  <a:srgbClr val="FF0000"/>
                </a:solidFill>
              </a:rPr>
              <a:t>Last meal before fast</a:t>
            </a:r>
            <a:r>
              <a:rPr lang="en-GB" altLang="zh-CN" sz="2800"/>
              <a:t>: fruits only</a:t>
            </a:r>
            <a:br>
              <a:rPr lang="en-GB" altLang="zh-CN" sz="2800"/>
            </a:br>
            <a:r>
              <a:rPr lang="en-GB" altLang="zh-CN" sz="2800"/>
              <a:t>3. 	Colon cleansing</a:t>
            </a:r>
            <a:br>
              <a:rPr lang="en-GB" altLang="zh-CN" sz="2800"/>
            </a:br>
            <a:r>
              <a:rPr lang="en-GB" altLang="zh-CN" sz="2800"/>
              <a:t>4. 	Fast</a:t>
            </a:r>
            <a:r>
              <a:rPr lang="zh-CN" altLang="en-US" sz="2800"/>
              <a:t> </a:t>
            </a:r>
            <a:r>
              <a:rPr lang="en-GB" altLang="zh-CN" sz="2800"/>
              <a:t>begins (21 days)</a:t>
            </a:r>
            <a:br>
              <a:rPr lang="en-GB" altLang="zh-CN" sz="2800"/>
            </a:br>
            <a:r>
              <a:rPr lang="en-GB" altLang="zh-CN" sz="2800"/>
              <a:t>5. 	Breaking the fast</a:t>
            </a:r>
            <a:br>
              <a:rPr lang="en-GB" altLang="zh-CN" sz="2800"/>
            </a:br>
            <a:r>
              <a:rPr lang="en-GB" altLang="zh-CN" sz="2800"/>
              <a:t>6. 	Building up the body gradually: 5 days light meals</a:t>
            </a:r>
            <a:br>
              <a:rPr lang="en-GB" altLang="zh-CN" sz="2800"/>
            </a:br>
            <a:r>
              <a:rPr lang="en-GB" altLang="zh-CN" sz="2800"/>
              <a:t>7. 	Looking ahead &amp; departure</a:t>
            </a:r>
            <a:br>
              <a:rPr lang="en-GB" altLang="zh-CN" sz="2900"/>
            </a:br>
            <a:br>
              <a:rPr lang="en-US" sz="2900"/>
            </a:br>
            <a:r>
              <a:rPr lang="en-US" altLang="zh-CN" sz="2800"/>
              <a:t>1. 	</a:t>
            </a:r>
            <a:r>
              <a:rPr lang="zh-CN" altLang="en-US" sz="2800"/>
              <a:t>问诊、体检、治疗方案</a:t>
            </a:r>
            <a:br>
              <a:rPr lang="en-GB" altLang="zh-CN" sz="2800"/>
            </a:br>
            <a:r>
              <a:rPr lang="en-US" altLang="zh-CN" sz="2800"/>
              <a:t>2. 	</a:t>
            </a:r>
            <a:r>
              <a:rPr lang="zh-CN" altLang="en-US" sz="2800">
                <a:solidFill>
                  <a:srgbClr val="FF0000"/>
                </a:solidFill>
              </a:rPr>
              <a:t>禁食前夕水果餐</a:t>
            </a:r>
            <a:br>
              <a:rPr lang="en-GB" altLang="zh-CN" sz="2800"/>
            </a:br>
            <a:r>
              <a:rPr lang="en-US" altLang="zh-CN" sz="2800"/>
              <a:t>3. 	</a:t>
            </a:r>
            <a:r>
              <a:rPr lang="zh-CN" altLang="en-US" sz="2800"/>
              <a:t>清洗结肠</a:t>
            </a:r>
            <a:br>
              <a:rPr lang="en-GB" altLang="zh-CN" sz="2800"/>
            </a:br>
            <a:r>
              <a:rPr lang="en-US" altLang="zh-CN" sz="2800"/>
              <a:t>4. 	</a:t>
            </a:r>
            <a:r>
              <a:rPr lang="zh-CN" altLang="en-US" sz="2800"/>
              <a:t>开始禁食</a:t>
            </a:r>
            <a:r>
              <a:rPr lang="en-US" altLang="zh-CN" sz="2800"/>
              <a:t>21</a:t>
            </a:r>
            <a:r>
              <a:rPr lang="zh-CN" altLang="en-US" sz="2800"/>
              <a:t>天</a:t>
            </a:r>
            <a:br>
              <a:rPr lang="en-GB" altLang="zh-CN" sz="2800"/>
            </a:br>
            <a:r>
              <a:rPr lang="en-US" altLang="zh-CN" sz="2800"/>
              <a:t>5. 	 21</a:t>
            </a:r>
            <a:r>
              <a:rPr lang="zh-CN" altLang="en-US" sz="2800"/>
              <a:t>天后停止禁食</a:t>
            </a:r>
            <a:br>
              <a:rPr lang="en-GB" altLang="zh-CN" sz="2800"/>
            </a:br>
            <a:r>
              <a:rPr lang="en-US" altLang="zh-CN" sz="2800"/>
              <a:t>6.  	</a:t>
            </a:r>
            <a:r>
              <a:rPr lang="zh-CN" altLang="en-US" sz="2800"/>
              <a:t>禁食后</a:t>
            </a:r>
            <a:r>
              <a:rPr lang="en-US" altLang="zh-CN" sz="2800"/>
              <a:t>5</a:t>
            </a:r>
            <a:r>
              <a:rPr lang="zh-CN" altLang="en-US" sz="2800"/>
              <a:t>天清茶淡饭，让身体慢慢地强壮起来</a:t>
            </a:r>
            <a:br>
              <a:rPr lang="en-GB" altLang="zh-CN" sz="2800"/>
            </a:br>
            <a:r>
              <a:rPr lang="en-US" altLang="zh-CN" sz="2800"/>
              <a:t>7. 	</a:t>
            </a:r>
            <a:r>
              <a:rPr lang="zh-CN" altLang="en-US" sz="2800"/>
              <a:t>展望未来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92810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8001000" cy="6248400"/>
          </a:xfrm>
        </p:spPr>
        <p:txBody>
          <a:bodyPr>
            <a:normAutofit fontScale="90000"/>
          </a:bodyPr>
          <a:lstStyle/>
          <a:p>
            <a:pPr algn="l">
              <a:lnSpc>
                <a:spcPts val="3400"/>
              </a:lnSpc>
            </a:pPr>
            <a:r>
              <a:rPr lang="en-US" altLang="zh-CN" sz="2800"/>
              <a:t>1. 	</a:t>
            </a:r>
            <a:r>
              <a:rPr lang="en-GB" altLang="zh-CN" sz="2800"/>
              <a:t>Consultation, examination, treatment plan</a:t>
            </a:r>
            <a:br>
              <a:rPr lang="en-GB" altLang="zh-CN" sz="2800"/>
            </a:br>
            <a:r>
              <a:rPr lang="en-GB" altLang="zh-CN" sz="2800"/>
              <a:t>2. 	</a:t>
            </a:r>
            <a:r>
              <a:rPr lang="en-US" altLang="zh-CN" sz="2800"/>
              <a:t>Last meal before fast</a:t>
            </a:r>
            <a:r>
              <a:rPr lang="en-GB" altLang="zh-CN" sz="2800"/>
              <a:t>: fruits only</a:t>
            </a:r>
            <a:br>
              <a:rPr lang="en-GB" altLang="zh-CN" sz="2800"/>
            </a:br>
            <a:r>
              <a:rPr lang="en-GB" altLang="zh-CN" sz="2800"/>
              <a:t>3. 	</a:t>
            </a:r>
            <a:r>
              <a:rPr lang="en-GB" altLang="zh-CN" sz="2800">
                <a:solidFill>
                  <a:srgbClr val="FF0000"/>
                </a:solidFill>
              </a:rPr>
              <a:t>Colon cleansing</a:t>
            </a:r>
            <a:br>
              <a:rPr lang="en-GB" altLang="zh-CN" sz="2800"/>
            </a:br>
            <a:r>
              <a:rPr lang="en-GB" altLang="zh-CN" sz="2800"/>
              <a:t>4. 	Fast</a:t>
            </a:r>
            <a:r>
              <a:rPr lang="zh-CN" altLang="en-US" sz="2800"/>
              <a:t> </a:t>
            </a:r>
            <a:r>
              <a:rPr lang="en-GB" altLang="zh-CN" sz="2800"/>
              <a:t>begins (21 days)</a:t>
            </a:r>
            <a:br>
              <a:rPr lang="en-GB" altLang="zh-CN" sz="2800"/>
            </a:br>
            <a:r>
              <a:rPr lang="en-GB" altLang="zh-CN" sz="2800"/>
              <a:t>5. 	Breaking the fast</a:t>
            </a:r>
            <a:br>
              <a:rPr lang="en-GB" altLang="zh-CN" sz="2800"/>
            </a:br>
            <a:r>
              <a:rPr lang="en-GB" altLang="zh-CN" sz="2800"/>
              <a:t>6. 	Building up the body gradually: 5 days light meals</a:t>
            </a:r>
            <a:br>
              <a:rPr lang="en-GB" altLang="zh-CN" sz="2800"/>
            </a:br>
            <a:r>
              <a:rPr lang="en-GB" altLang="zh-CN" sz="2800"/>
              <a:t>7. 	Looking ahead &amp; departure</a:t>
            </a:r>
            <a:br>
              <a:rPr lang="en-GB" altLang="zh-CN" sz="2900"/>
            </a:br>
            <a:br>
              <a:rPr lang="en-US" sz="2900"/>
            </a:br>
            <a:r>
              <a:rPr lang="en-US" altLang="zh-CN" sz="2800"/>
              <a:t>1. 	</a:t>
            </a:r>
            <a:r>
              <a:rPr lang="zh-CN" altLang="en-US" sz="2800"/>
              <a:t>问诊、体检、治疗方案</a:t>
            </a:r>
            <a:br>
              <a:rPr lang="en-GB" altLang="zh-CN" sz="2800"/>
            </a:br>
            <a:r>
              <a:rPr lang="en-US" altLang="zh-CN" sz="2800"/>
              <a:t>2. 	</a:t>
            </a:r>
            <a:r>
              <a:rPr lang="zh-CN" altLang="en-US" sz="2800"/>
              <a:t>禁食前夕水果餐</a:t>
            </a:r>
            <a:br>
              <a:rPr lang="en-GB" altLang="zh-CN" sz="2800"/>
            </a:br>
            <a:r>
              <a:rPr lang="en-US" altLang="zh-CN" sz="2800"/>
              <a:t>3. 	</a:t>
            </a:r>
            <a:r>
              <a:rPr lang="zh-CN" altLang="en-US" sz="2800">
                <a:solidFill>
                  <a:srgbClr val="FF0000"/>
                </a:solidFill>
              </a:rPr>
              <a:t>清洗结肠</a:t>
            </a:r>
            <a:br>
              <a:rPr lang="en-GB" altLang="zh-CN" sz="2800"/>
            </a:br>
            <a:r>
              <a:rPr lang="en-US" altLang="zh-CN" sz="2800"/>
              <a:t>4. 	</a:t>
            </a:r>
            <a:r>
              <a:rPr lang="zh-CN" altLang="en-US" sz="2800"/>
              <a:t>开始禁食</a:t>
            </a:r>
            <a:r>
              <a:rPr lang="en-US" altLang="zh-CN" sz="2800"/>
              <a:t>21</a:t>
            </a:r>
            <a:r>
              <a:rPr lang="zh-CN" altLang="en-US" sz="2800"/>
              <a:t>天</a:t>
            </a:r>
            <a:br>
              <a:rPr lang="en-GB" altLang="zh-CN" sz="2800"/>
            </a:br>
            <a:r>
              <a:rPr lang="en-US" altLang="zh-CN" sz="2800"/>
              <a:t>5. 	 21</a:t>
            </a:r>
            <a:r>
              <a:rPr lang="zh-CN" altLang="en-US" sz="2800"/>
              <a:t>天后停止禁食</a:t>
            </a:r>
            <a:br>
              <a:rPr lang="en-GB" altLang="zh-CN" sz="2800"/>
            </a:br>
            <a:r>
              <a:rPr lang="en-US" altLang="zh-CN" sz="2800"/>
              <a:t>6.  	</a:t>
            </a:r>
            <a:r>
              <a:rPr lang="zh-CN" altLang="en-US" sz="2800"/>
              <a:t>禁食后</a:t>
            </a:r>
            <a:r>
              <a:rPr lang="en-US" altLang="zh-CN" sz="2800"/>
              <a:t>5</a:t>
            </a:r>
            <a:r>
              <a:rPr lang="zh-CN" altLang="en-US" sz="2800"/>
              <a:t>天清茶淡饭，让身体慢慢地强壮起来</a:t>
            </a:r>
            <a:br>
              <a:rPr lang="en-GB" altLang="zh-CN" sz="2800"/>
            </a:br>
            <a:r>
              <a:rPr lang="en-US" altLang="zh-CN" sz="2800"/>
              <a:t>7. 	</a:t>
            </a:r>
            <a:r>
              <a:rPr lang="zh-CN" altLang="en-US" sz="2800"/>
              <a:t>展望未来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54218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8001000" cy="6248400"/>
          </a:xfrm>
        </p:spPr>
        <p:txBody>
          <a:bodyPr>
            <a:normAutofit fontScale="90000"/>
          </a:bodyPr>
          <a:lstStyle/>
          <a:p>
            <a:pPr algn="l">
              <a:lnSpc>
                <a:spcPts val="3400"/>
              </a:lnSpc>
            </a:pPr>
            <a:r>
              <a:rPr lang="en-US" altLang="zh-CN" sz="2800"/>
              <a:t>1. 	</a:t>
            </a:r>
            <a:r>
              <a:rPr lang="en-GB" altLang="zh-CN" sz="2800"/>
              <a:t>Consultation, examination, treatment plan</a:t>
            </a:r>
            <a:br>
              <a:rPr lang="en-GB" altLang="zh-CN" sz="2800"/>
            </a:br>
            <a:r>
              <a:rPr lang="en-GB" altLang="zh-CN" sz="2800"/>
              <a:t>2. 	</a:t>
            </a:r>
            <a:r>
              <a:rPr lang="en-US" altLang="zh-CN" sz="2800"/>
              <a:t>Last meal before fast</a:t>
            </a:r>
            <a:r>
              <a:rPr lang="en-GB" altLang="zh-CN" sz="2800"/>
              <a:t>: fruits only</a:t>
            </a:r>
            <a:br>
              <a:rPr lang="en-GB" altLang="zh-CN" sz="2800"/>
            </a:br>
            <a:r>
              <a:rPr lang="en-GB" altLang="zh-CN" sz="2800"/>
              <a:t>3. 	Colon cleansing</a:t>
            </a:r>
            <a:br>
              <a:rPr lang="en-GB" altLang="zh-CN" sz="2800"/>
            </a:br>
            <a:r>
              <a:rPr lang="en-GB" altLang="zh-CN" sz="2800"/>
              <a:t>4. 	</a:t>
            </a:r>
            <a:r>
              <a:rPr lang="en-GB" altLang="zh-CN" sz="2800">
                <a:solidFill>
                  <a:srgbClr val="FF0000"/>
                </a:solidFill>
              </a:rPr>
              <a:t>Fast</a:t>
            </a:r>
            <a:r>
              <a:rPr lang="zh-CN" altLang="en-US" sz="2800">
                <a:solidFill>
                  <a:srgbClr val="FF0000"/>
                </a:solidFill>
              </a:rPr>
              <a:t> </a:t>
            </a:r>
            <a:r>
              <a:rPr lang="en-GB" altLang="zh-CN" sz="2800">
                <a:solidFill>
                  <a:srgbClr val="FF0000"/>
                </a:solidFill>
              </a:rPr>
              <a:t>begins </a:t>
            </a:r>
            <a:r>
              <a:rPr lang="en-GB" altLang="zh-CN" sz="2800"/>
              <a:t>(21 days)</a:t>
            </a:r>
            <a:br>
              <a:rPr lang="en-GB" altLang="zh-CN" sz="2800"/>
            </a:br>
            <a:r>
              <a:rPr lang="en-GB" altLang="zh-CN" sz="2800"/>
              <a:t>5. 	Breaking the fast</a:t>
            </a:r>
            <a:br>
              <a:rPr lang="en-GB" altLang="zh-CN" sz="2800"/>
            </a:br>
            <a:r>
              <a:rPr lang="en-GB" altLang="zh-CN" sz="2800"/>
              <a:t>6. 	Building up the body gradually: 5 days light meals</a:t>
            </a:r>
            <a:br>
              <a:rPr lang="en-GB" altLang="zh-CN" sz="2800"/>
            </a:br>
            <a:r>
              <a:rPr lang="en-GB" altLang="zh-CN" sz="2800"/>
              <a:t>7. 	Looking ahead &amp; departure</a:t>
            </a:r>
            <a:br>
              <a:rPr lang="en-GB" altLang="zh-CN" sz="2900"/>
            </a:br>
            <a:br>
              <a:rPr lang="en-US" sz="2900"/>
            </a:br>
            <a:r>
              <a:rPr lang="en-US" altLang="zh-CN" sz="2800"/>
              <a:t>1. 	</a:t>
            </a:r>
            <a:r>
              <a:rPr lang="zh-CN" altLang="en-US" sz="2800"/>
              <a:t>问诊、体检、治疗方案</a:t>
            </a:r>
            <a:br>
              <a:rPr lang="en-GB" altLang="zh-CN" sz="2800"/>
            </a:br>
            <a:r>
              <a:rPr lang="en-US" altLang="zh-CN" sz="2800"/>
              <a:t>2. 	</a:t>
            </a:r>
            <a:r>
              <a:rPr lang="zh-CN" altLang="en-US" sz="2800"/>
              <a:t>禁食前夕水果餐</a:t>
            </a:r>
            <a:br>
              <a:rPr lang="en-GB" altLang="zh-CN" sz="2800"/>
            </a:br>
            <a:r>
              <a:rPr lang="en-US" altLang="zh-CN" sz="2800"/>
              <a:t>3. 	</a:t>
            </a:r>
            <a:r>
              <a:rPr lang="zh-CN" altLang="en-US" sz="2800"/>
              <a:t>清洗结肠</a:t>
            </a:r>
            <a:br>
              <a:rPr lang="en-GB" altLang="zh-CN" sz="2800"/>
            </a:br>
            <a:r>
              <a:rPr lang="en-US" altLang="zh-CN" sz="2800"/>
              <a:t>4. 	</a:t>
            </a:r>
            <a:r>
              <a:rPr lang="zh-CN" altLang="en-US" sz="2800">
                <a:solidFill>
                  <a:srgbClr val="FF0000"/>
                </a:solidFill>
              </a:rPr>
              <a:t>开始禁食</a:t>
            </a:r>
            <a:r>
              <a:rPr lang="en-US" altLang="zh-CN" sz="2800"/>
              <a:t>21</a:t>
            </a:r>
            <a:r>
              <a:rPr lang="zh-CN" altLang="en-US" sz="2800"/>
              <a:t>天</a:t>
            </a:r>
            <a:br>
              <a:rPr lang="en-GB" altLang="zh-CN" sz="2800"/>
            </a:br>
            <a:r>
              <a:rPr lang="en-US" altLang="zh-CN" sz="2800"/>
              <a:t>5. 	 21</a:t>
            </a:r>
            <a:r>
              <a:rPr lang="zh-CN" altLang="en-US" sz="2800"/>
              <a:t>天后停止禁食</a:t>
            </a:r>
            <a:br>
              <a:rPr lang="en-GB" altLang="zh-CN" sz="2800"/>
            </a:br>
            <a:r>
              <a:rPr lang="en-US" altLang="zh-CN" sz="2800"/>
              <a:t>6.  	</a:t>
            </a:r>
            <a:r>
              <a:rPr lang="zh-CN" altLang="en-US" sz="2800"/>
              <a:t>禁食后</a:t>
            </a:r>
            <a:r>
              <a:rPr lang="en-US" altLang="zh-CN" sz="2800"/>
              <a:t>5</a:t>
            </a:r>
            <a:r>
              <a:rPr lang="zh-CN" altLang="en-US" sz="2800"/>
              <a:t>天清茶淡饭，让身体慢慢地强壮起来</a:t>
            </a:r>
            <a:br>
              <a:rPr lang="en-GB" altLang="zh-CN" sz="2800"/>
            </a:br>
            <a:r>
              <a:rPr lang="en-US" altLang="zh-CN" sz="2800"/>
              <a:t>7. 	</a:t>
            </a:r>
            <a:r>
              <a:rPr lang="zh-CN" altLang="en-US" sz="2800"/>
              <a:t>展望未来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88917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981201"/>
            <a:ext cx="7772400" cy="2286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The Gospel </a:t>
            </a:r>
            <a:r>
              <a:rPr lang="en-US" sz="2800"/>
              <a:t>of Matthew </a:t>
            </a:r>
            <a:r>
              <a:rPr lang="en-US" sz="2800" dirty="0"/>
              <a:t>Series</a:t>
            </a:r>
            <a:br>
              <a:rPr lang="en-US" sz="2800" dirty="0"/>
            </a:br>
            <a:r>
              <a:rPr lang="zh-CN" altLang="en-US" sz="2800" dirty="0"/>
              <a:t>马太福音系列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519281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8001000" cy="6248400"/>
          </a:xfrm>
        </p:spPr>
        <p:txBody>
          <a:bodyPr>
            <a:normAutofit fontScale="90000"/>
          </a:bodyPr>
          <a:lstStyle/>
          <a:p>
            <a:pPr algn="l">
              <a:lnSpc>
                <a:spcPts val="3400"/>
              </a:lnSpc>
            </a:pPr>
            <a:r>
              <a:rPr lang="en-US" altLang="zh-CN" sz="2800"/>
              <a:t>1. 	</a:t>
            </a:r>
            <a:r>
              <a:rPr lang="en-GB" altLang="zh-CN" sz="2800"/>
              <a:t>Consultation, examination, treatment plan</a:t>
            </a:r>
            <a:br>
              <a:rPr lang="en-GB" altLang="zh-CN" sz="2800"/>
            </a:br>
            <a:r>
              <a:rPr lang="en-GB" altLang="zh-CN" sz="2800"/>
              <a:t>2. 	</a:t>
            </a:r>
            <a:r>
              <a:rPr lang="en-US" altLang="zh-CN" sz="2800"/>
              <a:t>Last meal before fast</a:t>
            </a:r>
            <a:r>
              <a:rPr lang="en-GB" altLang="zh-CN" sz="2800"/>
              <a:t>: fruits only</a:t>
            </a:r>
            <a:br>
              <a:rPr lang="en-GB" altLang="zh-CN" sz="2800"/>
            </a:br>
            <a:r>
              <a:rPr lang="en-GB" altLang="zh-CN" sz="2800"/>
              <a:t>3. 	Colon cleansing</a:t>
            </a:r>
            <a:br>
              <a:rPr lang="en-GB" altLang="zh-CN" sz="2800"/>
            </a:br>
            <a:r>
              <a:rPr lang="en-GB" altLang="zh-CN" sz="2800"/>
              <a:t>4. 	Fast</a:t>
            </a:r>
            <a:r>
              <a:rPr lang="zh-CN" altLang="en-US" sz="2800"/>
              <a:t> </a:t>
            </a:r>
            <a:r>
              <a:rPr lang="en-GB" altLang="zh-CN" sz="2800"/>
              <a:t>begins (21 days)</a:t>
            </a:r>
            <a:br>
              <a:rPr lang="en-GB" altLang="zh-CN" sz="2800"/>
            </a:br>
            <a:r>
              <a:rPr lang="en-GB" altLang="zh-CN" sz="2800"/>
              <a:t>5. 	</a:t>
            </a:r>
            <a:r>
              <a:rPr lang="en-GB" altLang="zh-CN" sz="2800">
                <a:solidFill>
                  <a:srgbClr val="FF0000"/>
                </a:solidFill>
              </a:rPr>
              <a:t>Breaking the fast</a:t>
            </a:r>
            <a:br>
              <a:rPr lang="en-GB" altLang="zh-CN" sz="2800"/>
            </a:br>
            <a:r>
              <a:rPr lang="en-GB" altLang="zh-CN" sz="2800"/>
              <a:t>6. 	Building up the body gradually: 5 days light meals</a:t>
            </a:r>
            <a:br>
              <a:rPr lang="en-GB" altLang="zh-CN" sz="2800"/>
            </a:br>
            <a:r>
              <a:rPr lang="en-GB" altLang="zh-CN" sz="2800"/>
              <a:t>7. 	Looking ahead &amp; departure</a:t>
            </a:r>
            <a:br>
              <a:rPr lang="en-GB" altLang="zh-CN" sz="2900"/>
            </a:br>
            <a:br>
              <a:rPr lang="en-US" sz="2900"/>
            </a:br>
            <a:r>
              <a:rPr lang="en-US" altLang="zh-CN" sz="2800"/>
              <a:t>1. 	</a:t>
            </a:r>
            <a:r>
              <a:rPr lang="zh-CN" altLang="en-US" sz="2800"/>
              <a:t>问诊、体检、治疗方案</a:t>
            </a:r>
            <a:br>
              <a:rPr lang="en-GB" altLang="zh-CN" sz="2800"/>
            </a:br>
            <a:r>
              <a:rPr lang="en-US" altLang="zh-CN" sz="2800"/>
              <a:t>2. 	</a:t>
            </a:r>
            <a:r>
              <a:rPr lang="zh-CN" altLang="en-US" sz="2800"/>
              <a:t>禁食前夕水果餐</a:t>
            </a:r>
            <a:br>
              <a:rPr lang="en-GB" altLang="zh-CN" sz="2800"/>
            </a:br>
            <a:r>
              <a:rPr lang="en-US" altLang="zh-CN" sz="2800"/>
              <a:t>3. 	</a:t>
            </a:r>
            <a:r>
              <a:rPr lang="zh-CN" altLang="en-US" sz="2800"/>
              <a:t>清洗结肠</a:t>
            </a:r>
            <a:br>
              <a:rPr lang="en-GB" altLang="zh-CN" sz="2800"/>
            </a:br>
            <a:r>
              <a:rPr lang="en-US" altLang="zh-CN" sz="2800"/>
              <a:t>4. 	</a:t>
            </a:r>
            <a:r>
              <a:rPr lang="zh-CN" altLang="en-US" sz="2800"/>
              <a:t>开始禁食</a:t>
            </a:r>
            <a:r>
              <a:rPr lang="en-US" altLang="zh-CN" sz="2800"/>
              <a:t>21</a:t>
            </a:r>
            <a:r>
              <a:rPr lang="zh-CN" altLang="en-US" sz="2800"/>
              <a:t>天</a:t>
            </a:r>
            <a:br>
              <a:rPr lang="en-GB" altLang="zh-CN" sz="2800"/>
            </a:br>
            <a:r>
              <a:rPr lang="en-US" altLang="zh-CN" sz="2800"/>
              <a:t>5. 	 21</a:t>
            </a:r>
            <a:r>
              <a:rPr lang="zh-CN" altLang="en-US" sz="2800"/>
              <a:t>天后</a:t>
            </a:r>
            <a:r>
              <a:rPr lang="zh-CN" altLang="en-US" sz="2800">
                <a:solidFill>
                  <a:srgbClr val="FF0000"/>
                </a:solidFill>
              </a:rPr>
              <a:t>停止禁食</a:t>
            </a:r>
            <a:br>
              <a:rPr lang="en-GB" altLang="zh-CN" sz="2800"/>
            </a:br>
            <a:r>
              <a:rPr lang="en-US" altLang="zh-CN" sz="2800"/>
              <a:t>6.  	</a:t>
            </a:r>
            <a:r>
              <a:rPr lang="zh-CN" altLang="en-US" sz="2800"/>
              <a:t>禁食后</a:t>
            </a:r>
            <a:r>
              <a:rPr lang="en-US" altLang="zh-CN" sz="2800"/>
              <a:t>5</a:t>
            </a:r>
            <a:r>
              <a:rPr lang="zh-CN" altLang="en-US" sz="2800"/>
              <a:t>天清茶淡饭，让身体慢慢地强壮起来</a:t>
            </a:r>
            <a:br>
              <a:rPr lang="en-GB" altLang="zh-CN" sz="2800"/>
            </a:br>
            <a:r>
              <a:rPr lang="en-US" altLang="zh-CN" sz="2800"/>
              <a:t>7. 	</a:t>
            </a:r>
            <a:r>
              <a:rPr lang="zh-CN" altLang="en-US" sz="2800"/>
              <a:t>展望未来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79107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8001000" cy="6248400"/>
          </a:xfrm>
        </p:spPr>
        <p:txBody>
          <a:bodyPr>
            <a:normAutofit fontScale="90000"/>
          </a:bodyPr>
          <a:lstStyle/>
          <a:p>
            <a:pPr algn="l">
              <a:lnSpc>
                <a:spcPts val="3400"/>
              </a:lnSpc>
            </a:pPr>
            <a:r>
              <a:rPr lang="en-US" altLang="zh-CN" sz="2800"/>
              <a:t>1. 	</a:t>
            </a:r>
            <a:r>
              <a:rPr lang="en-GB" altLang="zh-CN" sz="2800"/>
              <a:t>Consultation, examination, treatment plan</a:t>
            </a:r>
            <a:br>
              <a:rPr lang="en-GB" altLang="zh-CN" sz="2800"/>
            </a:br>
            <a:r>
              <a:rPr lang="en-GB" altLang="zh-CN" sz="2800"/>
              <a:t>2. 	</a:t>
            </a:r>
            <a:r>
              <a:rPr lang="en-US" altLang="zh-CN" sz="2800"/>
              <a:t>Last meal before fast</a:t>
            </a:r>
            <a:r>
              <a:rPr lang="en-GB" altLang="zh-CN" sz="2800"/>
              <a:t>: fruits only</a:t>
            </a:r>
            <a:br>
              <a:rPr lang="en-GB" altLang="zh-CN" sz="2800"/>
            </a:br>
            <a:r>
              <a:rPr lang="en-GB" altLang="zh-CN" sz="2800"/>
              <a:t>3. 	Colon cleansing</a:t>
            </a:r>
            <a:br>
              <a:rPr lang="en-GB" altLang="zh-CN" sz="2800"/>
            </a:br>
            <a:r>
              <a:rPr lang="en-GB" altLang="zh-CN" sz="2800"/>
              <a:t>4. 	Fast</a:t>
            </a:r>
            <a:r>
              <a:rPr lang="zh-CN" altLang="en-US" sz="2800"/>
              <a:t> </a:t>
            </a:r>
            <a:r>
              <a:rPr lang="en-GB" altLang="zh-CN" sz="2800"/>
              <a:t>begins (21 days)</a:t>
            </a:r>
            <a:br>
              <a:rPr lang="en-GB" altLang="zh-CN" sz="2800"/>
            </a:br>
            <a:r>
              <a:rPr lang="en-GB" altLang="zh-CN" sz="2800"/>
              <a:t>5. 	Breaking the fast</a:t>
            </a:r>
            <a:br>
              <a:rPr lang="en-GB" altLang="zh-CN" sz="2800"/>
            </a:br>
            <a:r>
              <a:rPr lang="en-GB" altLang="zh-CN" sz="2800"/>
              <a:t>6. 	</a:t>
            </a:r>
            <a:r>
              <a:rPr lang="en-GB" altLang="zh-CN" sz="2800">
                <a:solidFill>
                  <a:srgbClr val="FF0000"/>
                </a:solidFill>
              </a:rPr>
              <a:t>Building up the body gradually</a:t>
            </a:r>
            <a:r>
              <a:rPr lang="en-GB" altLang="zh-CN" sz="2800"/>
              <a:t>: 5 days light meals</a:t>
            </a:r>
            <a:br>
              <a:rPr lang="en-GB" altLang="zh-CN" sz="2800"/>
            </a:br>
            <a:r>
              <a:rPr lang="en-GB" altLang="zh-CN" sz="2800"/>
              <a:t>7. 	Looking ahead &amp; departure</a:t>
            </a:r>
            <a:br>
              <a:rPr lang="en-GB" altLang="zh-CN" sz="2900"/>
            </a:br>
            <a:br>
              <a:rPr lang="en-US" sz="2900"/>
            </a:br>
            <a:r>
              <a:rPr lang="en-US" altLang="zh-CN" sz="2800"/>
              <a:t>1. 	</a:t>
            </a:r>
            <a:r>
              <a:rPr lang="zh-CN" altLang="en-US" sz="2800"/>
              <a:t>问诊、体检、治疗方案</a:t>
            </a:r>
            <a:br>
              <a:rPr lang="en-GB" altLang="zh-CN" sz="2800"/>
            </a:br>
            <a:r>
              <a:rPr lang="en-US" altLang="zh-CN" sz="2800"/>
              <a:t>2. 	</a:t>
            </a:r>
            <a:r>
              <a:rPr lang="zh-CN" altLang="en-US" sz="2800"/>
              <a:t>禁食前夕水果餐</a:t>
            </a:r>
            <a:br>
              <a:rPr lang="en-GB" altLang="zh-CN" sz="2800"/>
            </a:br>
            <a:r>
              <a:rPr lang="en-US" altLang="zh-CN" sz="2800"/>
              <a:t>3. 	</a:t>
            </a:r>
            <a:r>
              <a:rPr lang="zh-CN" altLang="en-US" sz="2800"/>
              <a:t>清洗结肠</a:t>
            </a:r>
            <a:br>
              <a:rPr lang="en-GB" altLang="zh-CN" sz="2800"/>
            </a:br>
            <a:r>
              <a:rPr lang="en-US" altLang="zh-CN" sz="2800"/>
              <a:t>4. 	</a:t>
            </a:r>
            <a:r>
              <a:rPr lang="zh-CN" altLang="en-US" sz="2800"/>
              <a:t>开始禁食</a:t>
            </a:r>
            <a:r>
              <a:rPr lang="en-US" altLang="zh-CN" sz="2800"/>
              <a:t>21</a:t>
            </a:r>
            <a:r>
              <a:rPr lang="zh-CN" altLang="en-US" sz="2800"/>
              <a:t>天</a:t>
            </a:r>
            <a:br>
              <a:rPr lang="en-GB" altLang="zh-CN" sz="2800"/>
            </a:br>
            <a:r>
              <a:rPr lang="en-US" altLang="zh-CN" sz="2800"/>
              <a:t>5. 	 21</a:t>
            </a:r>
            <a:r>
              <a:rPr lang="zh-CN" altLang="en-US" sz="2800"/>
              <a:t>天后停止禁食</a:t>
            </a:r>
            <a:br>
              <a:rPr lang="en-GB" altLang="zh-CN" sz="2800"/>
            </a:br>
            <a:r>
              <a:rPr lang="en-US" altLang="zh-CN" sz="2800"/>
              <a:t>6.  	</a:t>
            </a:r>
            <a:r>
              <a:rPr lang="zh-CN" altLang="en-US" sz="2800">
                <a:solidFill>
                  <a:srgbClr val="FF0000"/>
                </a:solidFill>
              </a:rPr>
              <a:t>禁食后</a:t>
            </a:r>
            <a:r>
              <a:rPr lang="en-US" altLang="zh-CN" sz="2800">
                <a:solidFill>
                  <a:srgbClr val="FF0000"/>
                </a:solidFill>
              </a:rPr>
              <a:t>5</a:t>
            </a:r>
            <a:r>
              <a:rPr lang="zh-CN" altLang="en-US" sz="2800">
                <a:solidFill>
                  <a:srgbClr val="FF0000"/>
                </a:solidFill>
              </a:rPr>
              <a:t>天清茶淡饭</a:t>
            </a:r>
            <a:r>
              <a:rPr lang="zh-CN" altLang="en-US" sz="2800"/>
              <a:t>，让身体慢慢地强壮起来</a:t>
            </a:r>
            <a:br>
              <a:rPr lang="en-GB" altLang="zh-CN" sz="2800"/>
            </a:br>
            <a:r>
              <a:rPr lang="en-US" altLang="zh-CN" sz="2800"/>
              <a:t>7. 	</a:t>
            </a:r>
            <a:r>
              <a:rPr lang="zh-CN" altLang="en-US" sz="2800"/>
              <a:t>展望未来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93530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8001000" cy="6248400"/>
          </a:xfrm>
        </p:spPr>
        <p:txBody>
          <a:bodyPr>
            <a:normAutofit fontScale="90000"/>
          </a:bodyPr>
          <a:lstStyle/>
          <a:p>
            <a:pPr algn="l">
              <a:lnSpc>
                <a:spcPts val="3400"/>
              </a:lnSpc>
            </a:pPr>
            <a:r>
              <a:rPr lang="en-US" altLang="zh-CN" sz="2800"/>
              <a:t>1. 	</a:t>
            </a:r>
            <a:r>
              <a:rPr lang="en-GB" altLang="zh-CN" sz="2800"/>
              <a:t>Consultation, examination, treatment plan</a:t>
            </a:r>
            <a:br>
              <a:rPr lang="en-GB" altLang="zh-CN" sz="2800"/>
            </a:br>
            <a:r>
              <a:rPr lang="en-GB" altLang="zh-CN" sz="2800"/>
              <a:t>2. 	</a:t>
            </a:r>
            <a:r>
              <a:rPr lang="en-US" altLang="zh-CN" sz="2800"/>
              <a:t>Last meal before fast</a:t>
            </a:r>
            <a:r>
              <a:rPr lang="en-GB" altLang="zh-CN" sz="2800"/>
              <a:t>: fruits only</a:t>
            </a:r>
            <a:br>
              <a:rPr lang="en-GB" altLang="zh-CN" sz="2800"/>
            </a:br>
            <a:r>
              <a:rPr lang="en-GB" altLang="zh-CN" sz="2800"/>
              <a:t>3. 	Colon cleansing</a:t>
            </a:r>
            <a:br>
              <a:rPr lang="en-GB" altLang="zh-CN" sz="2800"/>
            </a:br>
            <a:r>
              <a:rPr lang="en-GB" altLang="zh-CN" sz="2800"/>
              <a:t>4. 	Fast</a:t>
            </a:r>
            <a:r>
              <a:rPr lang="zh-CN" altLang="en-US" sz="2800"/>
              <a:t> </a:t>
            </a:r>
            <a:r>
              <a:rPr lang="en-GB" altLang="zh-CN" sz="2800"/>
              <a:t>begins (21 days)</a:t>
            </a:r>
            <a:br>
              <a:rPr lang="en-GB" altLang="zh-CN" sz="2800"/>
            </a:br>
            <a:r>
              <a:rPr lang="en-GB" altLang="zh-CN" sz="2800"/>
              <a:t>5. 	Breaking the fast</a:t>
            </a:r>
            <a:br>
              <a:rPr lang="en-GB" altLang="zh-CN" sz="2800"/>
            </a:br>
            <a:r>
              <a:rPr lang="en-GB" altLang="zh-CN" sz="2800"/>
              <a:t>6. 	Building up the body gradually: 5 days light meals</a:t>
            </a:r>
            <a:br>
              <a:rPr lang="en-GB" altLang="zh-CN" sz="2800"/>
            </a:br>
            <a:r>
              <a:rPr lang="en-GB" altLang="zh-CN" sz="2800"/>
              <a:t>7. 	</a:t>
            </a:r>
            <a:r>
              <a:rPr lang="en-GB" altLang="zh-CN" sz="2800">
                <a:solidFill>
                  <a:srgbClr val="FF0000"/>
                </a:solidFill>
              </a:rPr>
              <a:t>Looking ahead &amp; departure</a:t>
            </a:r>
            <a:br>
              <a:rPr lang="en-GB" altLang="zh-CN" sz="2900"/>
            </a:br>
            <a:br>
              <a:rPr lang="en-US" sz="2900"/>
            </a:br>
            <a:r>
              <a:rPr lang="en-US" altLang="zh-CN" sz="2800"/>
              <a:t>1. 	</a:t>
            </a:r>
            <a:r>
              <a:rPr lang="zh-CN" altLang="en-US" sz="2800"/>
              <a:t>问诊、体检、治疗方案</a:t>
            </a:r>
            <a:br>
              <a:rPr lang="en-GB" altLang="zh-CN" sz="2800"/>
            </a:br>
            <a:r>
              <a:rPr lang="en-US" altLang="zh-CN" sz="2800"/>
              <a:t>2. 	</a:t>
            </a:r>
            <a:r>
              <a:rPr lang="zh-CN" altLang="en-US" sz="2800"/>
              <a:t>禁食前夕水果餐</a:t>
            </a:r>
            <a:br>
              <a:rPr lang="en-GB" altLang="zh-CN" sz="2800"/>
            </a:br>
            <a:r>
              <a:rPr lang="en-US" altLang="zh-CN" sz="2800"/>
              <a:t>3. 	</a:t>
            </a:r>
            <a:r>
              <a:rPr lang="zh-CN" altLang="en-US" sz="2800"/>
              <a:t>清洗结肠</a:t>
            </a:r>
            <a:br>
              <a:rPr lang="en-GB" altLang="zh-CN" sz="2800"/>
            </a:br>
            <a:r>
              <a:rPr lang="en-US" altLang="zh-CN" sz="2800"/>
              <a:t>4. 	</a:t>
            </a:r>
            <a:r>
              <a:rPr lang="zh-CN" altLang="en-US" sz="2800"/>
              <a:t>开始禁食</a:t>
            </a:r>
            <a:r>
              <a:rPr lang="en-US" altLang="zh-CN" sz="2800"/>
              <a:t>21</a:t>
            </a:r>
            <a:r>
              <a:rPr lang="zh-CN" altLang="en-US" sz="2800"/>
              <a:t>天</a:t>
            </a:r>
            <a:br>
              <a:rPr lang="en-GB" altLang="zh-CN" sz="2800"/>
            </a:br>
            <a:r>
              <a:rPr lang="en-US" altLang="zh-CN" sz="2800"/>
              <a:t>5. 	 21</a:t>
            </a:r>
            <a:r>
              <a:rPr lang="zh-CN" altLang="en-US" sz="2800"/>
              <a:t>天后停止禁食</a:t>
            </a:r>
            <a:br>
              <a:rPr lang="en-GB" altLang="zh-CN" sz="2800"/>
            </a:br>
            <a:r>
              <a:rPr lang="en-US" altLang="zh-CN" sz="2800"/>
              <a:t>6.  	</a:t>
            </a:r>
            <a:r>
              <a:rPr lang="zh-CN" altLang="en-US" sz="2800"/>
              <a:t>禁食后</a:t>
            </a:r>
            <a:r>
              <a:rPr lang="en-US" altLang="zh-CN" sz="2800"/>
              <a:t>5</a:t>
            </a:r>
            <a:r>
              <a:rPr lang="zh-CN" altLang="en-US" sz="2800"/>
              <a:t>天清茶淡饭，让身体慢慢地强壮起来</a:t>
            </a:r>
            <a:br>
              <a:rPr lang="en-GB" altLang="zh-CN" sz="2800"/>
            </a:br>
            <a:r>
              <a:rPr lang="en-US" altLang="zh-CN" sz="2800"/>
              <a:t>7. 	</a:t>
            </a:r>
            <a:r>
              <a:rPr lang="zh-CN" altLang="en-US" sz="2800">
                <a:solidFill>
                  <a:srgbClr val="FF0000"/>
                </a:solidFill>
              </a:rPr>
              <a:t>展望未来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847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981201"/>
            <a:ext cx="7772400" cy="2286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3200"/>
              <a:t>Daily routine</a:t>
            </a:r>
            <a:br>
              <a:rPr lang="en-US" sz="3200"/>
            </a:br>
            <a:br>
              <a:rPr lang="en-GB" altLang="zh-CN" sz="3200"/>
            </a:br>
            <a:r>
              <a:rPr lang="zh-CN" altLang="en-US" sz="3200"/>
              <a:t>每天例行公事</a:t>
            </a:r>
            <a:br>
              <a:rPr lang="en-US" sz="3200"/>
            </a:br>
            <a:br>
              <a:rPr lang="en-US" sz="3200"/>
            </a:b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9547342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8229600" cy="5791200"/>
          </a:xfrm>
        </p:spPr>
        <p:txBody>
          <a:bodyPr>
            <a:normAutofit fontScale="90000"/>
          </a:bodyPr>
          <a:lstStyle/>
          <a:p>
            <a:pPr algn="l">
              <a:lnSpc>
                <a:spcPts val="3400"/>
              </a:lnSpc>
            </a:pPr>
            <a:r>
              <a:rPr lang="en-US" altLang="zh-CN" sz="2800"/>
              <a:t>Morning	M</a:t>
            </a:r>
            <a:r>
              <a:rPr lang="en-GB" altLang="zh-CN" sz="2800"/>
              <a:t>orning </a:t>
            </a:r>
            <a:r>
              <a:rPr lang="en-GB" altLang="zh-CN" sz="2800">
                <a:solidFill>
                  <a:srgbClr val="FF0000"/>
                </a:solidFill>
              </a:rPr>
              <a:t>walk</a:t>
            </a:r>
            <a:r>
              <a:rPr lang="en-GB" altLang="zh-CN" sz="2800"/>
              <a:t>, consultation</a:t>
            </a:r>
            <a:br>
              <a:rPr lang="en-GB" altLang="zh-CN" sz="2800"/>
            </a:br>
            <a:r>
              <a:rPr lang="en-GB" altLang="zh-CN" sz="2800"/>
              <a:t>11am		1</a:t>
            </a:r>
            <a:r>
              <a:rPr lang="zh-CN" altLang="en-US" sz="2800"/>
              <a:t> </a:t>
            </a:r>
            <a:r>
              <a:rPr lang="en-GB" altLang="zh-CN" sz="2800"/>
              <a:t>cup</a:t>
            </a:r>
            <a:r>
              <a:rPr lang="zh-CN" altLang="en-US" sz="2800"/>
              <a:t> </a:t>
            </a:r>
            <a:r>
              <a:rPr lang="en-GB" altLang="zh-CN" sz="2800"/>
              <a:t>of</a:t>
            </a:r>
            <a:r>
              <a:rPr lang="zh-CN" altLang="en-US" sz="2800"/>
              <a:t> </a:t>
            </a:r>
            <a:r>
              <a:rPr lang="en-GB" altLang="zh-CN" sz="2800"/>
              <a:t>freshly pressed fruit / vegetable juice</a:t>
            </a:r>
            <a:br>
              <a:rPr lang="en-GB" altLang="zh-CN" sz="2800"/>
            </a:br>
            <a:r>
              <a:rPr lang="en-GB" altLang="zh-CN" sz="2800"/>
              <a:t> 		If thirsty during the day, drink water</a:t>
            </a:r>
            <a:br>
              <a:rPr lang="en-GB" altLang="zh-CN" sz="2800"/>
            </a:br>
            <a:r>
              <a:rPr lang="en-GB" altLang="zh-CN" sz="2800"/>
              <a:t>12-2:30pm 	Rest in bed</a:t>
            </a:r>
            <a:br>
              <a:rPr lang="en-GB" altLang="zh-CN" sz="2800"/>
            </a:br>
            <a:r>
              <a:rPr lang="en-GB" altLang="zh-CN" sz="2800"/>
              <a:t>Afternoon 	Afternoon walk</a:t>
            </a:r>
            <a:br>
              <a:rPr lang="en-GB" altLang="zh-CN" sz="2800"/>
            </a:br>
            <a:r>
              <a:rPr lang="en-GB" altLang="zh-CN" sz="2800"/>
              <a:t>Evening	Health education lectures</a:t>
            </a:r>
            <a:br>
              <a:rPr lang="en-GB" altLang="zh-CN" sz="2900"/>
            </a:br>
            <a:br>
              <a:rPr lang="en-US" sz="2900"/>
            </a:br>
            <a:r>
              <a:rPr lang="zh-CN" altLang="en-US" sz="2800"/>
              <a:t>早晨</a:t>
            </a:r>
            <a:r>
              <a:rPr lang="en-GB" altLang="zh-CN" sz="2800"/>
              <a:t>	</a:t>
            </a:r>
            <a:r>
              <a:rPr lang="en-US" altLang="zh-CN" sz="2800"/>
              <a:t>	</a:t>
            </a:r>
            <a:r>
              <a:rPr lang="zh-CN" altLang="en-US" sz="2800">
                <a:solidFill>
                  <a:srgbClr val="FF0000"/>
                </a:solidFill>
              </a:rPr>
              <a:t>散步</a:t>
            </a:r>
            <a:r>
              <a:rPr lang="zh-CN" altLang="en-US" sz="2800"/>
              <a:t>，或会诊</a:t>
            </a:r>
            <a:br>
              <a:rPr lang="en-GB" altLang="zh-CN" sz="2800"/>
            </a:br>
            <a:r>
              <a:rPr lang="en-US" altLang="zh-CN" sz="2800"/>
              <a:t>11</a:t>
            </a:r>
            <a:r>
              <a:rPr lang="zh-CN" altLang="en-US" sz="2800"/>
              <a:t>点</a:t>
            </a:r>
            <a:r>
              <a:rPr lang="en-GB" altLang="zh-CN" sz="2800"/>
              <a:t>	</a:t>
            </a:r>
            <a:r>
              <a:rPr lang="en-US" altLang="zh-CN" sz="2800"/>
              <a:t> 	</a:t>
            </a:r>
            <a:r>
              <a:rPr lang="zh-CN" altLang="en-US" sz="2800"/>
              <a:t>鲜榨蔬果汁一杯</a:t>
            </a:r>
            <a:br>
              <a:rPr lang="en-GB" altLang="zh-CN" sz="2800"/>
            </a:br>
            <a:r>
              <a:rPr lang="en-US" altLang="zh-CN" sz="2800"/>
              <a:t> 		</a:t>
            </a:r>
            <a:r>
              <a:rPr lang="zh-CN" altLang="en-US" sz="2800"/>
              <a:t>白天感到可渴了，就喝净化矿泉水</a:t>
            </a:r>
            <a:br>
              <a:rPr lang="en-GB" altLang="zh-CN" sz="2800"/>
            </a:br>
            <a:r>
              <a:rPr lang="en-US" altLang="zh-CN" sz="2800"/>
              <a:t>12-2</a:t>
            </a:r>
            <a:r>
              <a:rPr lang="en-GB" altLang="zh-CN" sz="2800"/>
              <a:t>:20	</a:t>
            </a:r>
            <a:r>
              <a:rPr lang="zh-CN" altLang="en-US" sz="2800"/>
              <a:t>午休</a:t>
            </a:r>
            <a:br>
              <a:rPr lang="en-GB" altLang="zh-CN" sz="2800"/>
            </a:br>
            <a:r>
              <a:rPr lang="zh-CN" altLang="en-US" sz="2800"/>
              <a:t>下午</a:t>
            </a:r>
            <a:r>
              <a:rPr lang="en-US" altLang="zh-CN" sz="2800"/>
              <a:t>		</a:t>
            </a:r>
            <a:r>
              <a:rPr lang="zh-CN" altLang="en-US" sz="2800"/>
              <a:t>散步</a:t>
            </a:r>
            <a:br>
              <a:rPr lang="en-GB" altLang="zh-CN" sz="2800"/>
            </a:br>
            <a:r>
              <a:rPr lang="zh-CN" altLang="en-US" sz="2800"/>
              <a:t>晚上</a:t>
            </a:r>
            <a:r>
              <a:rPr lang="en-GB" altLang="zh-CN" sz="2800"/>
              <a:t>	</a:t>
            </a:r>
            <a:r>
              <a:rPr lang="en-US" altLang="zh-CN" sz="2800"/>
              <a:t>  	</a:t>
            </a:r>
            <a:r>
              <a:rPr lang="zh-CN" altLang="en-US" sz="2800"/>
              <a:t>健康讲座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36623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8A24E5-E2A4-47D7-AD72-5E4E9512A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219"/>
            <a:ext cx="9144000" cy="609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4923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8229600" cy="5791200"/>
          </a:xfrm>
        </p:spPr>
        <p:txBody>
          <a:bodyPr>
            <a:normAutofit fontScale="90000"/>
          </a:bodyPr>
          <a:lstStyle/>
          <a:p>
            <a:pPr algn="l">
              <a:lnSpc>
                <a:spcPts val="3400"/>
              </a:lnSpc>
            </a:pPr>
            <a:r>
              <a:rPr lang="en-US" altLang="zh-CN" sz="2800"/>
              <a:t>Morning	M</a:t>
            </a:r>
            <a:r>
              <a:rPr lang="en-GB" altLang="zh-CN" sz="2800"/>
              <a:t>orning walk, consultation</a:t>
            </a:r>
            <a:br>
              <a:rPr lang="en-GB" altLang="zh-CN" sz="2800"/>
            </a:br>
            <a:r>
              <a:rPr lang="en-GB" altLang="zh-CN" sz="2800"/>
              <a:t>11am		1</a:t>
            </a:r>
            <a:r>
              <a:rPr lang="zh-CN" altLang="en-US" sz="2800"/>
              <a:t> </a:t>
            </a:r>
            <a:r>
              <a:rPr lang="en-GB" altLang="zh-CN" sz="2800"/>
              <a:t>cup</a:t>
            </a:r>
            <a:r>
              <a:rPr lang="zh-CN" altLang="en-US" sz="2800"/>
              <a:t> </a:t>
            </a:r>
            <a:r>
              <a:rPr lang="en-GB" altLang="zh-CN" sz="2800"/>
              <a:t>of</a:t>
            </a:r>
            <a:r>
              <a:rPr lang="zh-CN" altLang="en-US" sz="2800"/>
              <a:t> </a:t>
            </a:r>
            <a:r>
              <a:rPr lang="en-GB" altLang="zh-CN" sz="2800"/>
              <a:t>freshly pressed fruit / vegetable </a:t>
            </a:r>
            <a:r>
              <a:rPr lang="en-GB" altLang="zh-CN" sz="2800">
                <a:solidFill>
                  <a:srgbClr val="FF0000"/>
                </a:solidFill>
              </a:rPr>
              <a:t>juice</a:t>
            </a:r>
            <a:br>
              <a:rPr lang="en-GB" altLang="zh-CN" sz="2800"/>
            </a:br>
            <a:r>
              <a:rPr lang="en-GB" altLang="zh-CN" sz="2800"/>
              <a:t> 		If thirsty during the day, drink </a:t>
            </a:r>
            <a:r>
              <a:rPr lang="en-GB" altLang="zh-CN" sz="2800">
                <a:solidFill>
                  <a:srgbClr val="FF0000"/>
                </a:solidFill>
              </a:rPr>
              <a:t>water</a:t>
            </a:r>
            <a:br>
              <a:rPr lang="en-GB" altLang="zh-CN" sz="2800"/>
            </a:br>
            <a:r>
              <a:rPr lang="en-GB" altLang="zh-CN" sz="2800"/>
              <a:t>12-2:30pm 	Rest in bed</a:t>
            </a:r>
            <a:br>
              <a:rPr lang="en-GB" altLang="zh-CN" sz="2800"/>
            </a:br>
            <a:r>
              <a:rPr lang="en-GB" altLang="zh-CN" sz="2800"/>
              <a:t>Afternoon 	Afternoon walk</a:t>
            </a:r>
            <a:br>
              <a:rPr lang="en-GB" altLang="zh-CN" sz="2800"/>
            </a:br>
            <a:r>
              <a:rPr lang="en-GB" altLang="zh-CN" sz="2800"/>
              <a:t>Evening	Health education lectures</a:t>
            </a:r>
            <a:br>
              <a:rPr lang="en-GB" altLang="zh-CN" sz="2900"/>
            </a:br>
            <a:br>
              <a:rPr lang="en-US" sz="2900"/>
            </a:br>
            <a:r>
              <a:rPr lang="zh-CN" altLang="en-US" sz="2800"/>
              <a:t>早晨</a:t>
            </a:r>
            <a:r>
              <a:rPr lang="en-GB" altLang="zh-CN" sz="2800"/>
              <a:t>	</a:t>
            </a:r>
            <a:r>
              <a:rPr lang="en-US" altLang="zh-CN" sz="2800"/>
              <a:t>	</a:t>
            </a:r>
            <a:r>
              <a:rPr lang="zh-CN" altLang="en-US" sz="2800"/>
              <a:t>散步，或会诊</a:t>
            </a:r>
            <a:br>
              <a:rPr lang="en-GB" altLang="zh-CN" sz="2800"/>
            </a:br>
            <a:r>
              <a:rPr lang="en-US" altLang="zh-CN" sz="2800"/>
              <a:t>11</a:t>
            </a:r>
            <a:r>
              <a:rPr lang="zh-CN" altLang="en-US" sz="2800"/>
              <a:t>点</a:t>
            </a:r>
            <a:r>
              <a:rPr lang="en-GB" altLang="zh-CN" sz="2800"/>
              <a:t>	</a:t>
            </a:r>
            <a:r>
              <a:rPr lang="en-US" altLang="zh-CN" sz="2800"/>
              <a:t> 	</a:t>
            </a:r>
            <a:r>
              <a:rPr lang="zh-CN" altLang="en-US" sz="2800"/>
              <a:t>鲜榨</a:t>
            </a:r>
            <a:r>
              <a:rPr lang="zh-CN" altLang="en-US" sz="2800">
                <a:solidFill>
                  <a:srgbClr val="FF0000"/>
                </a:solidFill>
              </a:rPr>
              <a:t>蔬果汁</a:t>
            </a:r>
            <a:r>
              <a:rPr lang="zh-CN" altLang="en-US" sz="2800"/>
              <a:t>一杯</a:t>
            </a:r>
            <a:br>
              <a:rPr lang="en-GB" altLang="zh-CN" sz="2800"/>
            </a:br>
            <a:r>
              <a:rPr lang="en-US" altLang="zh-CN" sz="2800"/>
              <a:t> 		</a:t>
            </a:r>
            <a:r>
              <a:rPr lang="zh-CN" altLang="en-US" sz="2800"/>
              <a:t>白天感到可渴了，就喝净化</a:t>
            </a:r>
            <a:r>
              <a:rPr lang="zh-CN" altLang="en-US" sz="2800">
                <a:solidFill>
                  <a:srgbClr val="FF0000"/>
                </a:solidFill>
              </a:rPr>
              <a:t>矿泉水</a:t>
            </a:r>
            <a:br>
              <a:rPr lang="en-GB" altLang="zh-CN" sz="2800"/>
            </a:br>
            <a:r>
              <a:rPr lang="en-US" altLang="zh-CN" sz="2800"/>
              <a:t>12-2</a:t>
            </a:r>
            <a:r>
              <a:rPr lang="en-GB" altLang="zh-CN" sz="2800"/>
              <a:t>:20	</a:t>
            </a:r>
            <a:r>
              <a:rPr lang="zh-CN" altLang="en-US" sz="2800"/>
              <a:t>午休</a:t>
            </a:r>
            <a:br>
              <a:rPr lang="en-GB" altLang="zh-CN" sz="2800"/>
            </a:br>
            <a:r>
              <a:rPr lang="zh-CN" altLang="en-US" sz="2800"/>
              <a:t>下午</a:t>
            </a:r>
            <a:r>
              <a:rPr lang="en-US" altLang="zh-CN" sz="2800"/>
              <a:t>		</a:t>
            </a:r>
            <a:r>
              <a:rPr lang="zh-CN" altLang="en-US" sz="2800"/>
              <a:t>散步</a:t>
            </a:r>
            <a:br>
              <a:rPr lang="en-GB" altLang="zh-CN" sz="2800"/>
            </a:br>
            <a:r>
              <a:rPr lang="zh-CN" altLang="en-US" sz="2800"/>
              <a:t>晚上</a:t>
            </a:r>
            <a:r>
              <a:rPr lang="en-GB" altLang="zh-CN" sz="2800"/>
              <a:t>	</a:t>
            </a:r>
            <a:r>
              <a:rPr lang="en-US" altLang="zh-CN" sz="2800"/>
              <a:t>  	</a:t>
            </a:r>
            <a:r>
              <a:rPr lang="zh-CN" altLang="en-US" sz="2800"/>
              <a:t>健康讲座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488417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694587-5EBB-4531-9E99-901AF5C19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3400"/>
            <a:ext cx="76962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8383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458391-014A-4D08-A52E-F311656FDB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8758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8229600" cy="5791200"/>
          </a:xfrm>
        </p:spPr>
        <p:txBody>
          <a:bodyPr>
            <a:normAutofit fontScale="90000"/>
          </a:bodyPr>
          <a:lstStyle/>
          <a:p>
            <a:pPr algn="l">
              <a:lnSpc>
                <a:spcPts val="3400"/>
              </a:lnSpc>
            </a:pPr>
            <a:r>
              <a:rPr lang="en-US" altLang="zh-CN" sz="2800"/>
              <a:t>Morning	M</a:t>
            </a:r>
            <a:r>
              <a:rPr lang="en-GB" altLang="zh-CN" sz="2800"/>
              <a:t>orning walk, consultation</a:t>
            </a:r>
            <a:br>
              <a:rPr lang="en-GB" altLang="zh-CN" sz="2800"/>
            </a:br>
            <a:r>
              <a:rPr lang="en-GB" altLang="zh-CN" sz="2800"/>
              <a:t>11am		1</a:t>
            </a:r>
            <a:r>
              <a:rPr lang="zh-CN" altLang="en-US" sz="2800"/>
              <a:t> </a:t>
            </a:r>
            <a:r>
              <a:rPr lang="en-GB" altLang="zh-CN" sz="2800"/>
              <a:t>cup</a:t>
            </a:r>
            <a:r>
              <a:rPr lang="zh-CN" altLang="en-US" sz="2800"/>
              <a:t> </a:t>
            </a:r>
            <a:r>
              <a:rPr lang="en-GB" altLang="zh-CN" sz="2800"/>
              <a:t>of</a:t>
            </a:r>
            <a:r>
              <a:rPr lang="zh-CN" altLang="en-US" sz="2800"/>
              <a:t> </a:t>
            </a:r>
            <a:r>
              <a:rPr lang="en-GB" altLang="zh-CN" sz="2800"/>
              <a:t>freshly pressed fruit / vegetable juice</a:t>
            </a:r>
            <a:br>
              <a:rPr lang="en-GB" altLang="zh-CN" sz="2800"/>
            </a:br>
            <a:r>
              <a:rPr lang="en-GB" altLang="zh-CN" sz="2800"/>
              <a:t> 		If thirsty during the day, drink water</a:t>
            </a:r>
            <a:br>
              <a:rPr lang="en-GB" altLang="zh-CN" sz="2800"/>
            </a:br>
            <a:r>
              <a:rPr lang="en-GB" altLang="zh-CN" sz="2800"/>
              <a:t>12-2:30pm 	</a:t>
            </a:r>
            <a:r>
              <a:rPr lang="en-GB" altLang="zh-CN" sz="2800">
                <a:solidFill>
                  <a:srgbClr val="FF0000"/>
                </a:solidFill>
              </a:rPr>
              <a:t>Rest in bed</a:t>
            </a:r>
            <a:br>
              <a:rPr lang="en-GB" altLang="zh-CN" sz="2800"/>
            </a:br>
            <a:r>
              <a:rPr lang="en-GB" altLang="zh-CN" sz="2800"/>
              <a:t>Afternoon 	Afternoon walk</a:t>
            </a:r>
            <a:br>
              <a:rPr lang="en-GB" altLang="zh-CN" sz="2800"/>
            </a:br>
            <a:r>
              <a:rPr lang="en-GB" altLang="zh-CN" sz="2800"/>
              <a:t>Evening	Health education lectures</a:t>
            </a:r>
            <a:br>
              <a:rPr lang="en-GB" altLang="zh-CN" sz="2900"/>
            </a:br>
            <a:br>
              <a:rPr lang="en-US" sz="2900"/>
            </a:br>
            <a:r>
              <a:rPr lang="zh-CN" altLang="en-US" sz="2800"/>
              <a:t>早晨</a:t>
            </a:r>
            <a:r>
              <a:rPr lang="en-GB" altLang="zh-CN" sz="2800"/>
              <a:t>	</a:t>
            </a:r>
            <a:r>
              <a:rPr lang="en-US" altLang="zh-CN" sz="2800"/>
              <a:t>	</a:t>
            </a:r>
            <a:r>
              <a:rPr lang="zh-CN" altLang="en-US" sz="2800"/>
              <a:t>散步，或会诊</a:t>
            </a:r>
            <a:br>
              <a:rPr lang="en-GB" altLang="zh-CN" sz="2800"/>
            </a:br>
            <a:r>
              <a:rPr lang="en-US" altLang="zh-CN" sz="2800"/>
              <a:t>11</a:t>
            </a:r>
            <a:r>
              <a:rPr lang="zh-CN" altLang="en-US" sz="2800"/>
              <a:t>点</a:t>
            </a:r>
            <a:r>
              <a:rPr lang="en-GB" altLang="zh-CN" sz="2800"/>
              <a:t>	</a:t>
            </a:r>
            <a:r>
              <a:rPr lang="en-US" altLang="zh-CN" sz="2800"/>
              <a:t> 	</a:t>
            </a:r>
            <a:r>
              <a:rPr lang="zh-CN" altLang="en-US" sz="2800"/>
              <a:t>鲜榨蔬果汁一杯</a:t>
            </a:r>
            <a:br>
              <a:rPr lang="en-GB" altLang="zh-CN" sz="2800"/>
            </a:br>
            <a:r>
              <a:rPr lang="en-US" altLang="zh-CN" sz="2800"/>
              <a:t> 		</a:t>
            </a:r>
            <a:r>
              <a:rPr lang="zh-CN" altLang="en-US" sz="2800"/>
              <a:t>白天感到可渴了，就喝净化矿泉水</a:t>
            </a:r>
            <a:br>
              <a:rPr lang="en-GB" altLang="zh-CN" sz="2800"/>
            </a:br>
            <a:r>
              <a:rPr lang="en-US" altLang="zh-CN" sz="2800"/>
              <a:t>12-2</a:t>
            </a:r>
            <a:r>
              <a:rPr lang="en-GB" altLang="zh-CN" sz="2800"/>
              <a:t>:20	</a:t>
            </a:r>
            <a:r>
              <a:rPr lang="zh-CN" altLang="en-US" sz="2800">
                <a:solidFill>
                  <a:srgbClr val="FF0000"/>
                </a:solidFill>
              </a:rPr>
              <a:t>午休</a:t>
            </a:r>
            <a:br>
              <a:rPr lang="en-GB" altLang="zh-CN" sz="2800"/>
            </a:br>
            <a:r>
              <a:rPr lang="zh-CN" altLang="en-US" sz="2800"/>
              <a:t>下午</a:t>
            </a:r>
            <a:r>
              <a:rPr lang="en-US" altLang="zh-CN" sz="2800"/>
              <a:t>		</a:t>
            </a:r>
            <a:r>
              <a:rPr lang="zh-CN" altLang="en-US" sz="2800"/>
              <a:t>散步</a:t>
            </a:r>
            <a:br>
              <a:rPr lang="en-GB" altLang="zh-CN" sz="2800"/>
            </a:br>
            <a:r>
              <a:rPr lang="zh-CN" altLang="en-US" sz="2800"/>
              <a:t>晚上</a:t>
            </a:r>
            <a:r>
              <a:rPr lang="en-GB" altLang="zh-CN" sz="2800"/>
              <a:t>	</a:t>
            </a:r>
            <a:r>
              <a:rPr lang="en-US" altLang="zh-CN" sz="2800"/>
              <a:t>  	</a:t>
            </a:r>
            <a:r>
              <a:rPr lang="zh-CN" altLang="en-US" sz="2800"/>
              <a:t>健康讲座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15626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523999"/>
            <a:ext cx="7772400" cy="320040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3100"/>
              <a:t>Matthew </a:t>
            </a:r>
            <a:r>
              <a:rPr lang="zh-CN" altLang="en-US" sz="3100"/>
              <a:t>马太福音 </a:t>
            </a:r>
            <a:r>
              <a:rPr lang="en-US" altLang="zh-CN" sz="3100"/>
              <a:t>6</a:t>
            </a:r>
            <a:r>
              <a:rPr lang="en-US" sz="3100"/>
              <a:t>.16-18</a:t>
            </a:r>
            <a:br>
              <a:rPr lang="en-US" sz="3100"/>
            </a:br>
            <a:br>
              <a:rPr lang="en-US" sz="3100"/>
            </a:br>
            <a:r>
              <a:rPr lang="en-US" sz="3100"/>
              <a:t>Fasting and Health</a:t>
            </a:r>
            <a:br>
              <a:rPr lang="en-GB" altLang="zh-CN" sz="3100"/>
            </a:br>
            <a:r>
              <a:rPr lang="zh-CN" altLang="en-US" sz="3100"/>
              <a:t>禁食与健康</a:t>
            </a:r>
            <a:br>
              <a:rPr lang="en-US" sz="3200"/>
            </a:b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6445677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8229600" cy="5791200"/>
          </a:xfrm>
        </p:spPr>
        <p:txBody>
          <a:bodyPr>
            <a:normAutofit fontScale="90000"/>
          </a:bodyPr>
          <a:lstStyle/>
          <a:p>
            <a:pPr algn="l">
              <a:lnSpc>
                <a:spcPts val="3400"/>
              </a:lnSpc>
            </a:pPr>
            <a:r>
              <a:rPr lang="en-US" altLang="zh-CN" sz="2800"/>
              <a:t>Morning	M</a:t>
            </a:r>
            <a:r>
              <a:rPr lang="en-GB" altLang="zh-CN" sz="2800"/>
              <a:t>orning walk, consultation</a:t>
            </a:r>
            <a:br>
              <a:rPr lang="en-GB" altLang="zh-CN" sz="2800"/>
            </a:br>
            <a:r>
              <a:rPr lang="en-GB" altLang="zh-CN" sz="2800"/>
              <a:t>11am		1</a:t>
            </a:r>
            <a:r>
              <a:rPr lang="zh-CN" altLang="en-US" sz="2800"/>
              <a:t> </a:t>
            </a:r>
            <a:r>
              <a:rPr lang="en-GB" altLang="zh-CN" sz="2800"/>
              <a:t>cup</a:t>
            </a:r>
            <a:r>
              <a:rPr lang="zh-CN" altLang="en-US" sz="2800"/>
              <a:t> </a:t>
            </a:r>
            <a:r>
              <a:rPr lang="en-GB" altLang="zh-CN" sz="2800"/>
              <a:t>of</a:t>
            </a:r>
            <a:r>
              <a:rPr lang="zh-CN" altLang="en-US" sz="2800"/>
              <a:t> </a:t>
            </a:r>
            <a:r>
              <a:rPr lang="en-GB" altLang="zh-CN" sz="2800"/>
              <a:t>freshly pressed fruit / vegetable juice</a:t>
            </a:r>
            <a:br>
              <a:rPr lang="en-GB" altLang="zh-CN" sz="2800"/>
            </a:br>
            <a:r>
              <a:rPr lang="en-GB" altLang="zh-CN" sz="2800"/>
              <a:t> 		If thirsty during the day, drink water</a:t>
            </a:r>
            <a:br>
              <a:rPr lang="en-GB" altLang="zh-CN" sz="2800"/>
            </a:br>
            <a:r>
              <a:rPr lang="en-GB" altLang="zh-CN" sz="2800"/>
              <a:t>12-2:30pm 	Rest in bed</a:t>
            </a:r>
            <a:br>
              <a:rPr lang="en-GB" altLang="zh-CN" sz="2800"/>
            </a:br>
            <a:r>
              <a:rPr lang="en-GB" altLang="zh-CN" sz="2800"/>
              <a:t>Afternoon 	</a:t>
            </a:r>
            <a:r>
              <a:rPr lang="en-GB" altLang="zh-CN" sz="2800">
                <a:solidFill>
                  <a:srgbClr val="FF0000"/>
                </a:solidFill>
              </a:rPr>
              <a:t>Afternoon walk</a:t>
            </a:r>
            <a:br>
              <a:rPr lang="en-GB" altLang="zh-CN" sz="2800"/>
            </a:br>
            <a:r>
              <a:rPr lang="en-GB" altLang="zh-CN" sz="2800"/>
              <a:t>Evening	Health education </a:t>
            </a:r>
            <a:r>
              <a:rPr lang="en-GB" altLang="zh-CN" sz="2800">
                <a:solidFill>
                  <a:srgbClr val="FF0000"/>
                </a:solidFill>
              </a:rPr>
              <a:t>lectures</a:t>
            </a:r>
            <a:br>
              <a:rPr lang="en-GB" altLang="zh-CN" sz="2900"/>
            </a:br>
            <a:br>
              <a:rPr lang="en-US" sz="2900"/>
            </a:br>
            <a:r>
              <a:rPr lang="zh-CN" altLang="en-US" sz="2800"/>
              <a:t>早晨</a:t>
            </a:r>
            <a:r>
              <a:rPr lang="en-GB" altLang="zh-CN" sz="2800"/>
              <a:t>	</a:t>
            </a:r>
            <a:r>
              <a:rPr lang="en-US" altLang="zh-CN" sz="2800"/>
              <a:t>	</a:t>
            </a:r>
            <a:r>
              <a:rPr lang="zh-CN" altLang="en-US" sz="2800"/>
              <a:t>散步，或会诊</a:t>
            </a:r>
            <a:br>
              <a:rPr lang="en-GB" altLang="zh-CN" sz="2800"/>
            </a:br>
            <a:r>
              <a:rPr lang="en-US" altLang="zh-CN" sz="2800"/>
              <a:t>11</a:t>
            </a:r>
            <a:r>
              <a:rPr lang="zh-CN" altLang="en-US" sz="2800"/>
              <a:t>点</a:t>
            </a:r>
            <a:r>
              <a:rPr lang="en-GB" altLang="zh-CN" sz="2800"/>
              <a:t>	</a:t>
            </a:r>
            <a:r>
              <a:rPr lang="en-US" altLang="zh-CN" sz="2800"/>
              <a:t> 	</a:t>
            </a:r>
            <a:r>
              <a:rPr lang="zh-CN" altLang="en-US" sz="2800"/>
              <a:t>鲜榨蔬果汁一杯</a:t>
            </a:r>
            <a:br>
              <a:rPr lang="en-GB" altLang="zh-CN" sz="2800"/>
            </a:br>
            <a:r>
              <a:rPr lang="en-US" altLang="zh-CN" sz="2800"/>
              <a:t> 		</a:t>
            </a:r>
            <a:r>
              <a:rPr lang="zh-CN" altLang="en-US" sz="2800"/>
              <a:t>白天感到可渴了，就喝净化矿泉水</a:t>
            </a:r>
            <a:br>
              <a:rPr lang="en-GB" altLang="zh-CN" sz="2800"/>
            </a:br>
            <a:r>
              <a:rPr lang="en-US" altLang="zh-CN" sz="2800"/>
              <a:t>12-2</a:t>
            </a:r>
            <a:r>
              <a:rPr lang="en-GB" altLang="zh-CN" sz="2800"/>
              <a:t>:20	</a:t>
            </a:r>
            <a:r>
              <a:rPr lang="zh-CN" altLang="en-US" sz="2800"/>
              <a:t>午休</a:t>
            </a:r>
            <a:br>
              <a:rPr lang="en-GB" altLang="zh-CN" sz="2800"/>
            </a:br>
            <a:r>
              <a:rPr lang="zh-CN" altLang="en-US" sz="2800"/>
              <a:t>下午</a:t>
            </a:r>
            <a:r>
              <a:rPr lang="en-US" altLang="zh-CN" sz="2800"/>
              <a:t>		</a:t>
            </a:r>
            <a:r>
              <a:rPr lang="zh-CN" altLang="en-US" sz="2800">
                <a:solidFill>
                  <a:srgbClr val="FF0000"/>
                </a:solidFill>
              </a:rPr>
              <a:t>散步</a:t>
            </a:r>
            <a:br>
              <a:rPr lang="en-GB" altLang="zh-CN" sz="2800"/>
            </a:br>
            <a:r>
              <a:rPr lang="zh-CN" altLang="en-US" sz="2800"/>
              <a:t>晚上</a:t>
            </a:r>
            <a:r>
              <a:rPr lang="en-GB" altLang="zh-CN" sz="2800"/>
              <a:t>	</a:t>
            </a:r>
            <a:r>
              <a:rPr lang="en-US" altLang="zh-CN" sz="2800"/>
              <a:t>  	</a:t>
            </a:r>
            <a:r>
              <a:rPr lang="zh-CN" altLang="en-US" sz="2800">
                <a:solidFill>
                  <a:srgbClr val="FF0000"/>
                </a:solidFill>
              </a:rPr>
              <a:t>健康讲座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2851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981201"/>
            <a:ext cx="7772400" cy="2286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en-US" sz="3200"/>
            </a:br>
            <a:r>
              <a:rPr lang="en-US" sz="3200"/>
              <a:t>Celebrate the breaking of the fast</a:t>
            </a:r>
            <a:br>
              <a:rPr lang="en-GB" altLang="zh-CN" sz="3200"/>
            </a:br>
            <a:r>
              <a:rPr lang="zh-CN" altLang="en-US" sz="3200"/>
              <a:t>庆祝禁食成功</a:t>
            </a:r>
            <a:br>
              <a:rPr lang="en-US" sz="3200"/>
            </a:br>
            <a:br>
              <a:rPr lang="en-US" sz="3200"/>
            </a:b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6421481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981201"/>
            <a:ext cx="7772400" cy="2286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en-US" sz="3200"/>
            </a:br>
            <a:r>
              <a:rPr lang="en-US" sz="3200"/>
              <a:t>The 5 building-up days</a:t>
            </a:r>
            <a:br>
              <a:rPr lang="en-GB" altLang="zh-CN" sz="3200"/>
            </a:br>
            <a:r>
              <a:rPr lang="zh-CN" altLang="en-US" sz="3200"/>
              <a:t>禁食后</a:t>
            </a:r>
            <a:r>
              <a:rPr lang="en-US" altLang="zh-CN" sz="3200"/>
              <a:t>5</a:t>
            </a:r>
            <a:r>
              <a:rPr lang="zh-CN" altLang="en-US" sz="3200"/>
              <a:t>天清茶淡饭</a:t>
            </a:r>
            <a:br>
              <a:rPr lang="en-US" sz="3200"/>
            </a:br>
            <a:br>
              <a:rPr lang="en-US" sz="3200"/>
            </a:b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2896875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981201"/>
            <a:ext cx="7772400" cy="2286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en-US" sz="3200"/>
            </a:br>
            <a:r>
              <a:rPr lang="en-US" sz="3200"/>
              <a:t>Training of the will, the whole person</a:t>
            </a:r>
            <a:br>
              <a:rPr lang="en-GB" altLang="zh-CN" sz="3200"/>
            </a:br>
            <a:r>
              <a:rPr lang="zh-CN" altLang="en-US" sz="3200"/>
              <a:t>意志力的锻炼、全人的锻炼</a:t>
            </a:r>
            <a:br>
              <a:rPr lang="en-US" sz="3200"/>
            </a:br>
            <a:br>
              <a:rPr lang="en-US" sz="3200"/>
            </a:b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3558624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981201"/>
            <a:ext cx="7772400" cy="2286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en-US" sz="3200"/>
            </a:br>
            <a:r>
              <a:rPr lang="en-US" sz="3200"/>
              <a:t>Flushing</a:t>
            </a:r>
            <a:br>
              <a:rPr lang="en-GB" altLang="zh-CN" sz="3200"/>
            </a:br>
            <a:r>
              <a:rPr lang="zh-CN" altLang="en-US" sz="3200"/>
              <a:t>冲洗</a:t>
            </a:r>
            <a:br>
              <a:rPr lang="en-US" sz="3200"/>
            </a:br>
            <a:br>
              <a:rPr lang="en-US" sz="3200"/>
            </a:b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5350227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58F455-5A61-429B-8D07-B2DC2FE69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000"/>
            <a:ext cx="7162800" cy="449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155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981201"/>
            <a:ext cx="7772400" cy="2286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en-US" sz="3200"/>
            </a:br>
            <a:r>
              <a:rPr lang="en-US" sz="3200"/>
              <a:t>Flushing   </a:t>
            </a:r>
            <a:r>
              <a:rPr lang="en-US" altLang="zh-CN" sz="3200"/>
              <a:t>Burning</a:t>
            </a:r>
            <a:br>
              <a:rPr lang="en-GB" altLang="zh-CN" sz="3200"/>
            </a:br>
            <a:r>
              <a:rPr lang="zh-CN" altLang="en-US" sz="3200"/>
              <a:t>洗、烧</a:t>
            </a:r>
            <a:br>
              <a:rPr lang="en-GB" altLang="zh-CN" sz="3200"/>
            </a:br>
            <a:br>
              <a:rPr lang="en-US" sz="3200"/>
            </a:br>
            <a:br>
              <a:rPr lang="en-US" sz="3200"/>
            </a:b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4296050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5223D4-6396-4547-8B13-BDCF5D2261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576262"/>
            <a:ext cx="8572500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3577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70B4E7-C3A2-47E8-8068-58C016C3D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43000"/>
            <a:ext cx="7620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8248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2AD022-143F-4CBD-8262-DEFE2D7A49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38200"/>
            <a:ext cx="73914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310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639762"/>
          </a:xfrm>
        </p:spPr>
        <p:txBody>
          <a:bodyPr>
            <a:noAutofit/>
          </a:bodyPr>
          <a:lstStyle/>
          <a:p>
            <a:r>
              <a:rPr lang="en-US" altLang="zh-CN" sz="2400"/>
              <a:t>Matthew </a:t>
            </a:r>
            <a:r>
              <a:rPr lang="zh-CN" altLang="en-US" sz="2400"/>
              <a:t>马太福音 </a:t>
            </a:r>
            <a:r>
              <a:rPr lang="en-US" altLang="zh-CN" sz="2400"/>
              <a:t>6</a:t>
            </a:r>
            <a:r>
              <a:rPr lang="en-US" sz="2400"/>
              <a:t>:1</a:t>
            </a:r>
            <a:r>
              <a:rPr lang="en-US" altLang="zh-CN" sz="2400"/>
              <a:t>6-18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324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/>
              <a:t>Moreover, when you </a:t>
            </a:r>
            <a:r>
              <a:rPr lang="en-GB" sz="2800">
                <a:solidFill>
                  <a:srgbClr val="FF0000"/>
                </a:solidFill>
              </a:rPr>
              <a:t>fast</a:t>
            </a:r>
            <a:r>
              <a:rPr lang="en-GB" sz="2800"/>
              <a:t>, do not be like the hypocrites, with a sad countenance. For they disfigure their faces that they may appear to men to be fasting. Assuredly, I say to you, they have their reward. </a:t>
            </a:r>
            <a:r>
              <a:rPr lang="en-GB" sz="2800" baseline="30000"/>
              <a:t>17</a:t>
            </a:r>
            <a:r>
              <a:rPr lang="en-GB" sz="2800"/>
              <a:t> But you, when you </a:t>
            </a:r>
            <a:r>
              <a:rPr lang="en-GB" sz="2800">
                <a:solidFill>
                  <a:srgbClr val="FF0000"/>
                </a:solidFill>
              </a:rPr>
              <a:t>fast</a:t>
            </a:r>
            <a:r>
              <a:rPr lang="en-GB" sz="2800"/>
              <a:t>, anoint your head and wash your face, </a:t>
            </a:r>
            <a:r>
              <a:rPr lang="en-GB" sz="2800" baseline="30000"/>
              <a:t>18</a:t>
            </a:r>
            <a:r>
              <a:rPr lang="en-GB" sz="2800"/>
              <a:t> so that you do not appear to men to be fasting, but to your Father who </a:t>
            </a:r>
            <a:r>
              <a:rPr lang="en-GB" sz="2800" i="1"/>
              <a:t>is </a:t>
            </a:r>
            <a:r>
              <a:rPr lang="en-GB" sz="2800"/>
              <a:t>in the secret </a:t>
            </a:r>
            <a:r>
              <a:rPr lang="en-GB" sz="2800" i="1"/>
              <a:t>place</a:t>
            </a:r>
            <a:r>
              <a:rPr lang="en-GB" sz="2800"/>
              <a:t>; and your Father who sees in secret will reward you. </a:t>
            </a:r>
            <a:r>
              <a:rPr lang="en-GB" sz="1600"/>
              <a:t>(NKJ)</a:t>
            </a:r>
          </a:p>
          <a:p>
            <a:pPr marL="0" indent="0">
              <a:lnSpc>
                <a:spcPts val="4300"/>
              </a:lnSpc>
              <a:buNone/>
            </a:pPr>
            <a:r>
              <a:rPr lang="zh-CN" altLang="en-US" sz="2800"/>
              <a:t>你们</a:t>
            </a:r>
            <a:r>
              <a:rPr lang="zh-CN" altLang="en-US" sz="2800">
                <a:solidFill>
                  <a:srgbClr val="FF0000"/>
                </a:solidFill>
              </a:rPr>
              <a:t>禁食</a:t>
            </a:r>
            <a:r>
              <a:rPr lang="zh-CN" altLang="en-US" sz="2800"/>
              <a:t>的时候，不可像伪君子那样愁眉苦脸，他们装成难看的样子，叫人看出他们在禁食。我实在告诉你们，他们已经得了他们的赏赐。 </a:t>
            </a:r>
            <a:r>
              <a:rPr lang="en-US" altLang="zh-CN" sz="2800" baseline="30000"/>
              <a:t>17</a:t>
            </a:r>
            <a:r>
              <a:rPr lang="en-US" altLang="zh-CN" sz="2800"/>
              <a:t> </a:t>
            </a:r>
            <a:r>
              <a:rPr lang="zh-CN" altLang="en-US" sz="2800"/>
              <a:t>可是你</a:t>
            </a:r>
            <a:r>
              <a:rPr lang="zh-CN" altLang="en-US" sz="2800">
                <a:solidFill>
                  <a:srgbClr val="FF0000"/>
                </a:solidFill>
              </a:rPr>
              <a:t>禁食</a:t>
            </a:r>
            <a:r>
              <a:rPr lang="zh-CN" altLang="en-US" sz="2800"/>
              <a:t>的时候，要梳头洗脸， </a:t>
            </a:r>
            <a:r>
              <a:rPr lang="en-US" altLang="zh-CN" sz="2800" baseline="30000"/>
              <a:t>18</a:t>
            </a:r>
            <a:r>
              <a:rPr lang="en-US" altLang="zh-CN" sz="2800"/>
              <a:t> </a:t>
            </a:r>
            <a:r>
              <a:rPr lang="zh-CN" altLang="en-US" sz="2800"/>
              <a:t>不要叫人看出你在禁食，只让在隐密中的父看见。你父在隐密中察看，必定报答你。</a:t>
            </a:r>
            <a:endParaRPr lang="en-US" altLang="zh-CN" sz="1800"/>
          </a:p>
        </p:txBody>
      </p:sp>
    </p:spTree>
    <p:extLst>
      <p:ext uri="{BB962C8B-B14F-4D97-AF65-F5344CB8AC3E}">
        <p14:creationId xmlns:p14="http://schemas.microsoft.com/office/powerpoint/2010/main" val="17851731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E5A8A9-70A1-4C56-B545-34CAD5159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85800"/>
            <a:ext cx="75438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0390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981201"/>
            <a:ext cx="7772400" cy="2286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en-US" sz="3200"/>
            </a:br>
            <a:r>
              <a:rPr lang="en-US" sz="3200"/>
              <a:t>Flushing   </a:t>
            </a:r>
            <a:r>
              <a:rPr lang="en-US" altLang="zh-CN" sz="3200"/>
              <a:t>Burning   Healing</a:t>
            </a:r>
            <a:br>
              <a:rPr lang="en-GB" altLang="zh-CN" sz="3200"/>
            </a:br>
            <a:r>
              <a:rPr lang="zh-CN" altLang="en-US" sz="3200"/>
              <a:t>洗、烧、恢复健康</a:t>
            </a:r>
            <a:br>
              <a:rPr lang="en-GB" altLang="zh-CN" sz="3200"/>
            </a:br>
            <a:br>
              <a:rPr lang="en-US" sz="3200"/>
            </a:br>
            <a:br>
              <a:rPr lang="en-US" sz="3200"/>
            </a:b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0529297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383F87-6347-4319-BDF4-D0A9C63E16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8407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8001000" cy="6324600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US" sz="3100"/>
              <a:t>		            Therapeutic Fast</a:t>
            </a:r>
            <a:br>
              <a:rPr lang="en-US" sz="3100"/>
            </a:br>
            <a:r>
              <a:rPr lang="en-US" altLang="zh-CN" sz="3100"/>
              <a:t>1. 	</a:t>
            </a:r>
            <a:r>
              <a:rPr lang="en-GB" altLang="zh-CN" sz="3100"/>
              <a:t>Heal diseases by eliminating poisons in the</a:t>
            </a:r>
            <a:r>
              <a:rPr lang="zh-CN" altLang="en-US" sz="3100"/>
              <a:t> </a:t>
            </a:r>
            <a:r>
              <a:rPr lang="en-GB" altLang="zh-CN" sz="3100"/>
              <a:t>	body &amp; building up the immune system</a:t>
            </a:r>
            <a:br>
              <a:rPr lang="en-GB" altLang="zh-CN" sz="3100"/>
            </a:br>
            <a:r>
              <a:rPr lang="en-GB" altLang="zh-CN" sz="3100"/>
              <a:t>2. 	Strengthen the will &amp; the spirit of man, to 	rise above the mundane and desires</a:t>
            </a:r>
            <a:br>
              <a:rPr lang="en-GB" altLang="zh-CN" sz="3100"/>
            </a:br>
            <a:br>
              <a:rPr lang="en-US" sz="3100"/>
            </a:br>
            <a:r>
              <a:rPr lang="en-US" sz="3100"/>
              <a:t>			    </a:t>
            </a:r>
            <a:r>
              <a:rPr lang="zh-CN" altLang="en-US" sz="3100"/>
              <a:t>治疗禁食</a:t>
            </a:r>
            <a:br>
              <a:rPr lang="en-GB" altLang="zh-CN" sz="3100"/>
            </a:br>
            <a:r>
              <a:rPr lang="en-GB" altLang="zh-CN" sz="3100"/>
              <a:t>1.	</a:t>
            </a:r>
            <a:r>
              <a:rPr lang="zh-CN" altLang="en-US" sz="3100"/>
              <a:t>通过排毒和加强免疫能力，达到治病的目的。</a:t>
            </a:r>
            <a:br>
              <a:rPr lang="en-GB" altLang="zh-CN" sz="3100"/>
            </a:br>
            <a:r>
              <a:rPr lang="en-US" altLang="zh-CN" sz="3100"/>
              <a:t>2.     </a:t>
            </a:r>
            <a:r>
              <a:rPr lang="zh-CN" altLang="en-US" sz="3100"/>
              <a:t>通过对欲念加以克制，加强意志和心灵的</a:t>
            </a:r>
            <a:r>
              <a:rPr lang="en-GB" altLang="zh-CN" sz="3100"/>
              <a:t>	</a:t>
            </a:r>
            <a:r>
              <a:rPr lang="zh-CN" altLang="en-US" sz="3100"/>
              <a:t>力</a:t>
            </a:r>
            <a:r>
              <a:rPr lang="en-GB" altLang="zh-CN" sz="3100"/>
              <a:t>   	</a:t>
            </a:r>
            <a:r>
              <a:rPr lang="zh-CN" altLang="en-US" sz="3100"/>
              <a:t>量，使内心能不受世俗欲念的影响。</a:t>
            </a:r>
            <a:br>
              <a:rPr lang="en-US" sz="3200"/>
            </a:b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1298485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8001000" cy="5943600"/>
          </a:xfrm>
        </p:spPr>
        <p:txBody>
          <a:bodyPr>
            <a:normAutofit fontScale="90000"/>
          </a:bodyPr>
          <a:lstStyle/>
          <a:p>
            <a:pPr algn="l">
              <a:lnSpc>
                <a:spcPts val="4000"/>
              </a:lnSpc>
            </a:pPr>
            <a:r>
              <a:rPr lang="en-US" sz="3100"/>
              <a:t>		           The Biblical Fast</a:t>
            </a:r>
            <a:br>
              <a:rPr lang="en-US" sz="3100"/>
            </a:br>
            <a:r>
              <a:rPr lang="en-US" altLang="zh-CN" sz="3100"/>
              <a:t>1. 	</a:t>
            </a:r>
            <a:r>
              <a:rPr lang="en-GB" altLang="zh-CN" sz="3100"/>
              <a:t>Purpose: love of God and man’s sanctification. 	</a:t>
            </a:r>
            <a:r>
              <a:rPr lang="en-US" altLang="zh-CN" sz="3100"/>
              <a:t>By</a:t>
            </a:r>
            <a:r>
              <a:rPr lang="en-GB" altLang="zh-CN" sz="3100"/>
              <a:t> checking desire for food, strengthen the will 	&amp; the 	spirit of man to rise above the mundane. 2.	Due to elimination of poisons  &amp; strengthening 	of the immune system, health improves.</a:t>
            </a:r>
            <a:br>
              <a:rPr lang="en-GB" altLang="zh-CN" sz="3100"/>
            </a:br>
            <a:br>
              <a:rPr lang="en-GB" altLang="zh-CN" sz="3100"/>
            </a:br>
            <a:r>
              <a:rPr lang="en-US" sz="3100"/>
              <a:t>			    </a:t>
            </a:r>
            <a:r>
              <a:rPr lang="zh-CN" altLang="en-US" sz="3100"/>
              <a:t>圣经禁食观</a:t>
            </a:r>
            <a:br>
              <a:rPr lang="en-GB" altLang="zh-CN" sz="3100"/>
            </a:br>
            <a:r>
              <a:rPr lang="en-GB" altLang="zh-CN" sz="3100"/>
              <a:t>1.	</a:t>
            </a:r>
            <a:r>
              <a:rPr lang="zh-CN" altLang="en-US" sz="3100"/>
              <a:t>目的：爱上帝，成聖</a:t>
            </a:r>
            <a:r>
              <a:rPr lang="en-US" altLang="zh-CN" sz="3100"/>
              <a:t>——</a:t>
            </a:r>
            <a:r>
              <a:rPr lang="zh-CN" altLang="en-US" sz="3100"/>
              <a:t>通过对欲念加以克</a:t>
            </a:r>
            <a:r>
              <a:rPr lang="en-GB" altLang="zh-CN" sz="3100"/>
              <a:t>	</a:t>
            </a:r>
            <a:r>
              <a:rPr lang="zh-CN" altLang="en-US" sz="3100"/>
              <a:t>制，加强意志和心灵的力量，内心不受世俗</a:t>
            </a:r>
            <a:r>
              <a:rPr lang="en-GB" altLang="zh-CN" sz="3100"/>
              <a:t>	</a:t>
            </a:r>
            <a:r>
              <a:rPr lang="zh-CN" altLang="en-US" sz="3100"/>
              <a:t>欲念的影响。</a:t>
            </a:r>
            <a:br>
              <a:rPr lang="en-GB" altLang="zh-CN" sz="3100"/>
            </a:br>
            <a:r>
              <a:rPr lang="en-GB" altLang="zh-CN" sz="3100"/>
              <a:t>2.	</a:t>
            </a:r>
            <a:r>
              <a:rPr lang="zh-CN" altLang="en-US" sz="3100"/>
              <a:t>因着排毒和免疫能力加强，健康得以改善。</a:t>
            </a:r>
            <a:br>
              <a:rPr lang="en-US" sz="3200"/>
            </a:b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0727812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Autofit/>
          </a:bodyPr>
          <a:lstStyle/>
          <a:p>
            <a:r>
              <a:rPr lang="en-US" altLang="zh-CN" sz="2400"/>
              <a:t>Matthew </a:t>
            </a:r>
            <a:r>
              <a:rPr lang="zh-CN" altLang="en-US" sz="2400"/>
              <a:t>马太福音 </a:t>
            </a:r>
            <a:r>
              <a:rPr lang="en-US" altLang="zh-CN" sz="2400"/>
              <a:t>4</a:t>
            </a:r>
            <a:r>
              <a:rPr lang="en-US" sz="2400"/>
              <a:t>:1-2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71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/>
              <a:t>Then </a:t>
            </a:r>
            <a:r>
              <a:rPr lang="en-GB" sz="2800">
                <a:solidFill>
                  <a:srgbClr val="FF0000"/>
                </a:solidFill>
              </a:rPr>
              <a:t>Jesus</a:t>
            </a:r>
            <a:r>
              <a:rPr lang="en-GB" sz="2800"/>
              <a:t> was led up by the Spirit into the wilderness to be tempted by the devil. </a:t>
            </a:r>
            <a:r>
              <a:rPr lang="en-GB" sz="2800" baseline="30000"/>
              <a:t>2</a:t>
            </a:r>
            <a:r>
              <a:rPr lang="en-GB" sz="2800"/>
              <a:t> And when he had </a:t>
            </a:r>
            <a:r>
              <a:rPr lang="en-GB" sz="2800">
                <a:solidFill>
                  <a:srgbClr val="FF0000"/>
                </a:solidFill>
              </a:rPr>
              <a:t>fasted</a:t>
            </a:r>
            <a:r>
              <a:rPr lang="en-GB" sz="2800"/>
              <a:t> forty days and forty nights, afterward he was hungry. </a:t>
            </a:r>
            <a:r>
              <a:rPr lang="en-GB" sz="1400"/>
              <a:t>(NKJ)</a:t>
            </a:r>
          </a:p>
          <a:p>
            <a:pPr marL="0" indent="0">
              <a:buNone/>
            </a:pPr>
            <a:endParaRPr lang="en-GB" sz="2800"/>
          </a:p>
          <a:p>
            <a:pPr marL="0" indent="0">
              <a:lnSpc>
                <a:spcPts val="4300"/>
              </a:lnSpc>
              <a:buNone/>
            </a:pPr>
            <a:r>
              <a:rPr lang="zh-CN" altLang="en-US" sz="2800"/>
              <a:t>随后，</a:t>
            </a:r>
            <a:r>
              <a:rPr lang="zh-CN" altLang="en-US" sz="2800">
                <a:solidFill>
                  <a:srgbClr val="FF0000"/>
                </a:solidFill>
              </a:rPr>
              <a:t>耶稣</a:t>
            </a:r>
            <a:r>
              <a:rPr lang="zh-CN" altLang="en-US" sz="2800"/>
              <a:t>被圣灵带到旷野，受魔鬼的诱惑。 </a:t>
            </a:r>
            <a:r>
              <a:rPr lang="en-US" altLang="zh-CN" sz="2800" baseline="30000"/>
              <a:t>2</a:t>
            </a:r>
            <a:r>
              <a:rPr lang="en-US" altLang="zh-CN" sz="2800"/>
              <a:t> </a:t>
            </a:r>
            <a:r>
              <a:rPr lang="zh-CN" altLang="en-US" sz="2800"/>
              <a:t>耶稣</a:t>
            </a:r>
            <a:r>
              <a:rPr lang="zh-CN" altLang="en-US" sz="2800">
                <a:solidFill>
                  <a:srgbClr val="FF0000"/>
                </a:solidFill>
              </a:rPr>
              <a:t>禁食</a:t>
            </a:r>
            <a:r>
              <a:rPr lang="zh-CN" altLang="en-US" sz="2800"/>
              <a:t>了四十昼夜，就饿了。</a:t>
            </a:r>
            <a:endParaRPr lang="en-US" altLang="zh-CN" sz="2800"/>
          </a:p>
        </p:txBody>
      </p:sp>
    </p:spTree>
    <p:extLst>
      <p:ext uri="{BB962C8B-B14F-4D97-AF65-F5344CB8AC3E}">
        <p14:creationId xmlns:p14="http://schemas.microsoft.com/office/powerpoint/2010/main" val="37868023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639762"/>
          </a:xfrm>
        </p:spPr>
        <p:txBody>
          <a:bodyPr>
            <a:noAutofit/>
          </a:bodyPr>
          <a:lstStyle/>
          <a:p>
            <a:r>
              <a:rPr lang="en-US" altLang="zh-CN" sz="2400"/>
              <a:t>Deuteronomy </a:t>
            </a:r>
            <a:r>
              <a:rPr lang="zh-CN" altLang="en-US" sz="2400"/>
              <a:t>申命记 </a:t>
            </a:r>
            <a:r>
              <a:rPr lang="en-US" altLang="zh-CN" sz="2400"/>
              <a:t>8</a:t>
            </a:r>
            <a:r>
              <a:rPr lang="en-US" sz="2400"/>
              <a:t>:3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586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/>
              <a:t>So He humbled you, allowed you to </a:t>
            </a:r>
            <a:r>
              <a:rPr lang="en-GB" sz="2800">
                <a:solidFill>
                  <a:srgbClr val="FF0000"/>
                </a:solidFill>
              </a:rPr>
              <a:t>hunger</a:t>
            </a:r>
            <a:r>
              <a:rPr lang="en-GB" sz="2800"/>
              <a:t>, and fed you with manna which you did not know nor did your fathers know, that He might make you know that man shall not live by </a:t>
            </a:r>
            <a:r>
              <a:rPr lang="en-GB" sz="2800">
                <a:solidFill>
                  <a:srgbClr val="FF0000"/>
                </a:solidFill>
              </a:rPr>
              <a:t>bread </a:t>
            </a:r>
            <a:r>
              <a:rPr lang="en-GB" sz="2800"/>
              <a:t>alone; but man lives by every</a:t>
            </a:r>
            <a:r>
              <a:rPr lang="en-GB" sz="2800">
                <a:solidFill>
                  <a:srgbClr val="FF0000"/>
                </a:solidFill>
              </a:rPr>
              <a:t> word</a:t>
            </a:r>
            <a:r>
              <a:rPr lang="en-GB" sz="2800" i="1">
                <a:solidFill>
                  <a:srgbClr val="FF0000"/>
                </a:solidFill>
              </a:rPr>
              <a:t> </a:t>
            </a:r>
            <a:r>
              <a:rPr lang="en-GB" sz="2800"/>
              <a:t>that proceeds from the mouth </a:t>
            </a:r>
            <a:r>
              <a:rPr lang="en-GB" sz="2800">
                <a:solidFill>
                  <a:srgbClr val="FF0000"/>
                </a:solidFill>
              </a:rPr>
              <a:t>of Yahweh</a:t>
            </a:r>
            <a:r>
              <a:rPr lang="en-GB" sz="2800"/>
              <a:t>.</a:t>
            </a:r>
          </a:p>
          <a:p>
            <a:pPr marL="0" indent="0">
              <a:buNone/>
            </a:pPr>
            <a:endParaRPr lang="en-GB" sz="2800"/>
          </a:p>
          <a:p>
            <a:pPr marL="0" indent="0">
              <a:lnSpc>
                <a:spcPts val="4300"/>
              </a:lnSpc>
              <a:buNone/>
            </a:pPr>
            <a:r>
              <a:rPr lang="zh-CN" altLang="en-US" sz="2800"/>
              <a:t>他使你受苦，任你</a:t>
            </a:r>
            <a:r>
              <a:rPr lang="zh-CN" altLang="en-US" sz="2800">
                <a:solidFill>
                  <a:srgbClr val="FF0000"/>
                </a:solidFill>
              </a:rPr>
              <a:t>饥饿</a:t>
            </a:r>
            <a:r>
              <a:rPr lang="zh-CN" altLang="en-US" sz="2800"/>
              <a:t>，把你和你的列祖不认识的吗哪赐给你吃，使你知道人活着，不是单靠</a:t>
            </a:r>
            <a:r>
              <a:rPr lang="zh-CN" altLang="en-US" sz="2800">
                <a:solidFill>
                  <a:srgbClr val="FF0000"/>
                </a:solidFill>
              </a:rPr>
              <a:t>食物</a:t>
            </a:r>
            <a:r>
              <a:rPr lang="zh-CN" altLang="en-US" sz="2800"/>
              <a:t>，更要靠</a:t>
            </a:r>
            <a:r>
              <a:rPr lang="zh-CN" altLang="en-US" sz="2800">
                <a:solidFill>
                  <a:srgbClr val="FF0000"/>
                </a:solidFill>
              </a:rPr>
              <a:t>雅伟</a:t>
            </a:r>
            <a:r>
              <a:rPr lang="zh-CN" altLang="en-US" sz="2800"/>
              <a:t>口里所出的一切</a:t>
            </a:r>
            <a:r>
              <a:rPr lang="zh-CN" altLang="en-US" sz="2800">
                <a:solidFill>
                  <a:srgbClr val="FF0000"/>
                </a:solidFill>
              </a:rPr>
              <a:t>话</a:t>
            </a:r>
            <a:r>
              <a:rPr lang="zh-CN" altLang="en-US" sz="2800"/>
              <a:t>。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646864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639762"/>
          </a:xfrm>
        </p:spPr>
        <p:txBody>
          <a:bodyPr>
            <a:noAutofit/>
          </a:bodyPr>
          <a:lstStyle/>
          <a:p>
            <a:r>
              <a:rPr lang="en-US" altLang="zh-CN" sz="2400"/>
              <a:t>Romans </a:t>
            </a:r>
            <a:r>
              <a:rPr lang="zh-CN" altLang="en-US" sz="2400"/>
              <a:t>罗马书 </a:t>
            </a:r>
            <a:r>
              <a:rPr lang="en-US" altLang="zh-CN" sz="2400"/>
              <a:t>8</a:t>
            </a:r>
            <a:r>
              <a:rPr lang="en-US" sz="2400"/>
              <a:t>:13-14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586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/>
              <a:t>For if you live according to the flesh you will die; but </a:t>
            </a:r>
            <a:r>
              <a:rPr lang="en-GB" sz="2800">
                <a:solidFill>
                  <a:srgbClr val="FF0000"/>
                </a:solidFill>
              </a:rPr>
              <a:t>if by the Spirit</a:t>
            </a:r>
            <a:r>
              <a:rPr lang="en-GB" sz="2800"/>
              <a:t> you </a:t>
            </a:r>
            <a:r>
              <a:rPr lang="en-GB" sz="2800">
                <a:solidFill>
                  <a:srgbClr val="FF0000"/>
                </a:solidFill>
              </a:rPr>
              <a:t>put to death the deeds of the body</a:t>
            </a:r>
            <a:r>
              <a:rPr lang="en-GB" sz="2800"/>
              <a:t>, you will live. </a:t>
            </a:r>
            <a:r>
              <a:rPr lang="en-GB" sz="2800" baseline="30000"/>
              <a:t>14</a:t>
            </a:r>
            <a:r>
              <a:rPr lang="en-GB" sz="2800"/>
              <a:t> For as many as are led by the Spirit of God, these are sons of God. </a:t>
            </a:r>
          </a:p>
          <a:p>
            <a:pPr marL="0" indent="0">
              <a:buNone/>
            </a:pPr>
            <a:endParaRPr lang="en-GB" sz="2800"/>
          </a:p>
          <a:p>
            <a:pPr marL="0" indent="0">
              <a:lnSpc>
                <a:spcPts val="4300"/>
              </a:lnSpc>
              <a:buNone/>
            </a:pPr>
            <a:r>
              <a:rPr lang="zh-CN" altLang="en-US" sz="2800"/>
              <a:t>如果随着肉体而活，你们必定死；如果</a:t>
            </a:r>
            <a:r>
              <a:rPr lang="zh-CN" altLang="en-US" sz="2800">
                <a:solidFill>
                  <a:srgbClr val="FF0000"/>
                </a:solidFill>
              </a:rPr>
              <a:t>靠着圣灵治死身体的恶行</a:t>
            </a:r>
            <a:r>
              <a:rPr lang="zh-CN" altLang="en-US" sz="2800"/>
              <a:t>，你们就必活着。 </a:t>
            </a:r>
            <a:r>
              <a:rPr lang="en-US" altLang="zh-CN" sz="2800" baseline="30000"/>
              <a:t>14</a:t>
            </a:r>
            <a:r>
              <a:rPr lang="en-US" altLang="zh-CN" sz="2800"/>
              <a:t> </a:t>
            </a:r>
            <a:r>
              <a:rPr lang="zh-CN" altLang="en-US" sz="2800"/>
              <a:t>因为蒙　神的灵引导的，都是　神的儿子。</a:t>
            </a:r>
          </a:p>
        </p:txBody>
      </p:sp>
    </p:spTree>
    <p:extLst>
      <p:ext uri="{BB962C8B-B14F-4D97-AF65-F5344CB8AC3E}">
        <p14:creationId xmlns:p14="http://schemas.microsoft.com/office/powerpoint/2010/main" val="16520984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981201"/>
            <a:ext cx="7772400" cy="2286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GB" altLang="zh-CN" sz="3100"/>
              <a:t>Jesus, Thine All-victorious Love</a:t>
            </a:r>
            <a:br>
              <a:rPr lang="en-GB" altLang="zh-CN" sz="3200"/>
            </a:br>
            <a:r>
              <a:rPr lang="en-GB" altLang="zh-CN" sz="2000"/>
              <a:t>by Charles Wesley (1707-88)</a:t>
            </a:r>
            <a:br>
              <a:rPr lang="en-GB" altLang="zh-CN" sz="2000"/>
            </a:br>
            <a:br>
              <a:rPr lang="en-GB" altLang="zh-CN" sz="2000"/>
            </a:br>
            <a:r>
              <a:rPr lang="zh-CN" altLang="en-US" sz="3100"/>
              <a:t>耶稣全胜大爱</a:t>
            </a:r>
            <a:br>
              <a:rPr lang="en-US" sz="3200"/>
            </a:br>
            <a:br>
              <a:rPr lang="en-US" sz="3200"/>
            </a:b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188865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881" y="457200"/>
            <a:ext cx="8546237" cy="6324600"/>
          </a:xfrm>
        </p:spPr>
        <p:txBody>
          <a:bodyPr>
            <a:noAutofit/>
          </a:bodyPr>
          <a:lstStyle/>
          <a:p>
            <a:pPr marL="514350" indent="-514350">
              <a:buAutoNum type="arabicPlain"/>
            </a:pPr>
            <a:r>
              <a:rPr lang="en-GB" altLang="zh-CN" sz="2200"/>
              <a:t>Jesus, thine all-victorious love shed in my heart abroad. Then shall my heart no longer rove, rooted and fixed in God</a:t>
            </a:r>
          </a:p>
          <a:p>
            <a:pPr marL="514350" indent="-514350">
              <a:buAutoNum type="arabicPlain"/>
            </a:pPr>
            <a:r>
              <a:rPr lang="en-GB" altLang="zh-CN" sz="2200"/>
              <a:t>Oh, that in me the sacred fire might now begin to glow. Burn up the dross of base desire and make the mountains flow</a:t>
            </a:r>
          </a:p>
          <a:p>
            <a:pPr marL="514350" indent="-514350">
              <a:buAutoNum type="arabicPlain" startAt="4"/>
            </a:pPr>
            <a:r>
              <a:rPr lang="en-GB" altLang="zh-CN" sz="2200"/>
              <a:t>Refining fire, go through my heart, illuminate my soul.  Scatter thy life through every part and sanctify the whole</a:t>
            </a:r>
          </a:p>
          <a:p>
            <a:pPr marL="514350" indent="-514350">
              <a:buAutoNum type="arabicPlain" startAt="4"/>
            </a:pPr>
            <a:r>
              <a:rPr lang="en-GB" altLang="zh-CN" sz="2200"/>
              <a:t>My steadfast soul from falling free shall then no longer move. While Christ is all the world to me and my heart is love</a:t>
            </a:r>
          </a:p>
          <a:p>
            <a:pPr marL="0" indent="0">
              <a:buNone/>
            </a:pPr>
            <a:endParaRPr lang="en-GB" altLang="zh-CN" sz="2200"/>
          </a:p>
          <a:p>
            <a:pPr marL="0" indent="0">
              <a:lnSpc>
                <a:spcPts val="3600"/>
              </a:lnSpc>
              <a:buNone/>
            </a:pPr>
            <a:r>
              <a:rPr lang="en-US" altLang="zh-CN" sz="2000"/>
              <a:t>1    </a:t>
            </a:r>
            <a:r>
              <a:rPr lang="zh-CN" altLang="en-US" sz="1800"/>
              <a:t>耶稣你的全胜大爱   丰富浇灌我心，我脚不复盘旋在外，神内生根稳定。</a:t>
            </a:r>
            <a:endParaRPr lang="en-GB" altLang="zh-CN" sz="1800"/>
          </a:p>
          <a:p>
            <a:pPr marL="0" indent="0">
              <a:lnSpc>
                <a:spcPts val="3600"/>
              </a:lnSpc>
              <a:buNone/>
            </a:pPr>
            <a:r>
              <a:rPr lang="en-US" altLang="zh-CN" sz="1800"/>
              <a:t>2    </a:t>
            </a:r>
            <a:r>
              <a:rPr lang="zh-CN" altLang="en-US" sz="1800"/>
              <a:t>神圣灵火燎我心灵，从今发出光辉，烧尽贪欲、污秽浮渣，刚硬的心融化。</a:t>
            </a:r>
            <a:endParaRPr lang="en-GB" altLang="zh-CN" sz="1800"/>
          </a:p>
          <a:p>
            <a:pPr marL="0" indent="0">
              <a:lnSpc>
                <a:spcPts val="3600"/>
              </a:lnSpc>
              <a:buNone/>
            </a:pPr>
            <a:r>
              <a:rPr lang="en-US" altLang="zh-CN" sz="1800"/>
              <a:t>4     </a:t>
            </a:r>
            <a:r>
              <a:rPr lang="zh-CN" altLang="en-US" sz="1800"/>
              <a:t>思想意念灵火燔审，照亮我的灵魂，神的生命充满我身，全人洁净成聖。</a:t>
            </a:r>
            <a:endParaRPr lang="en-GB" altLang="zh-CN" sz="1800"/>
          </a:p>
          <a:p>
            <a:pPr marL="0" indent="0">
              <a:lnSpc>
                <a:spcPts val="3600"/>
              </a:lnSpc>
              <a:buNone/>
            </a:pPr>
            <a:r>
              <a:rPr lang="en-US" altLang="zh-CN" sz="1800"/>
              <a:t>5     </a:t>
            </a:r>
            <a:r>
              <a:rPr lang="zh-CN" altLang="en-US" sz="1800"/>
              <a:t>心志忠实不复动摇，流浪在外不再。基督如今是我至宝，我心充满了爱。</a:t>
            </a:r>
            <a:endParaRPr lang="en-GB" altLang="zh-CN" sz="1800"/>
          </a:p>
          <a:p>
            <a:pPr marL="0" indent="0">
              <a:lnSpc>
                <a:spcPts val="4300"/>
              </a:lnSpc>
              <a:buNone/>
            </a:pPr>
            <a:endParaRPr lang="en-US" altLang="zh-CN" sz="1800"/>
          </a:p>
        </p:txBody>
      </p:sp>
    </p:spTree>
    <p:extLst>
      <p:ext uri="{BB962C8B-B14F-4D97-AF65-F5344CB8AC3E}">
        <p14:creationId xmlns:p14="http://schemas.microsoft.com/office/powerpoint/2010/main" val="4280089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Autofit/>
          </a:bodyPr>
          <a:lstStyle/>
          <a:p>
            <a:r>
              <a:rPr lang="en-US" altLang="zh-CN" sz="2400"/>
              <a:t>Mark </a:t>
            </a:r>
            <a:r>
              <a:rPr lang="zh-CN" altLang="en-US" sz="2400"/>
              <a:t>马可福音 </a:t>
            </a:r>
            <a:r>
              <a:rPr lang="en-US" altLang="zh-CN" sz="2400"/>
              <a:t>2</a:t>
            </a:r>
            <a:r>
              <a:rPr lang="en-US" sz="2400"/>
              <a:t>:18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71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/>
              <a:t>The disciples of John and of the Pharisees practiced </a:t>
            </a:r>
            <a:r>
              <a:rPr lang="en-GB" sz="2800">
                <a:solidFill>
                  <a:srgbClr val="FF0000"/>
                </a:solidFill>
              </a:rPr>
              <a:t>fasting</a:t>
            </a:r>
            <a:r>
              <a:rPr lang="en-GB" sz="2800"/>
              <a:t>. They came and said to Jesus, “Why do John's disciples and the Pharisees' disciples fast, but your disciples do not?” </a:t>
            </a:r>
            <a:r>
              <a:rPr lang="en-GB" sz="1600"/>
              <a:t>(MIT)</a:t>
            </a:r>
          </a:p>
          <a:p>
            <a:pPr marL="0" indent="0">
              <a:buNone/>
            </a:pPr>
            <a:endParaRPr lang="en-GB" sz="1400"/>
          </a:p>
          <a:p>
            <a:pPr marL="0" indent="0">
              <a:lnSpc>
                <a:spcPts val="4300"/>
              </a:lnSpc>
              <a:buNone/>
            </a:pPr>
            <a:r>
              <a:rPr lang="en-US" sz="2800"/>
              <a:t> </a:t>
            </a:r>
            <a:r>
              <a:rPr lang="zh-CN" altLang="en-US" sz="2800"/>
              <a:t>约翰的门徒和法利赛人正在禁食，有人来问耶稣说：为什么约翰的门徒和法利赛人的门徒</a:t>
            </a:r>
            <a:r>
              <a:rPr lang="zh-CN" altLang="en-US" sz="2800">
                <a:solidFill>
                  <a:srgbClr val="FF0000"/>
                </a:solidFill>
              </a:rPr>
              <a:t>常常禁食</a:t>
            </a:r>
            <a:r>
              <a:rPr lang="zh-CN" altLang="en-US" sz="2800"/>
              <a:t>，你的门徒却不禁食呢？</a:t>
            </a:r>
            <a:endParaRPr lang="en-US" altLang="zh-CN" sz="1800"/>
          </a:p>
        </p:txBody>
      </p:sp>
    </p:spTree>
    <p:extLst>
      <p:ext uri="{BB962C8B-B14F-4D97-AF65-F5344CB8AC3E}">
        <p14:creationId xmlns:p14="http://schemas.microsoft.com/office/powerpoint/2010/main" val="36546893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981201"/>
            <a:ext cx="7772400" cy="2286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3200"/>
              <a:t>The End</a:t>
            </a:r>
            <a:br>
              <a:rPr lang="en-GB" altLang="zh-CN" sz="3200"/>
            </a:br>
            <a:r>
              <a:rPr lang="zh-CN" altLang="en-US" sz="3200"/>
              <a:t>完</a:t>
            </a:r>
            <a:br>
              <a:rPr lang="en-US" sz="3200"/>
            </a:br>
            <a:br>
              <a:rPr lang="en-US" sz="3200"/>
            </a:b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6314293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CDA05-9E02-4006-B730-2E2FE6F7C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>
            <a:normAutofit/>
          </a:bodyPr>
          <a:lstStyle/>
          <a:p>
            <a:r>
              <a:rPr lang="en-GB" sz="2800"/>
              <a:t>www.liverpool.christiandc.org</a:t>
            </a:r>
          </a:p>
        </p:txBody>
      </p:sp>
    </p:spTree>
    <p:extLst>
      <p:ext uri="{BB962C8B-B14F-4D97-AF65-F5344CB8AC3E}">
        <p14:creationId xmlns:p14="http://schemas.microsoft.com/office/powerpoint/2010/main" val="1339557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Autofit/>
          </a:bodyPr>
          <a:lstStyle/>
          <a:p>
            <a:r>
              <a:rPr lang="en-US" altLang="zh-CN" sz="2400"/>
              <a:t>Matthew </a:t>
            </a:r>
            <a:r>
              <a:rPr lang="zh-CN" altLang="en-US" sz="2400"/>
              <a:t>马太福音 </a:t>
            </a:r>
            <a:r>
              <a:rPr lang="en-US" altLang="zh-CN" sz="2400"/>
              <a:t>4</a:t>
            </a:r>
            <a:r>
              <a:rPr lang="en-US" sz="2400"/>
              <a:t>:1-2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71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/>
              <a:t>Then Jesus was led up by the Spirit into the wilderness to be tempted by the devil. </a:t>
            </a:r>
            <a:r>
              <a:rPr lang="en-GB" sz="2800" baseline="30000"/>
              <a:t>2</a:t>
            </a:r>
            <a:r>
              <a:rPr lang="en-GB" sz="2800"/>
              <a:t> And when he had </a:t>
            </a:r>
            <a:r>
              <a:rPr lang="en-GB" sz="2800">
                <a:solidFill>
                  <a:srgbClr val="FF0000"/>
                </a:solidFill>
              </a:rPr>
              <a:t>fasted</a:t>
            </a:r>
            <a:r>
              <a:rPr lang="en-GB" sz="2800"/>
              <a:t> forty days and forty nights, afterward he was hungry. </a:t>
            </a:r>
            <a:r>
              <a:rPr lang="en-GB" sz="1400"/>
              <a:t>(NKJ)</a:t>
            </a:r>
          </a:p>
          <a:p>
            <a:pPr marL="0" indent="0">
              <a:buNone/>
            </a:pPr>
            <a:endParaRPr lang="en-GB" sz="2800"/>
          </a:p>
          <a:p>
            <a:pPr marL="0" indent="0">
              <a:lnSpc>
                <a:spcPts val="4300"/>
              </a:lnSpc>
              <a:buNone/>
            </a:pPr>
            <a:r>
              <a:rPr lang="zh-CN" altLang="en-US" sz="2800"/>
              <a:t>随后，耶稣被圣灵带到旷野，受魔鬼的试探。 </a:t>
            </a:r>
            <a:r>
              <a:rPr lang="en-US" altLang="zh-CN" sz="2800" baseline="30000"/>
              <a:t>2</a:t>
            </a:r>
            <a:r>
              <a:rPr lang="en-US" altLang="zh-CN" sz="2800"/>
              <a:t> </a:t>
            </a:r>
            <a:r>
              <a:rPr lang="zh-CN" altLang="en-US" sz="2800"/>
              <a:t>耶稣</a:t>
            </a:r>
            <a:r>
              <a:rPr lang="zh-CN" altLang="en-US" sz="2800">
                <a:solidFill>
                  <a:srgbClr val="FF0000"/>
                </a:solidFill>
              </a:rPr>
              <a:t>禁食</a:t>
            </a:r>
            <a:r>
              <a:rPr lang="zh-CN" altLang="en-US" sz="2800"/>
              <a:t>了四十昼夜，就饿了。</a:t>
            </a:r>
            <a:endParaRPr lang="en-US" altLang="zh-CN" sz="2800"/>
          </a:p>
        </p:txBody>
      </p:sp>
    </p:spTree>
    <p:extLst>
      <p:ext uri="{BB962C8B-B14F-4D97-AF65-F5344CB8AC3E}">
        <p14:creationId xmlns:p14="http://schemas.microsoft.com/office/powerpoint/2010/main" val="2698038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981201"/>
            <a:ext cx="7772400" cy="2286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3200"/>
              <a:t>Therapeutic fast  vs  the Biblical fast</a:t>
            </a:r>
            <a:br>
              <a:rPr lang="en-US" sz="3200"/>
            </a:br>
            <a:br>
              <a:rPr lang="en-GB" altLang="zh-CN" sz="3200"/>
            </a:br>
            <a:r>
              <a:rPr lang="zh-CN" altLang="en-US" sz="3200"/>
              <a:t>治疗禁食  与  圣经禁食观</a:t>
            </a:r>
            <a:br>
              <a:rPr lang="en-US" sz="3200"/>
            </a:br>
            <a:br>
              <a:rPr lang="en-US" sz="3200"/>
            </a:b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061143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981201"/>
            <a:ext cx="7772400" cy="2286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zh-CN" sz="3200"/>
              <a:t>The </a:t>
            </a:r>
            <a:r>
              <a:rPr lang="en-US" sz="3200"/>
              <a:t>Fast </a:t>
            </a:r>
            <a:r>
              <a:rPr lang="en-US" altLang="zh-CN" sz="3200"/>
              <a:t>S</a:t>
            </a:r>
            <a:r>
              <a:rPr lang="en-US" sz="3200"/>
              <a:t>anatorium</a:t>
            </a:r>
            <a:br>
              <a:rPr lang="en-US" sz="3200"/>
            </a:br>
            <a:br>
              <a:rPr lang="en-GB" altLang="zh-CN" sz="3200"/>
            </a:br>
            <a:r>
              <a:rPr lang="zh-CN" altLang="en-US" sz="3200"/>
              <a:t>禁食疗养院</a:t>
            </a:r>
            <a:br>
              <a:rPr lang="en-US" sz="3200"/>
            </a:br>
            <a:br>
              <a:rPr lang="en-US" sz="3200"/>
            </a:b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299788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60B2B0-F6A1-4C1E-AA3F-A32A9939E0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29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2759</TotalTime>
  <Words>1015</Words>
  <Application>Microsoft Office PowerPoint</Application>
  <PresentationFormat>On-screen Show (4:3)</PresentationFormat>
  <Paragraphs>98</Paragraphs>
  <Slides>51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4" baseType="lpstr">
      <vt:lpstr>Arial</vt:lpstr>
      <vt:lpstr>Calibri</vt:lpstr>
      <vt:lpstr>Office Theme</vt:lpstr>
      <vt:lpstr>2018.09.16</vt:lpstr>
      <vt:lpstr>The Gospel of Matthew Series 马太福音系列</vt:lpstr>
      <vt:lpstr>Matthew 马太福音 6.16-18  Fasting and Health 禁食与健康 </vt:lpstr>
      <vt:lpstr>Matthew 马太福音 6:16-18</vt:lpstr>
      <vt:lpstr>Mark 马可福音 2:18</vt:lpstr>
      <vt:lpstr>Matthew 马太福音 4:1-2</vt:lpstr>
      <vt:lpstr>Therapeutic fast  vs  the Biblical fast  治疗禁食  与  圣经禁食观  </vt:lpstr>
      <vt:lpstr>The Fast Sanatorium  禁食疗养院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House Rules  疗养院规矩  </vt:lpstr>
      <vt:lpstr>Treatment Overview  治疗概况  </vt:lpstr>
      <vt:lpstr>1.  Consultation, examination, treatment plan 2.  Last meal before fast: fruits only 3.  Colon cleansing 4.  Fast begins (21 days) 5.  Breaking the fast 6.  Building up the body gradually: 5 days light meals 7.  Looking ahead &amp; departure  1.  问诊、体检、治疗方案 2.  禁食前夕水果餐 3.  清洗结肠 4.  开始禁食21天 5.   21天后停止禁食 6.   禁食后5天清茶淡饭，让身体慢慢地强壮起来 7.  展望未来</vt:lpstr>
      <vt:lpstr>1.  Consultation, examination, treatment plan 2.  Last meal before fast: fruits only 3.  Colon cleansing 4.  Fast begins (21 days) 5.  Breaking the fast 6.  Building up the body gradually: 5 days light meals 7.  Looking ahead &amp; departure  1.  问诊、体检、治疗方案 2.  禁食前夕水果餐 3.  清洗结肠 4.  开始禁食21天 5.   21天后停止禁食 6.   禁食后5天清茶淡饭，让身体慢慢地强壮起来 7.  展望未来</vt:lpstr>
      <vt:lpstr>1.  Consultation, examination, treatment plan 2.  Last meal before fast: fruits only 3.  Colon cleansing 4.  Fast begins (21 days) 5.  Breaking the fast 6.  Building up the body gradually: 5 days light meals 7.  Looking ahead &amp; departure  1.  问诊、体检、治疗方案 2.  禁食前夕水果餐 3.  清洗结肠 4.  开始禁食21天 5.   21天后停止禁食 6.   禁食后5天清茶淡饭，让身体慢慢地强壮起来 7.  展望未来</vt:lpstr>
      <vt:lpstr>1.  Consultation, examination, treatment plan 2.  Last meal before fast: fruits only 3.  Colon cleansing 4.  Fast begins (21 days) 5.  Breaking the fast 6.  Building up the body gradually: 5 days light meals 7.  Looking ahead &amp; departure  1.  问诊、体检、治疗方案 2.  禁食前夕水果餐 3.  清洗结肠 4.  开始禁食21天 5.   21天后停止禁食 6.   禁食后5天清茶淡饭，让身体慢慢地强壮起来 7.  展望未来</vt:lpstr>
      <vt:lpstr>1.  Consultation, examination, treatment plan 2.  Last meal before fast: fruits only 3.  Colon cleansing 4.  Fast begins (21 days) 5.  Breaking the fast 6.  Building up the body gradually: 5 days light meals 7.  Looking ahead &amp; departure  1.  问诊、体检、治疗方案 2.  禁食前夕水果餐 3.  清洗结肠 4.  开始禁食21天 5.   21天后停止禁食 6.   禁食后5天清茶淡饭，让身体慢慢地强壮起来 7.  展望未来</vt:lpstr>
      <vt:lpstr>1.  Consultation, examination, treatment plan 2.  Last meal before fast: fruits only 3.  Colon cleansing 4.  Fast begins (21 days) 5.  Breaking the fast 6.  Building up the body gradually: 5 days light meals 7.  Looking ahead &amp; departure  1.  问诊、体检、治疗方案 2.  禁食前夕水果餐 3.  清洗结肠 4.  开始禁食21天 5.   21天后停止禁食 6.   禁食后5天清茶淡饭，让身体慢慢地强壮起来 7.  展望未来</vt:lpstr>
      <vt:lpstr>1.  Consultation, examination, treatment plan 2.  Last meal before fast: fruits only 3.  Colon cleansing 4.  Fast begins (21 days) 5.  Breaking the fast 6.  Building up the body gradually: 5 days light meals 7.  Looking ahead &amp; departure  1.  问诊、体检、治疗方案 2.  禁食前夕水果餐 3.  清洗结肠 4.  开始禁食21天 5.   21天后停止禁食 6.   禁食后5天清茶淡饭，让身体慢慢地强壮起来 7.  展望未来</vt:lpstr>
      <vt:lpstr>Daily routine  每天例行公事  </vt:lpstr>
      <vt:lpstr>Morning Morning walk, consultation 11am  1 cup of freshly pressed fruit / vegetable juice    If thirsty during the day, drink water 12-2:30pm  Rest in bed Afternoon  Afternoon walk Evening Health education lectures  早晨  散步，或会诊 11点   鲜榨蔬果汁一杯    白天感到可渴了，就喝净化矿泉水 12-2:20 午休 下午  散步 晚上    健康讲座</vt:lpstr>
      <vt:lpstr>PowerPoint Presentation</vt:lpstr>
      <vt:lpstr>Morning Morning walk, consultation 11am  1 cup of freshly pressed fruit / vegetable juice    If thirsty during the day, drink water 12-2:30pm  Rest in bed Afternoon  Afternoon walk Evening Health education lectures  早晨  散步，或会诊 11点   鲜榨蔬果汁一杯    白天感到可渴了，就喝净化矿泉水 12-2:20 午休 下午  散步 晚上    健康讲座</vt:lpstr>
      <vt:lpstr>PowerPoint Presentation</vt:lpstr>
      <vt:lpstr>PowerPoint Presentation</vt:lpstr>
      <vt:lpstr>Morning Morning walk, consultation 11am  1 cup of freshly pressed fruit / vegetable juice    If thirsty during the day, drink water 12-2:30pm  Rest in bed Afternoon  Afternoon walk Evening Health education lectures  早晨  散步，或会诊 11点   鲜榨蔬果汁一杯    白天感到可渴了，就喝净化矿泉水 12-2:20 午休 下午  散步 晚上    健康讲座</vt:lpstr>
      <vt:lpstr>Morning Morning walk, consultation 11am  1 cup of freshly pressed fruit / vegetable juice    If thirsty during the day, drink water 12-2:30pm  Rest in bed Afternoon  Afternoon walk Evening Health education lectures  早晨  散步，或会诊 11点   鲜榨蔬果汁一杯    白天感到可渴了，就喝净化矿泉水 12-2:20 午休 下午  散步 晚上    健康讲座</vt:lpstr>
      <vt:lpstr> Celebrate the breaking of the fast 庆祝禁食成功  </vt:lpstr>
      <vt:lpstr> The 5 building-up days 禁食后5天清茶淡饭  </vt:lpstr>
      <vt:lpstr> Training of the will, the whole person 意志力的锻炼、全人的锻炼  </vt:lpstr>
      <vt:lpstr> Flushing 冲洗  </vt:lpstr>
      <vt:lpstr>PowerPoint Presentation</vt:lpstr>
      <vt:lpstr> Flushing   Burning 洗、烧   </vt:lpstr>
      <vt:lpstr>PowerPoint Presentation</vt:lpstr>
      <vt:lpstr>PowerPoint Presentation</vt:lpstr>
      <vt:lpstr>PowerPoint Presentation</vt:lpstr>
      <vt:lpstr>PowerPoint Presentation</vt:lpstr>
      <vt:lpstr> Flushing   Burning   Healing 洗、烧、恢复健康   </vt:lpstr>
      <vt:lpstr>PowerPoint Presentation</vt:lpstr>
      <vt:lpstr>              Therapeutic Fast 1.  Heal diseases by eliminating poisons in the  body &amp; building up the immune system 2.  Strengthen the will &amp; the spirit of man, to  rise above the mundane and desires         治疗禁食 1. 通过排毒和加强免疫能力，达到治病的目的。 2.     通过对欲念加以克制，加强意志和心灵的 力    量，使内心能不受世俗欲念的影响。 </vt:lpstr>
      <vt:lpstr>             The Biblical Fast 1.  Purpose: love of God and man’s sanctification.  By checking desire for food, strengthen the will  &amp; the  spirit of man to rise above the mundane. 2. Due to elimination of poisons  &amp; strengthening  of the immune system, health improves.         圣经禁食观 1. 目的：爱上帝，成聖——通过对欲念加以克 制，加强意志和心灵的力量，内心不受世俗 欲念的影响。 2. 因着排毒和免疫能力加强，健康得以改善。 </vt:lpstr>
      <vt:lpstr>Matthew 马太福音 4:1-2</vt:lpstr>
      <vt:lpstr>Deuteronomy 申命记 8:3</vt:lpstr>
      <vt:lpstr>Romans 罗马书 8:13-14</vt:lpstr>
      <vt:lpstr>Jesus, Thine All-victorious Love by Charles Wesley (1707-88)  耶稣全胜大爱  </vt:lpstr>
      <vt:lpstr>PowerPoint Presentation</vt:lpstr>
      <vt:lpstr>The End 完  </vt:lpstr>
      <vt:lpstr>www.liverpool.christiandc.org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Albert</dc:creator>
  <cp:lastModifiedBy>KAHANG</cp:lastModifiedBy>
  <cp:revision>405</cp:revision>
  <dcterms:created xsi:type="dcterms:W3CDTF">2006-08-16T00:00:00Z</dcterms:created>
  <dcterms:modified xsi:type="dcterms:W3CDTF">2019-01-06T18:08:49Z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