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404" r:id="rId2"/>
    <p:sldId id="402" r:id="rId3"/>
    <p:sldId id="403" r:id="rId4"/>
    <p:sldId id="753" r:id="rId5"/>
    <p:sldId id="687" r:id="rId6"/>
    <p:sldId id="754" r:id="rId7"/>
    <p:sldId id="775" r:id="rId8"/>
    <p:sldId id="783" r:id="rId9"/>
    <p:sldId id="784" r:id="rId10"/>
    <p:sldId id="773" r:id="rId11"/>
    <p:sldId id="776" r:id="rId12"/>
    <p:sldId id="777" r:id="rId13"/>
    <p:sldId id="762" r:id="rId14"/>
    <p:sldId id="764" r:id="rId15"/>
    <p:sldId id="778" r:id="rId16"/>
    <p:sldId id="752" r:id="rId17"/>
    <p:sldId id="779" r:id="rId18"/>
    <p:sldId id="780" r:id="rId19"/>
    <p:sldId id="703" r:id="rId20"/>
    <p:sldId id="755" r:id="rId21"/>
    <p:sldId id="756" r:id="rId22"/>
    <p:sldId id="746" r:id="rId23"/>
    <p:sldId id="745" r:id="rId24"/>
    <p:sldId id="747" r:id="rId25"/>
    <p:sldId id="666" r:id="rId26"/>
    <p:sldId id="757" r:id="rId27"/>
    <p:sldId id="748" r:id="rId28"/>
    <p:sldId id="650" r:id="rId29"/>
    <p:sldId id="749" r:id="rId30"/>
    <p:sldId id="760" r:id="rId31"/>
    <p:sldId id="750" r:id="rId32"/>
    <p:sldId id="768" r:id="rId33"/>
    <p:sldId id="766" r:id="rId34"/>
    <p:sldId id="702" r:id="rId35"/>
    <p:sldId id="751" r:id="rId36"/>
    <p:sldId id="781" r:id="rId37"/>
    <p:sldId id="692" r:id="rId38"/>
    <p:sldId id="405" r:id="rId39"/>
    <p:sldId id="744" r:id="rId40"/>
    <p:sldId id="742" r:id="rId41"/>
    <p:sldId id="67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2019/1/6</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1144783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3728296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1052236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3822511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3523890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730878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3211939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299975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424631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2724485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355098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2435454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3578078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dirty="0"/>
          </a:p>
        </p:txBody>
      </p:sp>
    </p:spTree>
    <p:extLst>
      <p:ext uri="{BB962C8B-B14F-4D97-AF65-F5344CB8AC3E}">
        <p14:creationId xmlns:p14="http://schemas.microsoft.com/office/powerpoint/2010/main" val="2083554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dirty="0"/>
          </a:p>
        </p:txBody>
      </p:sp>
    </p:spTree>
    <p:extLst>
      <p:ext uri="{BB962C8B-B14F-4D97-AF65-F5344CB8AC3E}">
        <p14:creationId xmlns:p14="http://schemas.microsoft.com/office/powerpoint/2010/main" val="2808585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23</a:t>
            </a:fld>
            <a:endParaRPr lang="en-GB" dirty="0"/>
          </a:p>
        </p:txBody>
      </p:sp>
    </p:spTree>
    <p:extLst>
      <p:ext uri="{BB962C8B-B14F-4D97-AF65-F5344CB8AC3E}">
        <p14:creationId xmlns:p14="http://schemas.microsoft.com/office/powerpoint/2010/main" val="3682617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24</a:t>
            </a:fld>
            <a:endParaRPr lang="en-GB" dirty="0"/>
          </a:p>
        </p:txBody>
      </p:sp>
    </p:spTree>
    <p:extLst>
      <p:ext uri="{BB962C8B-B14F-4D97-AF65-F5344CB8AC3E}">
        <p14:creationId xmlns:p14="http://schemas.microsoft.com/office/powerpoint/2010/main" val="1890904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25</a:t>
            </a:fld>
            <a:endParaRPr lang="en-GB" dirty="0"/>
          </a:p>
        </p:txBody>
      </p:sp>
    </p:spTree>
    <p:extLst>
      <p:ext uri="{BB962C8B-B14F-4D97-AF65-F5344CB8AC3E}">
        <p14:creationId xmlns:p14="http://schemas.microsoft.com/office/powerpoint/2010/main" val="4281138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26</a:t>
            </a:fld>
            <a:endParaRPr lang="en-GB" dirty="0"/>
          </a:p>
        </p:txBody>
      </p:sp>
    </p:spTree>
    <p:extLst>
      <p:ext uri="{BB962C8B-B14F-4D97-AF65-F5344CB8AC3E}">
        <p14:creationId xmlns:p14="http://schemas.microsoft.com/office/powerpoint/2010/main" val="1345091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27</a:t>
            </a:fld>
            <a:endParaRPr lang="en-GB" dirty="0"/>
          </a:p>
        </p:txBody>
      </p:sp>
    </p:spTree>
    <p:extLst>
      <p:ext uri="{BB962C8B-B14F-4D97-AF65-F5344CB8AC3E}">
        <p14:creationId xmlns:p14="http://schemas.microsoft.com/office/powerpoint/2010/main" val="92484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28</a:t>
            </a:fld>
            <a:endParaRPr lang="en-GB" dirty="0"/>
          </a:p>
        </p:txBody>
      </p:sp>
    </p:spTree>
    <p:extLst>
      <p:ext uri="{BB962C8B-B14F-4D97-AF65-F5344CB8AC3E}">
        <p14:creationId xmlns:p14="http://schemas.microsoft.com/office/powerpoint/2010/main" val="41260917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29</a:t>
            </a:fld>
            <a:endParaRPr lang="en-GB" dirty="0"/>
          </a:p>
        </p:txBody>
      </p:sp>
    </p:spTree>
    <p:extLst>
      <p:ext uri="{BB962C8B-B14F-4D97-AF65-F5344CB8AC3E}">
        <p14:creationId xmlns:p14="http://schemas.microsoft.com/office/powerpoint/2010/main" val="353776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35343595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30</a:t>
            </a:fld>
            <a:endParaRPr lang="en-GB" dirty="0"/>
          </a:p>
        </p:txBody>
      </p:sp>
    </p:spTree>
    <p:extLst>
      <p:ext uri="{BB962C8B-B14F-4D97-AF65-F5344CB8AC3E}">
        <p14:creationId xmlns:p14="http://schemas.microsoft.com/office/powerpoint/2010/main" val="2573789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31</a:t>
            </a:fld>
            <a:endParaRPr lang="en-GB" dirty="0"/>
          </a:p>
        </p:txBody>
      </p:sp>
    </p:spTree>
    <p:extLst>
      <p:ext uri="{BB962C8B-B14F-4D97-AF65-F5344CB8AC3E}">
        <p14:creationId xmlns:p14="http://schemas.microsoft.com/office/powerpoint/2010/main" val="8626454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32</a:t>
            </a:fld>
            <a:endParaRPr lang="en-GB" dirty="0"/>
          </a:p>
        </p:txBody>
      </p:sp>
    </p:spTree>
    <p:extLst>
      <p:ext uri="{BB962C8B-B14F-4D97-AF65-F5344CB8AC3E}">
        <p14:creationId xmlns:p14="http://schemas.microsoft.com/office/powerpoint/2010/main" val="39414475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33</a:t>
            </a:fld>
            <a:endParaRPr lang="en-GB" dirty="0"/>
          </a:p>
        </p:txBody>
      </p:sp>
    </p:spTree>
    <p:extLst>
      <p:ext uri="{BB962C8B-B14F-4D97-AF65-F5344CB8AC3E}">
        <p14:creationId xmlns:p14="http://schemas.microsoft.com/office/powerpoint/2010/main" val="32223956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34</a:t>
            </a:fld>
            <a:endParaRPr lang="en-GB" dirty="0"/>
          </a:p>
        </p:txBody>
      </p:sp>
    </p:spTree>
    <p:extLst>
      <p:ext uri="{BB962C8B-B14F-4D97-AF65-F5344CB8AC3E}">
        <p14:creationId xmlns:p14="http://schemas.microsoft.com/office/powerpoint/2010/main" val="27523634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35</a:t>
            </a:fld>
            <a:endParaRPr lang="en-GB" dirty="0"/>
          </a:p>
        </p:txBody>
      </p:sp>
    </p:spTree>
    <p:extLst>
      <p:ext uri="{BB962C8B-B14F-4D97-AF65-F5344CB8AC3E}">
        <p14:creationId xmlns:p14="http://schemas.microsoft.com/office/powerpoint/2010/main" val="15760023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36</a:t>
            </a:fld>
            <a:endParaRPr lang="en-GB" dirty="0"/>
          </a:p>
        </p:txBody>
      </p:sp>
    </p:spTree>
    <p:extLst>
      <p:ext uri="{BB962C8B-B14F-4D97-AF65-F5344CB8AC3E}">
        <p14:creationId xmlns:p14="http://schemas.microsoft.com/office/powerpoint/2010/main" val="40732953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37</a:t>
            </a:fld>
            <a:endParaRPr lang="en-GB" dirty="0"/>
          </a:p>
        </p:txBody>
      </p:sp>
    </p:spTree>
    <p:extLst>
      <p:ext uri="{BB962C8B-B14F-4D97-AF65-F5344CB8AC3E}">
        <p14:creationId xmlns:p14="http://schemas.microsoft.com/office/powerpoint/2010/main" val="19731924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38</a:t>
            </a:fld>
            <a:endParaRPr lang="en-GB" dirty="0"/>
          </a:p>
        </p:txBody>
      </p:sp>
    </p:spTree>
    <p:extLst>
      <p:ext uri="{BB962C8B-B14F-4D97-AF65-F5344CB8AC3E}">
        <p14:creationId xmlns:p14="http://schemas.microsoft.com/office/powerpoint/2010/main" val="11916162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39</a:t>
            </a:fld>
            <a:endParaRPr lang="en-GB" dirty="0"/>
          </a:p>
        </p:txBody>
      </p:sp>
    </p:spTree>
    <p:extLst>
      <p:ext uri="{BB962C8B-B14F-4D97-AF65-F5344CB8AC3E}">
        <p14:creationId xmlns:p14="http://schemas.microsoft.com/office/powerpoint/2010/main" val="20691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37734804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40</a:t>
            </a:fld>
            <a:endParaRPr lang="en-GB" dirty="0"/>
          </a:p>
        </p:txBody>
      </p:sp>
    </p:spTree>
    <p:extLst>
      <p:ext uri="{BB962C8B-B14F-4D97-AF65-F5344CB8AC3E}">
        <p14:creationId xmlns:p14="http://schemas.microsoft.com/office/powerpoint/2010/main" val="901702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4055126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50546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385238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1592081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180914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a:t>Gospel of Matthew </a:t>
            </a:r>
            <a:r>
              <a:rPr lang="en-US" sz="2800" dirty="0"/>
              <a:t>Series</a:t>
            </a:r>
            <a:br>
              <a:rPr lang="en-US" sz="2800" dirty="0"/>
            </a:br>
            <a:r>
              <a:rPr lang="zh-CN" altLang="en-US" sz="2800" dirty="0"/>
              <a:t>马太福音系列</a:t>
            </a:r>
            <a:endParaRPr lang="en-GB" sz="2800" dirty="0"/>
          </a:p>
        </p:txBody>
      </p:sp>
    </p:spTree>
    <p:extLst>
      <p:ext uri="{BB962C8B-B14F-4D97-AF65-F5344CB8AC3E}">
        <p14:creationId xmlns:p14="http://schemas.microsoft.com/office/powerpoint/2010/main" val="395192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altLang="zh-CN" sz="3200"/>
              <a:t>Humans have two sides:</a:t>
            </a:r>
            <a:br>
              <a:rPr lang="en-US" altLang="zh-CN" sz="3200"/>
            </a:br>
            <a:r>
              <a:rPr lang="en-US" altLang="zh-CN" sz="3200"/>
              <a:t> “outer person” and “inner person”</a:t>
            </a:r>
            <a:br>
              <a:rPr lang="en-US" altLang="zh-CN" sz="3200"/>
            </a:br>
            <a:br>
              <a:rPr lang="en-GB" altLang="zh-CN" sz="3200"/>
            </a:br>
            <a:r>
              <a:rPr lang="zh-CN" altLang="en-US" sz="3200"/>
              <a:t>人也可以分</a:t>
            </a:r>
            <a:r>
              <a:rPr lang="en-GB" altLang="zh-CN" sz="3200"/>
              <a:t>“</a:t>
            </a:r>
            <a:r>
              <a:rPr lang="zh-CN" altLang="en-US" sz="3200"/>
              <a:t>外体</a:t>
            </a:r>
            <a:r>
              <a:rPr lang="en-GB" altLang="zh-CN" sz="3200"/>
              <a:t>”</a:t>
            </a:r>
            <a:r>
              <a:rPr lang="zh-CN" altLang="en-US" sz="3200"/>
              <a:t>和 </a:t>
            </a:r>
            <a:r>
              <a:rPr lang="en-GB" altLang="zh-CN" sz="3200"/>
              <a:t>“</a:t>
            </a:r>
            <a:r>
              <a:rPr lang="zh-CN" altLang="en-US" sz="3200"/>
              <a:t>内心</a:t>
            </a:r>
            <a:r>
              <a:rPr lang="en-GB" altLang="zh-CN" sz="3200"/>
              <a:t>”</a:t>
            </a:r>
            <a:r>
              <a:rPr lang="zh-CN" altLang="en-US" sz="3200"/>
              <a:t>两部分</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47511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altLang="zh-CN" sz="3200"/>
              <a:t>Humans </a:t>
            </a:r>
            <a:r>
              <a:rPr lang="en-GB" altLang="zh-CN" sz="3200"/>
              <a:t>also have two inclinations:</a:t>
            </a:r>
            <a:br>
              <a:rPr lang="en-US" altLang="zh-CN" sz="3200"/>
            </a:br>
            <a:r>
              <a:rPr lang="en-US" altLang="zh-CN" sz="3200"/>
              <a:t>“flesh” and “spirit”</a:t>
            </a:r>
            <a:br>
              <a:rPr lang="en-US" altLang="zh-CN" sz="3200"/>
            </a:br>
            <a:br>
              <a:rPr lang="en-GB" altLang="zh-CN" sz="3200"/>
            </a:br>
            <a:r>
              <a:rPr lang="zh-CN" altLang="en-US" sz="3200"/>
              <a:t>人更有</a:t>
            </a:r>
            <a:r>
              <a:rPr lang="en-GB" altLang="zh-CN" sz="3200"/>
              <a:t>“</a:t>
            </a:r>
            <a:r>
              <a:rPr lang="zh-CN" altLang="en-US" sz="3200"/>
              <a:t>肉</a:t>
            </a:r>
            <a:r>
              <a:rPr lang="en-GB" altLang="zh-CN" sz="3200"/>
              <a:t>” </a:t>
            </a:r>
            <a:r>
              <a:rPr lang="zh-CN" altLang="en-US" sz="3200"/>
              <a:t>和</a:t>
            </a:r>
            <a:r>
              <a:rPr lang="en-GB" altLang="zh-CN" sz="3200"/>
              <a:t>“</a:t>
            </a:r>
            <a:r>
              <a:rPr lang="zh-CN" altLang="en-US" sz="3200"/>
              <a:t>灵</a:t>
            </a:r>
            <a:r>
              <a:rPr lang="en-GB" altLang="zh-CN" sz="3200"/>
              <a:t>”</a:t>
            </a:r>
            <a:r>
              <a:rPr lang="zh-CN" altLang="en-US" sz="3200"/>
              <a:t>两种倾向</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3038751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US" altLang="zh-CN" sz="3200"/>
              <a:t>Both </a:t>
            </a:r>
            <a:r>
              <a:rPr lang="en-GB" altLang="zh-CN" sz="3200"/>
              <a:t>inclinations </a:t>
            </a:r>
            <a:r>
              <a:rPr lang="en-US" altLang="zh-CN" sz="3200"/>
              <a:t>“flesh” and “spirit”</a:t>
            </a:r>
            <a:br>
              <a:rPr lang="en-US" altLang="zh-CN" sz="3200"/>
            </a:br>
            <a:r>
              <a:rPr lang="en-GB" altLang="zh-CN" sz="3200"/>
              <a:t>are inside a human</a:t>
            </a:r>
            <a:br>
              <a:rPr lang="en-US" altLang="zh-CN" sz="3200"/>
            </a:br>
            <a:br>
              <a:rPr lang="en-GB" altLang="zh-CN" sz="3200"/>
            </a:br>
            <a:r>
              <a:rPr lang="en-GB" altLang="zh-CN" sz="3200"/>
              <a:t>“</a:t>
            </a:r>
            <a:r>
              <a:rPr lang="zh-CN" altLang="en-US" sz="3200"/>
              <a:t>肉</a:t>
            </a:r>
            <a:r>
              <a:rPr lang="en-GB" altLang="zh-CN" sz="3200"/>
              <a:t>” </a:t>
            </a:r>
            <a:r>
              <a:rPr lang="zh-CN" altLang="en-US" sz="3200"/>
              <a:t>和</a:t>
            </a:r>
            <a:r>
              <a:rPr lang="en-GB" altLang="zh-CN" sz="3200"/>
              <a:t>“</a:t>
            </a:r>
            <a:r>
              <a:rPr lang="zh-CN" altLang="en-US" sz="3200"/>
              <a:t>灵</a:t>
            </a:r>
            <a:r>
              <a:rPr lang="en-GB" altLang="zh-CN" sz="3200"/>
              <a:t>”</a:t>
            </a:r>
            <a:r>
              <a:rPr lang="zh-CN" altLang="en-US" sz="3200"/>
              <a:t>两种倾向同时存在人的里面</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315284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90800"/>
            <a:ext cx="7772400" cy="2286000"/>
          </a:xfrm>
        </p:spPr>
        <p:txBody>
          <a:bodyPr>
            <a:normAutofit fontScale="90000"/>
          </a:bodyPr>
          <a:lstStyle/>
          <a:p>
            <a:pPr>
              <a:lnSpc>
                <a:spcPct val="150000"/>
              </a:lnSpc>
            </a:pPr>
            <a:br>
              <a:rPr lang="en-US" sz="3200"/>
            </a:br>
            <a:r>
              <a:rPr lang="en-US" sz="3200">
                <a:solidFill>
                  <a:srgbClr val="FF0000"/>
                </a:solidFill>
              </a:rPr>
              <a:t>“Spirit” </a:t>
            </a:r>
            <a:r>
              <a:rPr lang="en-US" sz="3200"/>
              <a:t>refers to that part of man which</a:t>
            </a:r>
            <a:br>
              <a:rPr lang="en-US" sz="3200"/>
            </a:br>
            <a:r>
              <a:rPr lang="en-US" sz="3200"/>
              <a:t>longs for meaning, lasting value, eternity, God</a:t>
            </a:r>
            <a:br>
              <a:rPr lang="en-GB" altLang="zh-CN" sz="3200"/>
            </a:br>
            <a:br>
              <a:rPr lang="en-GB" altLang="zh-CN" sz="3200"/>
            </a:br>
            <a:r>
              <a:rPr lang="en-GB" altLang="zh-CN" sz="3200">
                <a:solidFill>
                  <a:srgbClr val="FF0000"/>
                </a:solidFill>
              </a:rPr>
              <a:t>“</a:t>
            </a:r>
            <a:r>
              <a:rPr lang="zh-CN" altLang="en-US" sz="3200">
                <a:solidFill>
                  <a:srgbClr val="FF0000"/>
                </a:solidFill>
              </a:rPr>
              <a:t>灵</a:t>
            </a:r>
            <a:r>
              <a:rPr lang="en-GB" altLang="zh-CN" sz="3200">
                <a:solidFill>
                  <a:srgbClr val="FF0000"/>
                </a:solidFill>
              </a:rPr>
              <a:t>” </a:t>
            </a:r>
            <a:r>
              <a:rPr lang="zh-CN" altLang="en-US" sz="3200"/>
              <a:t>指人向往意义、长久价值、永恒、</a:t>
            </a:r>
            <a:br>
              <a:rPr lang="en-GB" altLang="zh-CN" sz="3200"/>
            </a:br>
            <a:r>
              <a:rPr lang="zh-CN" altLang="en-US" sz="3200"/>
              <a:t>和上帝的那部分。</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3482988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90800"/>
            <a:ext cx="7772400" cy="2286000"/>
          </a:xfrm>
        </p:spPr>
        <p:txBody>
          <a:bodyPr>
            <a:normAutofit fontScale="90000"/>
          </a:bodyPr>
          <a:lstStyle/>
          <a:p>
            <a:pPr>
              <a:lnSpc>
                <a:spcPct val="150000"/>
              </a:lnSpc>
            </a:pPr>
            <a:br>
              <a:rPr lang="en-US" sz="3200"/>
            </a:br>
            <a:r>
              <a:rPr lang="en-US" sz="3200">
                <a:solidFill>
                  <a:srgbClr val="FF0000"/>
                </a:solidFill>
              </a:rPr>
              <a:t>“Flesh” </a:t>
            </a:r>
            <a:r>
              <a:rPr lang="en-US" sz="3200"/>
              <a:t>refers to that part of man which</a:t>
            </a:r>
            <a:br>
              <a:rPr lang="en-US" sz="3200"/>
            </a:br>
            <a:r>
              <a:rPr lang="en-US" sz="3200"/>
              <a:t>cares only about money, eat, drink, work, play… It always tends towards what is material. It’s the part of man that opposes God.</a:t>
            </a:r>
            <a:br>
              <a:rPr lang="en-GB" altLang="zh-CN" sz="3200"/>
            </a:br>
            <a:br>
              <a:rPr lang="en-GB" altLang="zh-CN" sz="3200"/>
            </a:br>
            <a:r>
              <a:rPr lang="en-GB" altLang="zh-CN" sz="3200">
                <a:solidFill>
                  <a:srgbClr val="FF0000"/>
                </a:solidFill>
              </a:rPr>
              <a:t>“</a:t>
            </a:r>
            <a:r>
              <a:rPr lang="zh-CN" altLang="en-US" sz="3200">
                <a:solidFill>
                  <a:srgbClr val="FF0000"/>
                </a:solidFill>
              </a:rPr>
              <a:t>肉</a:t>
            </a:r>
            <a:r>
              <a:rPr lang="en-GB" altLang="zh-CN" sz="3200">
                <a:solidFill>
                  <a:srgbClr val="FF0000"/>
                </a:solidFill>
              </a:rPr>
              <a:t>” </a:t>
            </a:r>
            <a:r>
              <a:rPr lang="zh-CN" altLang="en-US" sz="3200"/>
              <a:t>指人只顾工作挣钱、吃喝玩乐的那部分；指人倾向追求世俗物质、抗拒   神的那部分。</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93270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sz="3200"/>
              <a:t>Battle of the “flesh”</a:t>
            </a:r>
            <a:br>
              <a:rPr lang="en-US" altLang="zh-CN" sz="3200"/>
            </a:br>
            <a:br>
              <a:rPr lang="en-GB" altLang="zh-CN" sz="3200"/>
            </a:br>
            <a:r>
              <a:rPr lang="en-GB" altLang="zh-CN" sz="3200"/>
              <a:t>“</a:t>
            </a:r>
            <a:r>
              <a:rPr lang="zh-CN" altLang="en-US" sz="3200"/>
              <a:t>灵</a:t>
            </a:r>
            <a:r>
              <a:rPr lang="en-GB" altLang="zh-CN" sz="3200"/>
              <a:t>”</a:t>
            </a:r>
            <a:r>
              <a:rPr lang="zh-CN" altLang="en-US" sz="3200"/>
              <a:t>与</a:t>
            </a:r>
            <a:r>
              <a:rPr lang="en-GB" altLang="zh-CN" sz="3200"/>
              <a:t>“</a:t>
            </a:r>
            <a:r>
              <a:rPr lang="zh-CN" altLang="en-US" sz="3200"/>
              <a:t>肉</a:t>
            </a:r>
            <a:r>
              <a:rPr lang="en-GB" altLang="zh-CN" sz="3200"/>
              <a:t>” </a:t>
            </a:r>
            <a:r>
              <a:rPr lang="zh-CN" altLang="en-US" sz="3200"/>
              <a:t>之间的争战</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1148605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1 Peter </a:t>
            </a:r>
            <a:r>
              <a:rPr lang="zh-CN" altLang="en-US" sz="2400"/>
              <a:t>彼得前书 </a:t>
            </a:r>
            <a:r>
              <a:rPr lang="en-US" altLang="zh-CN" sz="2400"/>
              <a:t>2</a:t>
            </a:r>
            <a:r>
              <a:rPr lang="en-US" sz="2400"/>
              <a:t>:11</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a:t>Beloved, I beg</a:t>
            </a:r>
            <a:r>
              <a:rPr lang="en-GB" sz="2800" i="1"/>
              <a:t> </a:t>
            </a:r>
            <a:r>
              <a:rPr lang="en-GB" sz="2800"/>
              <a:t>you</a:t>
            </a:r>
            <a:r>
              <a:rPr lang="en-GB" sz="2800" i="1"/>
              <a:t> </a:t>
            </a:r>
            <a:r>
              <a:rPr lang="en-GB" sz="2800"/>
              <a:t>as sojourners and pilgrims, abstain from fleshly lusts which </a:t>
            </a:r>
            <a:r>
              <a:rPr lang="en-GB" sz="2800">
                <a:solidFill>
                  <a:srgbClr val="FF0000"/>
                </a:solidFill>
              </a:rPr>
              <a:t>war</a:t>
            </a:r>
            <a:r>
              <a:rPr lang="en-GB" sz="2800"/>
              <a:t> against the soul. </a:t>
            </a:r>
            <a:r>
              <a:rPr lang="en-GB" sz="1400"/>
              <a:t>(NKJ)</a:t>
            </a:r>
          </a:p>
          <a:p>
            <a:pPr marL="0" indent="0">
              <a:buNone/>
            </a:pPr>
            <a:endParaRPr lang="en-GB" sz="2800"/>
          </a:p>
          <a:p>
            <a:pPr marL="0" indent="0">
              <a:lnSpc>
                <a:spcPts val="4300"/>
              </a:lnSpc>
              <a:buNone/>
            </a:pPr>
            <a:r>
              <a:rPr lang="zh-CN" altLang="en-US" sz="2800"/>
              <a:t>亲爱的，我恳求你们，身为外乡人和过客，要戒避那与灵魂</a:t>
            </a:r>
            <a:r>
              <a:rPr lang="zh-CN" altLang="en-US" sz="2800">
                <a:solidFill>
                  <a:srgbClr val="FF0000"/>
                </a:solidFill>
              </a:rPr>
              <a:t>争战</a:t>
            </a:r>
            <a:r>
              <a:rPr lang="zh-CN" altLang="en-US" sz="2800"/>
              <a:t>的肉的欲望。</a:t>
            </a:r>
            <a:r>
              <a:rPr lang="en-US" altLang="zh-CN" sz="2800"/>
              <a:t> </a:t>
            </a:r>
            <a:r>
              <a:rPr lang="en-US" altLang="zh-CN" sz="1200"/>
              <a:t>《</a:t>
            </a:r>
            <a:r>
              <a:rPr lang="zh-CN" altLang="en-US" sz="1200"/>
              <a:t>冯象译本</a:t>
            </a:r>
            <a:r>
              <a:rPr lang="en-US" altLang="zh-CN" sz="1200"/>
              <a:t>》</a:t>
            </a:r>
            <a:endParaRPr lang="zh-CN" altLang="en-US" sz="2800"/>
          </a:p>
        </p:txBody>
      </p:sp>
    </p:spTree>
    <p:extLst>
      <p:ext uri="{BB962C8B-B14F-4D97-AF65-F5344CB8AC3E}">
        <p14:creationId xmlns:p14="http://schemas.microsoft.com/office/powerpoint/2010/main" val="80915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Galatians </a:t>
            </a:r>
            <a:r>
              <a:rPr lang="zh-CN" altLang="en-US" sz="2400"/>
              <a:t>加拉太书 </a:t>
            </a:r>
            <a:r>
              <a:rPr lang="en-US" altLang="zh-CN" sz="2400"/>
              <a:t>5</a:t>
            </a:r>
            <a:r>
              <a:rPr lang="en-US" sz="2400"/>
              <a:t>:16-18</a:t>
            </a:r>
            <a:endParaRPr lang="en-GB" sz="2400" dirty="0"/>
          </a:p>
        </p:txBody>
      </p:sp>
      <p:sp>
        <p:nvSpPr>
          <p:cNvPr id="3" name="Content Placeholder 2"/>
          <p:cNvSpPr>
            <a:spLocks noGrp="1"/>
          </p:cNvSpPr>
          <p:nvPr>
            <p:ph idx="1"/>
          </p:nvPr>
        </p:nvSpPr>
        <p:spPr>
          <a:xfrm>
            <a:off x="304800" y="533400"/>
            <a:ext cx="8534400" cy="6096000"/>
          </a:xfrm>
        </p:spPr>
        <p:txBody>
          <a:bodyPr>
            <a:noAutofit/>
          </a:bodyPr>
          <a:lstStyle/>
          <a:p>
            <a:pPr marL="0" indent="0">
              <a:buNone/>
            </a:pPr>
            <a:r>
              <a:rPr lang="en-GB" sz="2800" baseline="30000"/>
              <a:t>16  </a:t>
            </a:r>
            <a:r>
              <a:rPr lang="en-GB" sz="2800"/>
              <a:t>So I declare: Live a spiritual life, and you will not gratify your carnal compulsion. </a:t>
            </a:r>
            <a:r>
              <a:rPr lang="en-GB" sz="2800" baseline="30000"/>
              <a:t>17</a:t>
            </a:r>
            <a:r>
              <a:rPr lang="en-GB" sz="2800"/>
              <a:t> For the flesh competes against the spirit in that for which it yearns, and the spirit against theflesh. For the flesh and the spirit are in </a:t>
            </a:r>
            <a:r>
              <a:rPr lang="en-GB" sz="2800">
                <a:solidFill>
                  <a:srgbClr val="FF0000"/>
                </a:solidFill>
              </a:rPr>
              <a:t>opposition</a:t>
            </a:r>
            <a:r>
              <a:rPr lang="en-GB" sz="2800"/>
              <a:t> to one another, keeping you from expressing the opposite impulse, according to your desire. </a:t>
            </a:r>
            <a:r>
              <a:rPr lang="en-GB" sz="2800" baseline="30000"/>
              <a:t>18</a:t>
            </a:r>
            <a:r>
              <a:rPr lang="en-GB" sz="2800"/>
              <a:t> If you are spirit-led, you are not under the law. </a:t>
            </a:r>
            <a:r>
              <a:rPr lang="en-GB" sz="1400"/>
              <a:t>(MIT)</a:t>
            </a:r>
          </a:p>
          <a:p>
            <a:pPr marL="0" indent="0">
              <a:buNone/>
            </a:pPr>
            <a:endParaRPr lang="en-GB" sz="2800"/>
          </a:p>
          <a:p>
            <a:pPr marL="0" indent="0">
              <a:lnSpc>
                <a:spcPts val="4300"/>
              </a:lnSpc>
              <a:buNone/>
            </a:pPr>
            <a:r>
              <a:rPr lang="en-GB" sz="2800" baseline="30000"/>
              <a:t>16 </a:t>
            </a:r>
            <a:r>
              <a:rPr lang="zh-CN" altLang="en-US" sz="2800"/>
              <a:t>我要说的是：跟着灵走，你们就不必依从肉的欲望。</a:t>
            </a:r>
            <a:r>
              <a:rPr lang="en-GB" sz="2800" baseline="30000"/>
              <a:t> 17 </a:t>
            </a:r>
            <a:r>
              <a:rPr lang="zh-CN" altLang="en-US" sz="2800"/>
              <a:t>肉之所欲总是与灵相悖，灵之所望亦和肉相反；两者</a:t>
            </a:r>
            <a:r>
              <a:rPr lang="zh-CN" altLang="en-US" sz="2800">
                <a:solidFill>
                  <a:srgbClr val="FF0000"/>
                </a:solidFill>
              </a:rPr>
              <a:t>彼此为敌</a:t>
            </a:r>
            <a:r>
              <a:rPr lang="zh-CN" altLang="en-US" sz="2800"/>
              <a:t>，不让你们做想做的事。</a:t>
            </a:r>
            <a:r>
              <a:rPr lang="en-GB" sz="2800" baseline="30000"/>
              <a:t> 18 </a:t>
            </a:r>
            <a:r>
              <a:rPr lang="zh-CN" altLang="en-US" sz="2800"/>
              <a:t>但只要受圣灵的引导，你们就卸下了律法。</a:t>
            </a:r>
            <a:r>
              <a:rPr lang="en-US" altLang="zh-CN" sz="2800"/>
              <a:t> </a:t>
            </a:r>
            <a:r>
              <a:rPr lang="en-US" altLang="zh-CN" sz="1200"/>
              <a:t>《</a:t>
            </a:r>
            <a:r>
              <a:rPr lang="zh-CN" altLang="en-US" sz="1200"/>
              <a:t>冯象译本</a:t>
            </a:r>
            <a:r>
              <a:rPr lang="en-US" altLang="zh-CN" sz="1200"/>
              <a:t>》</a:t>
            </a:r>
            <a:endParaRPr lang="zh-CN" altLang="en-US" sz="2800"/>
          </a:p>
        </p:txBody>
      </p:sp>
    </p:spTree>
    <p:extLst>
      <p:ext uri="{BB962C8B-B14F-4D97-AF65-F5344CB8AC3E}">
        <p14:creationId xmlns:p14="http://schemas.microsoft.com/office/powerpoint/2010/main" val="3557106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sz="3200"/>
              <a:t>Is fasting optional?</a:t>
            </a:r>
            <a:br>
              <a:rPr lang="en-GB" altLang="zh-CN" sz="3200"/>
            </a:br>
            <a:br>
              <a:rPr lang="en-GB" altLang="zh-CN" sz="3200"/>
            </a:br>
            <a:r>
              <a:rPr lang="zh-CN" altLang="en-US" sz="3200"/>
              <a:t>禁食不禁食可以随意选择么？</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3198295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Matthew </a:t>
            </a:r>
            <a:r>
              <a:rPr lang="zh-CN" altLang="en-US" sz="2400"/>
              <a:t>马太福音 </a:t>
            </a:r>
            <a:r>
              <a:rPr lang="en-US" altLang="zh-CN" sz="2400"/>
              <a:t>4</a:t>
            </a:r>
            <a:r>
              <a:rPr lang="en-US" sz="2400"/>
              <a:t>:1-2</a:t>
            </a:r>
            <a:endParaRPr lang="en-GB" sz="2400" dirty="0"/>
          </a:p>
        </p:txBody>
      </p:sp>
      <p:sp>
        <p:nvSpPr>
          <p:cNvPr id="3" name="Content Placeholder 2"/>
          <p:cNvSpPr>
            <a:spLocks noGrp="1"/>
          </p:cNvSpPr>
          <p:nvPr>
            <p:ph idx="1"/>
          </p:nvPr>
        </p:nvSpPr>
        <p:spPr>
          <a:xfrm>
            <a:off x="304800" y="838200"/>
            <a:ext cx="8534400" cy="5715000"/>
          </a:xfrm>
        </p:spPr>
        <p:txBody>
          <a:bodyPr>
            <a:noAutofit/>
          </a:bodyPr>
          <a:lstStyle/>
          <a:p>
            <a:pPr marL="0" indent="0">
              <a:buNone/>
            </a:pPr>
            <a:r>
              <a:rPr lang="en-GB" sz="2800"/>
              <a:t>Then </a:t>
            </a:r>
            <a:r>
              <a:rPr lang="en-GB" sz="2800">
                <a:solidFill>
                  <a:srgbClr val="FF0000"/>
                </a:solidFill>
              </a:rPr>
              <a:t>Jesus</a:t>
            </a:r>
            <a:r>
              <a:rPr lang="en-GB" sz="2800"/>
              <a:t> was led up by the Spirit into the wilderness to be tempted by the devil. </a:t>
            </a:r>
            <a:r>
              <a:rPr lang="en-GB" sz="2800" baseline="30000"/>
              <a:t>2</a:t>
            </a:r>
            <a:r>
              <a:rPr lang="en-GB" sz="2800"/>
              <a:t> And when he had </a:t>
            </a:r>
            <a:r>
              <a:rPr lang="en-GB" sz="2800">
                <a:solidFill>
                  <a:srgbClr val="FF0000"/>
                </a:solidFill>
              </a:rPr>
              <a:t>fasted</a:t>
            </a:r>
            <a:r>
              <a:rPr lang="en-GB" sz="2800"/>
              <a:t> forty days and forty nights, afterward he was hungry. </a:t>
            </a:r>
            <a:r>
              <a:rPr lang="en-GB" sz="1400"/>
              <a:t>(NKJ)</a:t>
            </a:r>
          </a:p>
          <a:p>
            <a:pPr marL="0" indent="0">
              <a:buNone/>
            </a:pPr>
            <a:endParaRPr lang="en-GB" sz="2800"/>
          </a:p>
          <a:p>
            <a:pPr marL="0" indent="0">
              <a:lnSpc>
                <a:spcPts val="4300"/>
              </a:lnSpc>
              <a:buNone/>
            </a:pPr>
            <a:r>
              <a:rPr lang="zh-CN" altLang="en-US" sz="2800"/>
              <a:t>随后，</a:t>
            </a:r>
            <a:r>
              <a:rPr lang="zh-CN" altLang="en-US" sz="2800">
                <a:solidFill>
                  <a:srgbClr val="FF0000"/>
                </a:solidFill>
              </a:rPr>
              <a:t>耶稣</a:t>
            </a:r>
            <a:r>
              <a:rPr lang="zh-CN" altLang="en-US" sz="2800"/>
              <a:t>被圣灵带到旷野，受魔鬼的诱惑。 </a:t>
            </a:r>
            <a:r>
              <a:rPr lang="en-US" altLang="zh-CN" sz="2800" baseline="30000"/>
              <a:t>2</a:t>
            </a:r>
            <a:r>
              <a:rPr lang="en-US" altLang="zh-CN" sz="2800"/>
              <a:t> </a:t>
            </a:r>
            <a:r>
              <a:rPr lang="zh-CN" altLang="en-US" sz="2800"/>
              <a:t>耶稣</a:t>
            </a:r>
            <a:r>
              <a:rPr lang="zh-CN" altLang="en-US" sz="2800">
                <a:solidFill>
                  <a:srgbClr val="FF0000"/>
                </a:solidFill>
              </a:rPr>
              <a:t>禁食</a:t>
            </a:r>
            <a:r>
              <a:rPr lang="zh-CN" altLang="en-US" sz="2800"/>
              <a:t>了四十昼夜，就饿了。</a:t>
            </a:r>
            <a:endParaRPr lang="en-US" altLang="zh-CN" sz="2800"/>
          </a:p>
        </p:txBody>
      </p:sp>
    </p:spTree>
    <p:extLst>
      <p:ext uri="{BB962C8B-B14F-4D97-AF65-F5344CB8AC3E}">
        <p14:creationId xmlns:p14="http://schemas.microsoft.com/office/powerpoint/2010/main" val="266599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a:t>2018.09.23</a:t>
            </a:r>
            <a:endParaRPr lang="en-GB" sz="2800" dirty="0"/>
          </a:p>
        </p:txBody>
      </p:sp>
    </p:spTree>
    <p:extLst>
      <p:ext uri="{BB962C8B-B14F-4D97-AF65-F5344CB8AC3E}">
        <p14:creationId xmlns:p14="http://schemas.microsoft.com/office/powerpoint/2010/main" val="1158646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sz="3200"/>
              <a:t>Jesus fasted because God’s Spirit led him to</a:t>
            </a:r>
            <a:br>
              <a:rPr lang="en-GB" altLang="zh-CN" sz="3200"/>
            </a:br>
            <a:br>
              <a:rPr lang="en-GB" altLang="zh-CN" sz="3200"/>
            </a:br>
            <a:r>
              <a:rPr lang="zh-CN" altLang="en-US" sz="3200"/>
              <a:t>耶稣禁食，是神的灵引领他这样做。</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2012216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90800"/>
            <a:ext cx="7772400" cy="2286000"/>
          </a:xfrm>
        </p:spPr>
        <p:txBody>
          <a:bodyPr>
            <a:normAutofit fontScale="90000"/>
          </a:bodyPr>
          <a:lstStyle/>
          <a:p>
            <a:pPr>
              <a:lnSpc>
                <a:spcPct val="150000"/>
              </a:lnSpc>
            </a:pPr>
            <a:br>
              <a:rPr lang="en-US" sz="3200"/>
            </a:br>
            <a:r>
              <a:rPr lang="en-US" sz="3200"/>
              <a:t>In the wilderness, sometimes on purpose </a:t>
            </a:r>
            <a:br>
              <a:rPr lang="en-US" sz="3200"/>
            </a:br>
            <a:r>
              <a:rPr lang="en-GB" sz="3200"/>
              <a:t>God </a:t>
            </a:r>
            <a:r>
              <a:rPr lang="en-US" sz="3200"/>
              <a:t>allowed Israel to go hungry</a:t>
            </a:r>
            <a:br>
              <a:rPr lang="en-US" sz="3200"/>
            </a:br>
            <a:r>
              <a:rPr lang="en-US" sz="3200"/>
              <a:t>in order to train them</a:t>
            </a:r>
            <a:br>
              <a:rPr lang="en-GB" altLang="zh-CN" sz="3200"/>
            </a:br>
            <a:br>
              <a:rPr lang="en-GB" altLang="zh-CN" sz="3200"/>
            </a:br>
            <a:r>
              <a:rPr lang="zh-CN" altLang="en-US" sz="3200"/>
              <a:t>神引领以色列到荒野，</a:t>
            </a:r>
            <a:br>
              <a:rPr lang="en-GB" altLang="zh-CN" sz="3200"/>
            </a:br>
            <a:r>
              <a:rPr lang="zh-CN" altLang="en-US" sz="3200"/>
              <a:t>有时候刻意让他们挨饿，目的是锻炼他们。</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2579922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Deuteronomy </a:t>
            </a:r>
            <a:r>
              <a:rPr lang="zh-CN" altLang="en-US" sz="2400"/>
              <a:t>申命记 </a:t>
            </a:r>
            <a:r>
              <a:rPr lang="en-US" altLang="zh-CN" sz="2400"/>
              <a:t>8</a:t>
            </a:r>
            <a:r>
              <a:rPr lang="en-US" sz="2400"/>
              <a:t>:</a:t>
            </a:r>
            <a:r>
              <a:rPr lang="en-US" altLang="zh-CN" sz="2400"/>
              <a:t>2</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baseline="30000"/>
              <a:t>2</a:t>
            </a:r>
            <a:r>
              <a:rPr lang="en-GB" sz="2800"/>
              <a:t>  “And you shall remember that Yahweh your God </a:t>
            </a:r>
            <a:r>
              <a:rPr lang="en-GB" sz="2800">
                <a:solidFill>
                  <a:srgbClr val="FF0000"/>
                </a:solidFill>
              </a:rPr>
              <a:t>led </a:t>
            </a:r>
            <a:r>
              <a:rPr lang="en-GB" sz="2800"/>
              <a:t>you all the way these forty years in the wilderness, to humble you and</a:t>
            </a:r>
            <a:r>
              <a:rPr lang="en-GB" sz="2800" i="1"/>
              <a:t> </a:t>
            </a:r>
            <a:r>
              <a:rPr lang="en-GB" sz="2800"/>
              <a:t>test you, to know what was</a:t>
            </a:r>
            <a:r>
              <a:rPr lang="en-GB" sz="2800" i="1"/>
              <a:t> </a:t>
            </a:r>
            <a:r>
              <a:rPr lang="en-GB" sz="2800"/>
              <a:t>in your heart, whether you would keep His commandments or not.</a:t>
            </a:r>
          </a:p>
          <a:p>
            <a:pPr marL="0" indent="0">
              <a:buNone/>
            </a:pPr>
            <a:endParaRPr lang="en-GB" sz="2800"/>
          </a:p>
          <a:p>
            <a:pPr marL="0" indent="0">
              <a:lnSpc>
                <a:spcPts val="4300"/>
              </a:lnSpc>
              <a:buNone/>
            </a:pPr>
            <a:r>
              <a:rPr lang="en-GB" sz="2800" baseline="30000"/>
              <a:t>2   </a:t>
            </a:r>
            <a:r>
              <a:rPr lang="zh-CN" altLang="en-US" sz="2800"/>
              <a:t>要记住，四十年茫茫荒野，雅伟你的神</a:t>
            </a:r>
            <a:r>
              <a:rPr lang="zh-CN" altLang="en-US" sz="2800">
                <a:solidFill>
                  <a:srgbClr val="FF0000"/>
                </a:solidFill>
              </a:rPr>
              <a:t>领你们走过的长路</a:t>
            </a:r>
            <a:r>
              <a:rPr lang="zh-CN" altLang="en-US" sz="2800"/>
              <a:t>。他磨练你，考验你，探你的心志，看你是否愿意守他的诫命。</a:t>
            </a:r>
            <a:r>
              <a:rPr lang="en-US" altLang="zh-CN" sz="1400"/>
              <a:t>《</a:t>
            </a:r>
            <a:r>
              <a:rPr lang="zh-CN" altLang="en-US" sz="1400"/>
              <a:t>冯象译本</a:t>
            </a:r>
            <a:r>
              <a:rPr lang="en-US" altLang="zh-CN" sz="1400"/>
              <a:t>》</a:t>
            </a:r>
            <a:endParaRPr lang="zh-CN" altLang="en-US" sz="2800" dirty="0"/>
          </a:p>
        </p:txBody>
      </p:sp>
    </p:spTree>
    <p:extLst>
      <p:ext uri="{BB962C8B-B14F-4D97-AF65-F5344CB8AC3E}">
        <p14:creationId xmlns:p14="http://schemas.microsoft.com/office/powerpoint/2010/main" val="1664686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Deuteronomy </a:t>
            </a:r>
            <a:r>
              <a:rPr lang="zh-CN" altLang="en-US" sz="2400"/>
              <a:t>申命记 </a:t>
            </a:r>
            <a:r>
              <a:rPr lang="en-US" altLang="zh-CN" sz="2400"/>
              <a:t>8</a:t>
            </a:r>
            <a:r>
              <a:rPr lang="en-US" sz="2400"/>
              <a:t>:3</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a:t>So He humbled you, </a:t>
            </a:r>
            <a:r>
              <a:rPr lang="en-GB" sz="2800">
                <a:solidFill>
                  <a:srgbClr val="FF0000"/>
                </a:solidFill>
              </a:rPr>
              <a:t>allowed you to hunger</a:t>
            </a:r>
            <a:r>
              <a:rPr lang="en-GB" sz="2800"/>
              <a:t>, and fed you with manna which you did not know nor did your fathers know, that He might make you know that man shall not live by bread alone; but man lives by every word</a:t>
            </a:r>
            <a:r>
              <a:rPr lang="en-GB" sz="2800" i="1"/>
              <a:t> </a:t>
            </a:r>
            <a:r>
              <a:rPr lang="en-GB" sz="2800"/>
              <a:t>that proceeds from the mouth of Yahweh.</a:t>
            </a:r>
          </a:p>
          <a:p>
            <a:pPr marL="0" indent="0">
              <a:buNone/>
            </a:pPr>
            <a:endParaRPr lang="en-GB" sz="2800"/>
          </a:p>
          <a:p>
            <a:pPr marL="0" indent="0">
              <a:lnSpc>
                <a:spcPts val="4300"/>
              </a:lnSpc>
              <a:buNone/>
            </a:pPr>
            <a:r>
              <a:rPr lang="zh-CN" altLang="en-US" sz="2800"/>
              <a:t>他使你受苦，</a:t>
            </a:r>
            <a:r>
              <a:rPr lang="zh-CN" altLang="en-US" sz="2800">
                <a:solidFill>
                  <a:srgbClr val="FF0000"/>
                </a:solidFill>
              </a:rPr>
              <a:t>任你饥饿</a:t>
            </a:r>
            <a:r>
              <a:rPr lang="zh-CN" altLang="en-US" sz="2800"/>
              <a:t>，把你和你的列祖不认识的吗哪赐给你吃，使你知道人活着，不是单靠食物，更要靠雅伟口里所出的一切话。</a:t>
            </a:r>
            <a:endParaRPr lang="zh-CN" altLang="en-US" sz="2800" dirty="0"/>
          </a:p>
        </p:txBody>
      </p:sp>
    </p:spTree>
    <p:extLst>
      <p:ext uri="{BB962C8B-B14F-4D97-AF65-F5344CB8AC3E}">
        <p14:creationId xmlns:p14="http://schemas.microsoft.com/office/powerpoint/2010/main" val="409755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Deuteronomy </a:t>
            </a:r>
            <a:r>
              <a:rPr lang="zh-CN" altLang="en-US" sz="2400"/>
              <a:t>申命记 </a:t>
            </a:r>
            <a:r>
              <a:rPr lang="en-US" altLang="zh-CN" sz="2400"/>
              <a:t>8</a:t>
            </a:r>
            <a:r>
              <a:rPr lang="en-US" sz="2400"/>
              <a:t>:4-5</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baseline="30000"/>
              <a:t>4</a:t>
            </a:r>
            <a:r>
              <a:rPr lang="en-GB" sz="2800"/>
              <a:t> During these forty years the clothing you were wearing didn't grow old, and your feet didn't swell up. </a:t>
            </a:r>
            <a:r>
              <a:rPr lang="en-GB" sz="2800" baseline="30000"/>
              <a:t>5</a:t>
            </a:r>
            <a:r>
              <a:rPr lang="en-GB" sz="2800"/>
              <a:t> Think deeply about it: </a:t>
            </a:r>
            <a:r>
              <a:rPr lang="en-US" altLang="zh-CN" sz="2800"/>
              <a:t>Yahweh</a:t>
            </a:r>
            <a:r>
              <a:rPr lang="en-GB" sz="2800" i="1"/>
              <a:t> </a:t>
            </a:r>
            <a:r>
              <a:rPr lang="en-GB" sz="2800"/>
              <a:t>was </a:t>
            </a:r>
            <a:r>
              <a:rPr lang="en-GB" sz="2800">
                <a:solidFill>
                  <a:srgbClr val="FF0000"/>
                </a:solidFill>
              </a:rPr>
              <a:t>disciplining</a:t>
            </a:r>
            <a:r>
              <a:rPr lang="en-GB" sz="2800"/>
              <a:t> you, just as a man </a:t>
            </a:r>
            <a:r>
              <a:rPr lang="en-GB" sz="2800">
                <a:solidFill>
                  <a:srgbClr val="FF0000"/>
                </a:solidFill>
              </a:rPr>
              <a:t>disciplines</a:t>
            </a:r>
            <a:r>
              <a:rPr lang="en-GB" sz="2800"/>
              <a:t> his child.  </a:t>
            </a:r>
            <a:r>
              <a:rPr lang="en-GB" sz="1600"/>
              <a:t>(CJB)</a:t>
            </a:r>
          </a:p>
          <a:p>
            <a:pPr marL="0" indent="0">
              <a:buNone/>
            </a:pPr>
            <a:endParaRPr lang="en-GB" sz="2800"/>
          </a:p>
          <a:p>
            <a:pPr marL="0" indent="0">
              <a:lnSpc>
                <a:spcPts val="4300"/>
              </a:lnSpc>
              <a:buNone/>
            </a:pPr>
            <a:r>
              <a:rPr lang="en-US" sz="2800" baseline="30000"/>
              <a:t>4</a:t>
            </a:r>
            <a:r>
              <a:rPr lang="en-US" sz="2800"/>
              <a:t> </a:t>
            </a:r>
            <a:r>
              <a:rPr lang="zh-CN" altLang="en-US" sz="2800"/>
              <a:t>这四十年来，你身上的衣服没有穿破，你的脚也没有肿起来。 </a:t>
            </a:r>
            <a:r>
              <a:rPr lang="en-US" altLang="zh-CN" sz="2800" baseline="30000"/>
              <a:t>5</a:t>
            </a:r>
            <a:r>
              <a:rPr lang="en-US" altLang="zh-CN" sz="2800"/>
              <a:t> </a:t>
            </a:r>
            <a:r>
              <a:rPr lang="zh-CN" altLang="en-US" sz="2800"/>
              <a:t>因此你心里要明白，雅伟你的　神</a:t>
            </a:r>
            <a:r>
              <a:rPr lang="zh-CN" altLang="en-US" sz="2800">
                <a:solidFill>
                  <a:srgbClr val="FF0000"/>
                </a:solidFill>
              </a:rPr>
              <a:t>管教</a:t>
            </a:r>
            <a:r>
              <a:rPr lang="zh-CN" altLang="en-US" sz="2800"/>
              <a:t>你，好像人</a:t>
            </a:r>
            <a:r>
              <a:rPr lang="zh-CN" altLang="en-US" sz="2800">
                <a:solidFill>
                  <a:srgbClr val="FF0000"/>
                </a:solidFill>
              </a:rPr>
              <a:t>管教</a:t>
            </a:r>
            <a:r>
              <a:rPr lang="zh-CN" altLang="en-US" sz="2800"/>
              <a:t>他的儿子一样。</a:t>
            </a:r>
            <a:r>
              <a:rPr lang="en-US" altLang="zh-CN" sz="1200"/>
              <a:t> 《</a:t>
            </a:r>
            <a:r>
              <a:rPr lang="zh-CN" altLang="en-US" sz="1200"/>
              <a:t>新译本</a:t>
            </a:r>
            <a:r>
              <a:rPr lang="en-US" altLang="zh-CN" sz="1200"/>
              <a:t>》</a:t>
            </a:r>
            <a:endParaRPr lang="zh-CN" altLang="en-US" sz="2400" dirty="0"/>
          </a:p>
        </p:txBody>
      </p:sp>
    </p:spTree>
    <p:extLst>
      <p:ext uri="{BB962C8B-B14F-4D97-AF65-F5344CB8AC3E}">
        <p14:creationId xmlns:p14="http://schemas.microsoft.com/office/powerpoint/2010/main" val="935124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Deuteronomy </a:t>
            </a:r>
            <a:r>
              <a:rPr lang="zh-CN" altLang="en-US" sz="2400"/>
              <a:t>申命记 </a:t>
            </a:r>
            <a:r>
              <a:rPr lang="en-US" altLang="zh-CN" sz="2400"/>
              <a:t>8</a:t>
            </a:r>
            <a:r>
              <a:rPr lang="en-US" sz="2400"/>
              <a:t>:4-5</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baseline="30000"/>
              <a:t>4</a:t>
            </a:r>
            <a:r>
              <a:rPr lang="en-GB" sz="2800"/>
              <a:t> The clothes on your back did not wear out and your feet were not swollen, all those forty years. </a:t>
            </a:r>
            <a:r>
              <a:rPr lang="en-GB" sz="2800" baseline="30000"/>
              <a:t>5</a:t>
            </a:r>
            <a:r>
              <a:rPr lang="en-GB" sz="2800"/>
              <a:t> Learn from this that Yahweh your God was </a:t>
            </a:r>
            <a:r>
              <a:rPr lang="en-GB" sz="2800">
                <a:solidFill>
                  <a:srgbClr val="FF0000"/>
                </a:solidFill>
              </a:rPr>
              <a:t>training</a:t>
            </a:r>
            <a:r>
              <a:rPr lang="en-GB" sz="2800"/>
              <a:t> you as a man trains his child. </a:t>
            </a:r>
            <a:r>
              <a:rPr lang="en-GB" sz="1600"/>
              <a:t>(NJB)</a:t>
            </a:r>
          </a:p>
          <a:p>
            <a:pPr marL="0" indent="0">
              <a:buNone/>
            </a:pPr>
            <a:endParaRPr lang="en-GB" sz="2800"/>
          </a:p>
          <a:p>
            <a:pPr marL="0" indent="0">
              <a:lnSpc>
                <a:spcPts val="4300"/>
              </a:lnSpc>
              <a:buNone/>
            </a:pPr>
            <a:r>
              <a:rPr lang="en-US" sz="2800" baseline="30000"/>
              <a:t>4</a:t>
            </a:r>
            <a:r>
              <a:rPr lang="en-US" sz="2800"/>
              <a:t> </a:t>
            </a:r>
            <a:r>
              <a:rPr lang="zh-CN" altLang="en-US" sz="2800"/>
              <a:t>这四十年来，你身上的衣服没有穿破，你的脚也没有肿起来。 </a:t>
            </a:r>
            <a:r>
              <a:rPr lang="en-US" altLang="zh-CN" sz="2800" baseline="30000"/>
              <a:t>5</a:t>
            </a:r>
            <a:r>
              <a:rPr lang="en-US" altLang="zh-CN" sz="2800"/>
              <a:t> </a:t>
            </a:r>
            <a:r>
              <a:rPr lang="zh-CN" altLang="en-US" sz="2800"/>
              <a:t>因此你心里要明白，雅伟你的　神</a:t>
            </a:r>
            <a:r>
              <a:rPr lang="zh-CN" altLang="en-US" sz="2800">
                <a:solidFill>
                  <a:srgbClr val="FF0000"/>
                </a:solidFill>
              </a:rPr>
              <a:t>锻炼</a:t>
            </a:r>
            <a:r>
              <a:rPr lang="zh-CN" altLang="en-US" sz="2800"/>
              <a:t>你，好像人教他的儿子进行锻炼一样。</a:t>
            </a:r>
            <a:endParaRPr lang="zh-CN" altLang="en-US" sz="2400" dirty="0"/>
          </a:p>
        </p:txBody>
      </p:sp>
    </p:spTree>
    <p:extLst>
      <p:ext uri="{BB962C8B-B14F-4D97-AF65-F5344CB8AC3E}">
        <p14:creationId xmlns:p14="http://schemas.microsoft.com/office/powerpoint/2010/main" val="2298579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4600"/>
            <a:ext cx="7772400" cy="2286000"/>
          </a:xfrm>
        </p:spPr>
        <p:txBody>
          <a:bodyPr>
            <a:normAutofit fontScale="90000"/>
          </a:bodyPr>
          <a:lstStyle/>
          <a:p>
            <a:pPr>
              <a:lnSpc>
                <a:spcPct val="150000"/>
              </a:lnSpc>
            </a:pPr>
            <a:br>
              <a:rPr lang="en-US" sz="3200"/>
            </a:br>
            <a:r>
              <a:rPr lang="en-US" sz="3200"/>
              <a:t>Fasting is carried out with God, not alone</a:t>
            </a:r>
            <a:r>
              <a:rPr lang="en-GB" sz="3200"/>
              <a:t>. Therefore when you fast, call on God’s name.</a:t>
            </a:r>
            <a:br>
              <a:rPr lang="en-GB" altLang="zh-CN" sz="3200"/>
            </a:br>
            <a:br>
              <a:rPr lang="en-GB" altLang="zh-CN" sz="3200"/>
            </a:br>
            <a:r>
              <a:rPr lang="zh-CN" altLang="en-US" sz="3200"/>
              <a:t>禁食是与   神在一起进行的，</a:t>
            </a:r>
            <a:br>
              <a:rPr lang="en-GB" altLang="zh-CN" sz="3200"/>
            </a:br>
            <a:r>
              <a:rPr lang="zh-CN" altLang="en-US" sz="3200"/>
              <a:t>不应该单独进行。所以，禁食的时候要呼求   神至圣的名字。</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2551126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Matthew </a:t>
            </a:r>
            <a:r>
              <a:rPr lang="zh-CN" altLang="en-US" sz="2400"/>
              <a:t>马太福音 </a:t>
            </a:r>
            <a:r>
              <a:rPr lang="en-US" altLang="zh-CN" sz="2400"/>
              <a:t>4</a:t>
            </a:r>
            <a:r>
              <a:rPr lang="en-US" sz="2400"/>
              <a:t>:1-2</a:t>
            </a:r>
            <a:endParaRPr lang="en-GB" sz="2400" dirty="0"/>
          </a:p>
        </p:txBody>
      </p:sp>
      <p:sp>
        <p:nvSpPr>
          <p:cNvPr id="3" name="Content Placeholder 2"/>
          <p:cNvSpPr>
            <a:spLocks noGrp="1"/>
          </p:cNvSpPr>
          <p:nvPr>
            <p:ph idx="1"/>
          </p:nvPr>
        </p:nvSpPr>
        <p:spPr>
          <a:xfrm>
            <a:off x="304800" y="838200"/>
            <a:ext cx="8534400" cy="5715000"/>
          </a:xfrm>
        </p:spPr>
        <p:txBody>
          <a:bodyPr>
            <a:noAutofit/>
          </a:bodyPr>
          <a:lstStyle/>
          <a:p>
            <a:pPr marL="0" indent="0">
              <a:buNone/>
            </a:pPr>
            <a:r>
              <a:rPr lang="en-GB" sz="2800"/>
              <a:t>Then Jesus was led up by the Spirit into the wilderness to be tempted by the devil. </a:t>
            </a:r>
            <a:r>
              <a:rPr lang="en-GB" sz="2800" baseline="30000"/>
              <a:t>2</a:t>
            </a:r>
            <a:r>
              <a:rPr lang="en-GB" sz="2800"/>
              <a:t> And when he had fasted forty days and forty nights, afterward he was hungry. </a:t>
            </a:r>
            <a:r>
              <a:rPr lang="en-GB" sz="1400"/>
              <a:t>(NKJ)</a:t>
            </a:r>
          </a:p>
          <a:p>
            <a:pPr marL="0" indent="0">
              <a:buNone/>
            </a:pPr>
            <a:endParaRPr lang="en-GB" sz="2800"/>
          </a:p>
          <a:p>
            <a:pPr marL="0" indent="0">
              <a:lnSpc>
                <a:spcPts val="4300"/>
              </a:lnSpc>
              <a:buNone/>
            </a:pPr>
            <a:r>
              <a:rPr lang="zh-CN" altLang="en-US" sz="2800"/>
              <a:t>随后，耶稣被圣灵带到旷野，受魔鬼的试探。 </a:t>
            </a:r>
            <a:r>
              <a:rPr lang="en-US" altLang="zh-CN" sz="2800" baseline="30000"/>
              <a:t>2</a:t>
            </a:r>
            <a:r>
              <a:rPr lang="en-US" altLang="zh-CN" sz="2800"/>
              <a:t> </a:t>
            </a:r>
            <a:r>
              <a:rPr lang="zh-CN" altLang="en-US" sz="2800"/>
              <a:t>耶稣禁食了四十昼夜，就饿了。</a:t>
            </a:r>
            <a:endParaRPr lang="en-US" altLang="zh-CN" sz="2800"/>
          </a:p>
        </p:txBody>
      </p:sp>
    </p:spTree>
    <p:extLst>
      <p:ext uri="{BB962C8B-B14F-4D97-AF65-F5344CB8AC3E}">
        <p14:creationId xmlns:p14="http://schemas.microsoft.com/office/powerpoint/2010/main" val="590406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:9-13</a:t>
            </a:r>
            <a:endParaRPr lang="en-GB" sz="2400" dirty="0"/>
          </a:p>
        </p:txBody>
      </p:sp>
      <p:sp>
        <p:nvSpPr>
          <p:cNvPr id="3" name="Content Placeholder 2"/>
          <p:cNvSpPr>
            <a:spLocks noGrp="1"/>
          </p:cNvSpPr>
          <p:nvPr>
            <p:ph idx="1"/>
          </p:nvPr>
        </p:nvSpPr>
        <p:spPr>
          <a:xfrm>
            <a:off x="304800" y="838200"/>
            <a:ext cx="8534400" cy="6096000"/>
          </a:xfrm>
        </p:spPr>
        <p:txBody>
          <a:bodyPr>
            <a:noAutofit/>
          </a:bodyPr>
          <a:lstStyle/>
          <a:p>
            <a:pPr marL="0" indent="0">
              <a:buNone/>
            </a:pPr>
            <a:r>
              <a:rPr lang="en-GB" sz="2800" baseline="30000"/>
              <a:t>9</a:t>
            </a:r>
            <a:r>
              <a:rPr lang="en-GB" sz="2800"/>
              <a:t>  </a:t>
            </a:r>
            <a:r>
              <a:rPr lang="en-GB" sz="2800">
                <a:solidFill>
                  <a:srgbClr val="FF0000"/>
                </a:solidFill>
              </a:rPr>
              <a:t>Our Father </a:t>
            </a:r>
            <a:r>
              <a:rPr lang="en-GB" sz="2800"/>
              <a:t>in </a:t>
            </a:r>
            <a:r>
              <a:rPr lang="en-US" altLang="zh-CN" sz="2800"/>
              <a:t>the </a:t>
            </a:r>
            <a:r>
              <a:rPr lang="en-GB" sz="2800"/>
              <a:t>heavens, may </a:t>
            </a:r>
            <a:r>
              <a:rPr lang="en-GB" sz="2800">
                <a:solidFill>
                  <a:srgbClr val="FF0000"/>
                </a:solidFill>
              </a:rPr>
              <a:t>your name </a:t>
            </a:r>
            <a:r>
              <a:rPr lang="en-GB" sz="2800"/>
              <a:t>be held in holy awe.  </a:t>
            </a:r>
            <a:r>
              <a:rPr lang="en-GB" sz="2800" baseline="30000"/>
              <a:t>10</a:t>
            </a:r>
            <a:r>
              <a:rPr lang="en-GB" sz="2800"/>
              <a:t> May your kingdom come, your will be done on earth as in heaven. </a:t>
            </a:r>
            <a:r>
              <a:rPr lang="en-GB" sz="2800" baseline="30000"/>
              <a:t>11</a:t>
            </a:r>
            <a:r>
              <a:rPr lang="en-GB" sz="2800"/>
              <a:t> Give us today our bread for tomorrow. </a:t>
            </a:r>
            <a:r>
              <a:rPr lang="en-GB" sz="2800" baseline="30000"/>
              <a:t>12</a:t>
            </a:r>
            <a:r>
              <a:rPr lang="en-GB" sz="2800"/>
              <a:t> Forgive us our debts, as we also have forgiven our debtors. </a:t>
            </a:r>
            <a:r>
              <a:rPr lang="en-GB" sz="2800" baseline="30000"/>
              <a:t>13</a:t>
            </a:r>
            <a:r>
              <a:rPr lang="en-GB" sz="2800"/>
              <a:t> Do not lead us into temptation, but rescue us from evil. </a:t>
            </a:r>
            <a:r>
              <a:rPr lang="en-GB" sz="1800"/>
              <a:t>(MIT)</a:t>
            </a:r>
          </a:p>
          <a:p>
            <a:pPr marL="0" indent="0">
              <a:buNone/>
            </a:pPr>
            <a:endParaRPr lang="en-GB" sz="1800"/>
          </a:p>
          <a:p>
            <a:pPr marL="0" indent="0">
              <a:lnSpc>
                <a:spcPts val="4000"/>
              </a:lnSpc>
              <a:buNone/>
            </a:pPr>
            <a:r>
              <a:rPr lang="en-US" altLang="zh-CN" sz="2800" baseline="30000"/>
              <a:t>9  </a:t>
            </a:r>
            <a:r>
              <a:rPr lang="zh-CN" altLang="en-US" sz="2800"/>
              <a:t>我们在</a:t>
            </a:r>
            <a:r>
              <a:rPr lang="zh-CN" altLang="en-US" sz="2800">
                <a:solidFill>
                  <a:srgbClr val="FF0000"/>
                </a:solidFill>
              </a:rPr>
              <a:t>天上的父</a:t>
            </a:r>
            <a:r>
              <a:rPr lang="zh-CN" altLang="en-US" sz="2800"/>
              <a:t>， 愿</a:t>
            </a:r>
            <a:r>
              <a:rPr lang="zh-CN" altLang="en-US" sz="2800">
                <a:solidFill>
                  <a:srgbClr val="FF0000"/>
                </a:solidFill>
              </a:rPr>
              <a:t>你的名</a:t>
            </a:r>
            <a:r>
              <a:rPr lang="zh-CN" altLang="en-US" sz="2800"/>
              <a:t>被尊为圣。</a:t>
            </a:r>
            <a:r>
              <a:rPr lang="en-US" altLang="zh-CN" sz="2800" baseline="30000"/>
              <a:t>10</a:t>
            </a:r>
            <a:r>
              <a:rPr lang="en-US" altLang="zh-CN" sz="2800"/>
              <a:t> </a:t>
            </a:r>
            <a:r>
              <a:rPr lang="zh-CN" altLang="en-US" sz="2800"/>
              <a:t>愿你的国降临， 愿你的旨意行在地上， 如同在天上。 </a:t>
            </a:r>
            <a:r>
              <a:rPr lang="en-US" altLang="zh-CN" sz="2800" baseline="30000"/>
              <a:t>11</a:t>
            </a:r>
            <a:r>
              <a:rPr lang="en-US" altLang="zh-CN" sz="2800"/>
              <a:t> </a:t>
            </a:r>
            <a:r>
              <a:rPr lang="zh-CN" altLang="en-US" sz="2800"/>
              <a:t>我们明日所需的食物， 求你今天赐给我们。 </a:t>
            </a:r>
            <a:r>
              <a:rPr lang="en-US" altLang="zh-CN" sz="2800" baseline="30000"/>
              <a:t>12</a:t>
            </a:r>
            <a:r>
              <a:rPr lang="en-US" altLang="zh-CN" sz="2800"/>
              <a:t> </a:t>
            </a:r>
            <a:r>
              <a:rPr lang="zh-CN" altLang="en-US" sz="2800"/>
              <a:t>免我们的债罪， 如同我们免了人的债。 </a:t>
            </a:r>
            <a:r>
              <a:rPr lang="en-US" altLang="zh-CN" sz="2800" baseline="30000"/>
              <a:t>13</a:t>
            </a:r>
            <a:r>
              <a:rPr lang="en-US" altLang="zh-CN" sz="2800"/>
              <a:t> </a:t>
            </a:r>
            <a:r>
              <a:rPr lang="zh-CN" altLang="en-US" sz="2800"/>
              <a:t>不叫我们遇见试探， 救我们脱离凶恶。</a:t>
            </a:r>
            <a:r>
              <a:rPr lang="en-US" altLang="zh-CN" sz="2800"/>
              <a:t> </a:t>
            </a:r>
            <a:r>
              <a:rPr lang="en-US" altLang="zh-CN" sz="2000"/>
              <a:t>《</a:t>
            </a:r>
            <a:r>
              <a:rPr lang="zh-CN" altLang="en-US" sz="2000"/>
              <a:t>和合本</a:t>
            </a:r>
            <a:r>
              <a:rPr lang="en-US" altLang="zh-CN" sz="2000"/>
              <a:t>》</a:t>
            </a:r>
            <a:endParaRPr lang="zh-CN" altLang="en-US" sz="2800" dirty="0"/>
          </a:p>
        </p:txBody>
      </p:sp>
    </p:spTree>
    <p:extLst>
      <p:ext uri="{BB962C8B-B14F-4D97-AF65-F5344CB8AC3E}">
        <p14:creationId xmlns:p14="http://schemas.microsoft.com/office/powerpoint/2010/main" val="51396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400"/>
              <a:t>Matthew </a:t>
            </a:r>
            <a:r>
              <a:rPr lang="zh-CN" altLang="en-US" sz="2400"/>
              <a:t>马太福音 </a:t>
            </a:r>
            <a:r>
              <a:rPr lang="en-US" altLang="zh-CN" sz="2400"/>
              <a:t>6</a:t>
            </a:r>
            <a:r>
              <a:rPr lang="en-US" sz="2400"/>
              <a:t>:1</a:t>
            </a:r>
            <a:r>
              <a:rPr lang="en-US" altLang="zh-CN" sz="2400"/>
              <a:t>6-18</a:t>
            </a:r>
            <a:endParaRPr lang="en-GB" sz="2400" dirty="0"/>
          </a:p>
        </p:txBody>
      </p:sp>
      <p:sp>
        <p:nvSpPr>
          <p:cNvPr id="3" name="Content Placeholder 2"/>
          <p:cNvSpPr>
            <a:spLocks noGrp="1"/>
          </p:cNvSpPr>
          <p:nvPr>
            <p:ph idx="1"/>
          </p:nvPr>
        </p:nvSpPr>
        <p:spPr>
          <a:xfrm>
            <a:off x="304800" y="381000"/>
            <a:ext cx="8534400" cy="6324600"/>
          </a:xfrm>
        </p:spPr>
        <p:txBody>
          <a:bodyPr>
            <a:noAutofit/>
          </a:bodyPr>
          <a:lstStyle/>
          <a:p>
            <a:pPr marL="0" indent="0">
              <a:buNone/>
            </a:pPr>
            <a:r>
              <a:rPr lang="en-GB" sz="2800"/>
              <a:t>Moreover, when you fast, do not be like the hypocrites, with a sad countenance. For they disfigure their faces that they may appear to men to be fasting. Assuredly, I say to you, they have their reward. </a:t>
            </a:r>
            <a:r>
              <a:rPr lang="en-GB" sz="2800" baseline="30000"/>
              <a:t>17</a:t>
            </a:r>
            <a:r>
              <a:rPr lang="en-GB" sz="2800"/>
              <a:t> But you, when you fast, anoint your head and wash your face, </a:t>
            </a:r>
            <a:r>
              <a:rPr lang="en-GB" sz="2800" baseline="30000"/>
              <a:t>18</a:t>
            </a:r>
            <a:r>
              <a:rPr lang="en-GB" sz="2800"/>
              <a:t> so that you do not appear to men to be fasting, but to your Father who is in the secret place; and </a:t>
            </a:r>
            <a:r>
              <a:rPr lang="en-GB" sz="2800">
                <a:solidFill>
                  <a:srgbClr val="FF0000"/>
                </a:solidFill>
              </a:rPr>
              <a:t>your Father who sees in secret will reward you</a:t>
            </a:r>
            <a:r>
              <a:rPr lang="en-GB" sz="2800"/>
              <a:t>. </a:t>
            </a:r>
            <a:r>
              <a:rPr lang="en-GB" sz="1600"/>
              <a:t>(NKJ)</a:t>
            </a:r>
          </a:p>
          <a:p>
            <a:pPr marL="0" indent="0">
              <a:lnSpc>
                <a:spcPts val="4300"/>
              </a:lnSpc>
              <a:buNone/>
            </a:pPr>
            <a:r>
              <a:rPr lang="zh-CN" altLang="en-US" sz="2800"/>
              <a:t>你们禁食的时候，不可像伪君子那样愁眉苦脸，他们装成难看的样子，叫人看出他们在禁食。我实在告诉你们，他们已经得了他们的赏赐。 </a:t>
            </a:r>
            <a:r>
              <a:rPr lang="en-US" altLang="zh-CN" sz="2800" baseline="30000"/>
              <a:t>17</a:t>
            </a:r>
            <a:r>
              <a:rPr lang="en-US" altLang="zh-CN" sz="2800"/>
              <a:t> </a:t>
            </a:r>
            <a:r>
              <a:rPr lang="zh-CN" altLang="en-US" sz="2800"/>
              <a:t>可是你禁食的时候，要梳头洗脸， </a:t>
            </a:r>
            <a:r>
              <a:rPr lang="en-US" altLang="zh-CN" sz="2800" baseline="30000"/>
              <a:t>18</a:t>
            </a:r>
            <a:r>
              <a:rPr lang="en-US" altLang="zh-CN" sz="2800"/>
              <a:t> </a:t>
            </a:r>
            <a:r>
              <a:rPr lang="zh-CN" altLang="en-US" sz="2800"/>
              <a:t>不要叫人看出你在禁食，只让在隐密中的父看见。</a:t>
            </a:r>
            <a:r>
              <a:rPr lang="zh-CN" altLang="en-US" sz="2800">
                <a:solidFill>
                  <a:srgbClr val="FF0000"/>
                </a:solidFill>
              </a:rPr>
              <a:t>你父在隐密中察看，必定报答你</a:t>
            </a:r>
            <a:r>
              <a:rPr lang="zh-CN" altLang="en-US" sz="2800"/>
              <a:t>。</a:t>
            </a:r>
            <a:endParaRPr lang="en-US" altLang="zh-CN" sz="1800"/>
          </a:p>
        </p:txBody>
      </p:sp>
    </p:spTree>
    <p:extLst>
      <p:ext uri="{BB962C8B-B14F-4D97-AF65-F5344CB8AC3E}">
        <p14:creationId xmlns:p14="http://schemas.microsoft.com/office/powerpoint/2010/main" val="424361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599"/>
            <a:ext cx="7772400" cy="3200401"/>
          </a:xfrm>
        </p:spPr>
        <p:txBody>
          <a:bodyPr>
            <a:normAutofit fontScale="90000"/>
          </a:bodyPr>
          <a:lstStyle/>
          <a:p>
            <a:pPr>
              <a:lnSpc>
                <a:spcPct val="150000"/>
              </a:lnSpc>
            </a:pPr>
            <a:r>
              <a:rPr lang="en-US" sz="3100"/>
              <a:t>Matthew </a:t>
            </a:r>
            <a:r>
              <a:rPr lang="zh-CN" altLang="en-US" sz="3100"/>
              <a:t>马太福音 </a:t>
            </a:r>
            <a:r>
              <a:rPr lang="en-US" altLang="zh-CN" sz="3100"/>
              <a:t>6</a:t>
            </a:r>
            <a:r>
              <a:rPr lang="en-US" sz="3100"/>
              <a:t>.16-18</a:t>
            </a:r>
            <a:br>
              <a:rPr lang="en-US" sz="3100"/>
            </a:br>
            <a:br>
              <a:rPr lang="en-US" sz="3100"/>
            </a:br>
            <a:r>
              <a:rPr lang="en-US" sz="3100"/>
              <a:t>The Biblical Fast</a:t>
            </a:r>
            <a:br>
              <a:rPr lang="en-GB" altLang="zh-CN" sz="3100"/>
            </a:br>
            <a:r>
              <a:rPr lang="zh-CN" altLang="en-US" sz="3100"/>
              <a:t>禁食与成聖 </a:t>
            </a:r>
            <a:br>
              <a:rPr lang="en-US" sz="3200"/>
            </a:br>
            <a:endParaRPr lang="en-GB" sz="3200" dirty="0"/>
          </a:p>
        </p:txBody>
      </p:sp>
    </p:spTree>
    <p:extLst>
      <p:ext uri="{BB962C8B-B14F-4D97-AF65-F5344CB8AC3E}">
        <p14:creationId xmlns:p14="http://schemas.microsoft.com/office/powerpoint/2010/main" val="2471152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90800"/>
            <a:ext cx="7772400" cy="2286000"/>
          </a:xfrm>
        </p:spPr>
        <p:txBody>
          <a:bodyPr>
            <a:normAutofit fontScale="90000"/>
          </a:bodyPr>
          <a:lstStyle/>
          <a:p>
            <a:pPr>
              <a:lnSpc>
                <a:spcPct val="150000"/>
              </a:lnSpc>
            </a:pPr>
            <a:br>
              <a:rPr lang="en-US" sz="3200"/>
            </a:br>
            <a:r>
              <a:rPr lang="en-US" sz="3200"/>
              <a:t>God is with us in the battle against the “flesh”.</a:t>
            </a:r>
            <a:br>
              <a:rPr lang="en-US" sz="3200"/>
            </a:br>
            <a:r>
              <a:rPr lang="en-US" sz="3200"/>
              <a:t>We are not alone.</a:t>
            </a:r>
            <a:br>
              <a:rPr lang="en-GB" altLang="zh-CN" sz="3200"/>
            </a:br>
            <a:br>
              <a:rPr lang="en-GB" altLang="zh-CN" sz="3200"/>
            </a:br>
            <a:r>
              <a:rPr lang="zh-CN" altLang="en-US" sz="3200"/>
              <a:t>神与我们一起奋斗，</a:t>
            </a:r>
            <a:br>
              <a:rPr lang="en-GB" altLang="zh-CN" sz="3200"/>
            </a:br>
            <a:r>
              <a:rPr lang="zh-CN" altLang="en-US" sz="3200"/>
              <a:t>我们不至于孤军与</a:t>
            </a:r>
            <a:r>
              <a:rPr lang="en-GB" altLang="zh-CN" sz="3200"/>
              <a:t>“</a:t>
            </a:r>
            <a:r>
              <a:rPr lang="zh-CN" altLang="en-US" sz="3200"/>
              <a:t>肉</a:t>
            </a:r>
            <a:r>
              <a:rPr lang="en-GB" altLang="zh-CN" sz="3200"/>
              <a:t>”</a:t>
            </a:r>
            <a:r>
              <a:rPr lang="zh-CN" altLang="en-US" sz="3200"/>
              <a:t>作战。</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2818441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Genesis </a:t>
            </a:r>
            <a:r>
              <a:rPr lang="zh-CN" altLang="en-US" sz="2400"/>
              <a:t>创世记 </a:t>
            </a:r>
            <a:r>
              <a:rPr lang="en-US" altLang="zh-CN" sz="2400"/>
              <a:t>6</a:t>
            </a:r>
            <a:r>
              <a:rPr lang="en-US" sz="2400"/>
              <a:t>:3</a:t>
            </a:r>
            <a:endParaRPr lang="en-GB" sz="2400" dirty="0"/>
          </a:p>
        </p:txBody>
      </p:sp>
      <p:sp>
        <p:nvSpPr>
          <p:cNvPr id="3" name="Content Placeholder 2"/>
          <p:cNvSpPr>
            <a:spLocks noGrp="1"/>
          </p:cNvSpPr>
          <p:nvPr>
            <p:ph idx="1"/>
          </p:nvPr>
        </p:nvSpPr>
        <p:spPr>
          <a:xfrm>
            <a:off x="304800" y="838200"/>
            <a:ext cx="8534400" cy="5715000"/>
          </a:xfrm>
        </p:spPr>
        <p:txBody>
          <a:bodyPr>
            <a:noAutofit/>
          </a:bodyPr>
          <a:lstStyle/>
          <a:p>
            <a:pPr marL="0" indent="0">
              <a:buNone/>
            </a:pPr>
            <a:r>
              <a:rPr lang="en-GB" sz="2800"/>
              <a:t>Yahweh said, “My Spirit will not live in human beings forever, for they too are </a:t>
            </a:r>
            <a:r>
              <a:rPr lang="en-GB" sz="2800">
                <a:solidFill>
                  <a:srgbClr val="FF0000"/>
                </a:solidFill>
              </a:rPr>
              <a:t>flesh</a:t>
            </a:r>
            <a:r>
              <a:rPr lang="en-GB" sz="2800"/>
              <a:t>; therefore their life span is to be 120 years.”  </a:t>
            </a:r>
            <a:r>
              <a:rPr lang="en-GB" sz="1600"/>
              <a:t>(CJB)</a:t>
            </a:r>
          </a:p>
          <a:p>
            <a:pPr marL="0" indent="0">
              <a:buNone/>
            </a:pPr>
            <a:r>
              <a:rPr lang="en-GB" sz="2800"/>
              <a:t>And Yahweh said, “My Spirit shall not strive with man forever, for he is</a:t>
            </a:r>
            <a:r>
              <a:rPr lang="en-GB" sz="2800" i="1"/>
              <a:t> </a:t>
            </a:r>
            <a:r>
              <a:rPr lang="en-GB" sz="2800"/>
              <a:t>indeed flesh; yet his days shall be 120 years.”  </a:t>
            </a:r>
            <a:r>
              <a:rPr lang="en-GB" sz="1600"/>
              <a:t>(NJK)</a:t>
            </a:r>
          </a:p>
          <a:p>
            <a:pPr marL="0" indent="0">
              <a:buNone/>
            </a:pPr>
            <a:endParaRPr lang="en-GB" sz="1400"/>
          </a:p>
          <a:p>
            <a:pPr marL="0" indent="0">
              <a:lnSpc>
                <a:spcPts val="4300"/>
              </a:lnSpc>
              <a:buNone/>
            </a:pPr>
            <a:r>
              <a:rPr lang="en-US" sz="2800"/>
              <a:t> </a:t>
            </a:r>
            <a:r>
              <a:rPr lang="zh-CN" altLang="en-US" sz="2800"/>
              <a:t>雅伟说：人是</a:t>
            </a:r>
            <a:r>
              <a:rPr lang="zh-CN" altLang="en-US" sz="2800">
                <a:solidFill>
                  <a:srgbClr val="FF0000"/>
                </a:solidFill>
              </a:rPr>
              <a:t>属肉</a:t>
            </a:r>
            <a:r>
              <a:rPr lang="zh-CN" altLang="en-US" sz="2800"/>
              <a:t>的，我的灵不可能永远住在他里面。不如把他的岁数减了，一百二十岁为限。</a:t>
            </a:r>
            <a:endParaRPr lang="en-US" altLang="zh-CN" sz="2800"/>
          </a:p>
          <a:p>
            <a:pPr marL="0" indent="0">
              <a:lnSpc>
                <a:spcPts val="4300"/>
              </a:lnSpc>
              <a:buNone/>
            </a:pPr>
            <a:r>
              <a:rPr lang="en-US" sz="2800"/>
              <a:t> </a:t>
            </a:r>
            <a:r>
              <a:rPr lang="zh-CN" altLang="en-US" sz="2800"/>
              <a:t>雅伟说：人是属肉的，我的灵不可能永远与他一起奋斗。不如把他的岁数减了，一百二十岁为限。</a:t>
            </a:r>
            <a:endParaRPr lang="en-US" altLang="zh-CN" sz="2800"/>
          </a:p>
          <a:p>
            <a:pPr marL="0" indent="0">
              <a:lnSpc>
                <a:spcPts val="4300"/>
              </a:lnSpc>
              <a:buNone/>
            </a:pPr>
            <a:endParaRPr lang="en-US" altLang="zh-CN" sz="1800"/>
          </a:p>
        </p:txBody>
      </p:sp>
    </p:spTree>
    <p:extLst>
      <p:ext uri="{BB962C8B-B14F-4D97-AF65-F5344CB8AC3E}">
        <p14:creationId xmlns:p14="http://schemas.microsoft.com/office/powerpoint/2010/main" val="1454720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Genesis </a:t>
            </a:r>
            <a:r>
              <a:rPr lang="zh-CN" altLang="en-US" sz="2400"/>
              <a:t>创世记 </a:t>
            </a:r>
            <a:r>
              <a:rPr lang="en-US" altLang="zh-CN" sz="2400"/>
              <a:t>6</a:t>
            </a:r>
            <a:r>
              <a:rPr lang="en-US" sz="2400"/>
              <a:t>:3</a:t>
            </a:r>
            <a:endParaRPr lang="en-GB" sz="2400" dirty="0"/>
          </a:p>
        </p:txBody>
      </p:sp>
      <p:sp>
        <p:nvSpPr>
          <p:cNvPr id="3" name="Content Placeholder 2"/>
          <p:cNvSpPr>
            <a:spLocks noGrp="1"/>
          </p:cNvSpPr>
          <p:nvPr>
            <p:ph idx="1"/>
          </p:nvPr>
        </p:nvSpPr>
        <p:spPr>
          <a:xfrm>
            <a:off x="304800" y="838200"/>
            <a:ext cx="8534400" cy="5715000"/>
          </a:xfrm>
        </p:spPr>
        <p:txBody>
          <a:bodyPr>
            <a:noAutofit/>
          </a:bodyPr>
          <a:lstStyle/>
          <a:p>
            <a:pPr marL="0" indent="0">
              <a:buNone/>
            </a:pPr>
            <a:r>
              <a:rPr lang="en-GB" sz="2800"/>
              <a:t>Yahweh said, “My Spirit will not </a:t>
            </a:r>
            <a:r>
              <a:rPr lang="en-GB" sz="2800">
                <a:solidFill>
                  <a:srgbClr val="FF0000"/>
                </a:solidFill>
              </a:rPr>
              <a:t>live in</a:t>
            </a:r>
            <a:r>
              <a:rPr lang="en-GB" sz="2800"/>
              <a:t> human beings forever, for they too are flesh; therefore their life span is to be 120 years.”  </a:t>
            </a:r>
            <a:r>
              <a:rPr lang="en-GB" sz="1600">
                <a:solidFill>
                  <a:srgbClr val="FF0000"/>
                </a:solidFill>
              </a:rPr>
              <a:t>(CJB)</a:t>
            </a:r>
          </a:p>
          <a:p>
            <a:pPr marL="0" indent="0">
              <a:buNone/>
            </a:pPr>
            <a:r>
              <a:rPr lang="en-GB" sz="2800"/>
              <a:t>And Yahweh said, “My Spirit shall not strive with man forever, for he is</a:t>
            </a:r>
            <a:r>
              <a:rPr lang="en-GB" sz="2800" i="1"/>
              <a:t> </a:t>
            </a:r>
            <a:r>
              <a:rPr lang="en-GB" sz="2800"/>
              <a:t>indeed flesh; yet his days shall be 120 years.”  </a:t>
            </a:r>
            <a:r>
              <a:rPr lang="en-GB" sz="1600"/>
              <a:t>(NJK)</a:t>
            </a:r>
          </a:p>
          <a:p>
            <a:pPr marL="0" indent="0">
              <a:buNone/>
            </a:pPr>
            <a:endParaRPr lang="en-GB" sz="1400"/>
          </a:p>
          <a:p>
            <a:pPr marL="0" indent="0">
              <a:lnSpc>
                <a:spcPts val="4300"/>
              </a:lnSpc>
              <a:buNone/>
            </a:pPr>
            <a:r>
              <a:rPr lang="en-US" sz="2800"/>
              <a:t> </a:t>
            </a:r>
            <a:r>
              <a:rPr lang="zh-CN" altLang="en-US" sz="2800"/>
              <a:t>雅伟说：人是属肉的，我的灵不可能永远</a:t>
            </a:r>
            <a:r>
              <a:rPr lang="zh-CN" altLang="en-US" sz="2800">
                <a:solidFill>
                  <a:srgbClr val="FF0000"/>
                </a:solidFill>
              </a:rPr>
              <a:t>住在他里面</a:t>
            </a:r>
            <a:r>
              <a:rPr lang="zh-CN" altLang="en-US" sz="2800"/>
              <a:t>。不如把他的岁数减了，一百二十岁为限。</a:t>
            </a:r>
            <a:endParaRPr lang="en-US" altLang="zh-CN" sz="2800"/>
          </a:p>
          <a:p>
            <a:pPr marL="0" indent="0">
              <a:lnSpc>
                <a:spcPts val="4300"/>
              </a:lnSpc>
              <a:buNone/>
            </a:pPr>
            <a:r>
              <a:rPr lang="en-US" sz="2800"/>
              <a:t> </a:t>
            </a:r>
            <a:r>
              <a:rPr lang="zh-CN" altLang="en-US" sz="2800"/>
              <a:t>雅伟说：人是属肉的，我的灵不可能永远与他一起奋斗。不如把他的岁数减了，一百二十岁为限。</a:t>
            </a:r>
            <a:endParaRPr lang="en-US" altLang="zh-CN" sz="2800"/>
          </a:p>
          <a:p>
            <a:pPr marL="0" indent="0">
              <a:lnSpc>
                <a:spcPts val="4300"/>
              </a:lnSpc>
              <a:buNone/>
            </a:pPr>
            <a:endParaRPr lang="en-US" altLang="zh-CN" sz="1800"/>
          </a:p>
        </p:txBody>
      </p:sp>
    </p:spTree>
    <p:extLst>
      <p:ext uri="{BB962C8B-B14F-4D97-AF65-F5344CB8AC3E}">
        <p14:creationId xmlns:p14="http://schemas.microsoft.com/office/powerpoint/2010/main" val="1919328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Genesis </a:t>
            </a:r>
            <a:r>
              <a:rPr lang="zh-CN" altLang="en-US" sz="2400"/>
              <a:t>创世记 </a:t>
            </a:r>
            <a:r>
              <a:rPr lang="en-US" altLang="zh-CN" sz="2400"/>
              <a:t>6</a:t>
            </a:r>
            <a:r>
              <a:rPr lang="en-US" sz="2400"/>
              <a:t>:3</a:t>
            </a:r>
            <a:endParaRPr lang="en-GB" sz="2400" dirty="0"/>
          </a:p>
        </p:txBody>
      </p:sp>
      <p:sp>
        <p:nvSpPr>
          <p:cNvPr id="3" name="Content Placeholder 2"/>
          <p:cNvSpPr>
            <a:spLocks noGrp="1"/>
          </p:cNvSpPr>
          <p:nvPr>
            <p:ph idx="1"/>
          </p:nvPr>
        </p:nvSpPr>
        <p:spPr>
          <a:xfrm>
            <a:off x="304800" y="838200"/>
            <a:ext cx="8534400" cy="5715000"/>
          </a:xfrm>
        </p:spPr>
        <p:txBody>
          <a:bodyPr>
            <a:noAutofit/>
          </a:bodyPr>
          <a:lstStyle/>
          <a:p>
            <a:pPr marL="0" indent="0">
              <a:buNone/>
            </a:pPr>
            <a:r>
              <a:rPr lang="en-GB" sz="2800"/>
              <a:t>Yahweh said, “My Spirit will not </a:t>
            </a:r>
            <a:r>
              <a:rPr lang="en-GB" sz="2800">
                <a:solidFill>
                  <a:srgbClr val="FF0000"/>
                </a:solidFill>
              </a:rPr>
              <a:t>live in </a:t>
            </a:r>
            <a:r>
              <a:rPr lang="en-GB" sz="2800"/>
              <a:t>human beings forever, for they too are flesh; therefore their life span is to be 120 years.”  </a:t>
            </a:r>
            <a:r>
              <a:rPr lang="en-GB" sz="1600"/>
              <a:t>(CJB)</a:t>
            </a:r>
          </a:p>
          <a:p>
            <a:pPr marL="0" indent="0">
              <a:buNone/>
            </a:pPr>
            <a:r>
              <a:rPr lang="en-GB" sz="2800"/>
              <a:t>And Yahweh said, “My Spirit shall not </a:t>
            </a:r>
            <a:r>
              <a:rPr lang="en-GB" sz="2800">
                <a:solidFill>
                  <a:srgbClr val="FF0000"/>
                </a:solidFill>
              </a:rPr>
              <a:t>strive with </a:t>
            </a:r>
            <a:r>
              <a:rPr lang="en-GB" sz="2800"/>
              <a:t>man forever, for he is</a:t>
            </a:r>
            <a:r>
              <a:rPr lang="en-GB" sz="2800" i="1"/>
              <a:t> </a:t>
            </a:r>
            <a:r>
              <a:rPr lang="en-GB" sz="2800"/>
              <a:t>indeed flesh; yet his days shall be 120 years.”  </a:t>
            </a:r>
            <a:r>
              <a:rPr lang="en-GB" sz="1600">
                <a:solidFill>
                  <a:srgbClr val="FF0000"/>
                </a:solidFill>
              </a:rPr>
              <a:t>(NJK)</a:t>
            </a:r>
          </a:p>
          <a:p>
            <a:pPr marL="0" indent="0">
              <a:buNone/>
            </a:pPr>
            <a:endParaRPr lang="en-GB" sz="1400"/>
          </a:p>
          <a:p>
            <a:pPr marL="0" indent="0">
              <a:lnSpc>
                <a:spcPts val="4300"/>
              </a:lnSpc>
              <a:buNone/>
            </a:pPr>
            <a:r>
              <a:rPr lang="en-US" sz="2800"/>
              <a:t> </a:t>
            </a:r>
            <a:r>
              <a:rPr lang="zh-CN" altLang="en-US" sz="2800"/>
              <a:t>雅伟说：人是属肉的，我的灵不可能永远</a:t>
            </a:r>
            <a:r>
              <a:rPr lang="zh-CN" altLang="en-US" sz="2800">
                <a:solidFill>
                  <a:srgbClr val="FF0000"/>
                </a:solidFill>
              </a:rPr>
              <a:t>住在他里面</a:t>
            </a:r>
            <a:r>
              <a:rPr lang="zh-CN" altLang="en-US" sz="2800"/>
              <a:t>。不如把他的岁数减了，一百二十岁为限。</a:t>
            </a:r>
            <a:endParaRPr lang="en-US" altLang="zh-CN" sz="2800"/>
          </a:p>
          <a:p>
            <a:pPr marL="0" indent="0">
              <a:lnSpc>
                <a:spcPts val="4300"/>
              </a:lnSpc>
              <a:buNone/>
            </a:pPr>
            <a:r>
              <a:rPr lang="en-US" sz="2800"/>
              <a:t> </a:t>
            </a:r>
            <a:r>
              <a:rPr lang="zh-CN" altLang="en-US" sz="2800"/>
              <a:t>雅伟说：人是属肉的，我的灵不可能永远</a:t>
            </a:r>
            <a:r>
              <a:rPr lang="zh-CN" altLang="en-US" sz="2800">
                <a:solidFill>
                  <a:srgbClr val="FF0000"/>
                </a:solidFill>
              </a:rPr>
              <a:t>与他一起奋斗</a:t>
            </a:r>
            <a:r>
              <a:rPr lang="zh-CN" altLang="en-US" sz="2800"/>
              <a:t>。不如把他的岁数减了，一百二十岁为限。</a:t>
            </a:r>
            <a:endParaRPr lang="en-US" altLang="zh-CN" sz="2800"/>
          </a:p>
          <a:p>
            <a:pPr marL="0" indent="0">
              <a:lnSpc>
                <a:spcPts val="4300"/>
              </a:lnSpc>
              <a:buNone/>
            </a:pPr>
            <a:endParaRPr lang="en-US" altLang="zh-CN" sz="1800"/>
          </a:p>
        </p:txBody>
      </p:sp>
    </p:spTree>
    <p:extLst>
      <p:ext uri="{BB962C8B-B14F-4D97-AF65-F5344CB8AC3E}">
        <p14:creationId xmlns:p14="http://schemas.microsoft.com/office/powerpoint/2010/main" val="2459029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Romans </a:t>
            </a:r>
            <a:r>
              <a:rPr lang="zh-CN" altLang="en-US" sz="2400"/>
              <a:t>罗马书 </a:t>
            </a:r>
            <a:r>
              <a:rPr lang="en-US" altLang="zh-CN" sz="2400"/>
              <a:t>8</a:t>
            </a:r>
            <a:r>
              <a:rPr lang="en-US" sz="2400"/>
              <a:t>:13-14</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a:t>For if you live according to the flesh you will die; but if </a:t>
            </a:r>
            <a:r>
              <a:rPr lang="en-GB" sz="2800">
                <a:solidFill>
                  <a:srgbClr val="FF0000"/>
                </a:solidFill>
              </a:rPr>
              <a:t>by the Spirit </a:t>
            </a:r>
            <a:r>
              <a:rPr lang="en-GB" sz="2800"/>
              <a:t>you put to death the deeds of the body, you will live. </a:t>
            </a:r>
            <a:r>
              <a:rPr lang="en-GB" sz="2800" baseline="30000"/>
              <a:t>14</a:t>
            </a:r>
            <a:r>
              <a:rPr lang="en-GB" sz="2800"/>
              <a:t> For as many as are led by the Spirit of God, these are sons of God. </a:t>
            </a:r>
          </a:p>
          <a:p>
            <a:pPr marL="0" indent="0">
              <a:buNone/>
            </a:pPr>
            <a:endParaRPr lang="en-GB" sz="2800"/>
          </a:p>
          <a:p>
            <a:pPr marL="0" indent="0">
              <a:lnSpc>
                <a:spcPts val="4300"/>
              </a:lnSpc>
              <a:buNone/>
            </a:pPr>
            <a:r>
              <a:rPr lang="zh-CN" altLang="en-US" sz="2800"/>
              <a:t>如果随着肉体而活，你们必定死；如果</a:t>
            </a:r>
            <a:r>
              <a:rPr lang="zh-CN" altLang="en-US" sz="2800">
                <a:solidFill>
                  <a:srgbClr val="FF0000"/>
                </a:solidFill>
              </a:rPr>
              <a:t>靠着圣灵</a:t>
            </a:r>
            <a:r>
              <a:rPr lang="zh-CN" altLang="en-US" sz="2800"/>
              <a:t>治死身体的恶行，你们就必活着。 </a:t>
            </a:r>
            <a:r>
              <a:rPr lang="en-US" altLang="zh-CN" sz="2800" baseline="30000"/>
              <a:t>14</a:t>
            </a:r>
            <a:r>
              <a:rPr lang="en-US" altLang="zh-CN" sz="2800"/>
              <a:t> </a:t>
            </a:r>
            <a:r>
              <a:rPr lang="zh-CN" altLang="en-US" sz="2800"/>
              <a:t>因为蒙　神的灵引导的，都是　神的儿子。</a:t>
            </a:r>
          </a:p>
        </p:txBody>
      </p:sp>
    </p:spTree>
    <p:extLst>
      <p:ext uri="{BB962C8B-B14F-4D97-AF65-F5344CB8AC3E}">
        <p14:creationId xmlns:p14="http://schemas.microsoft.com/office/powerpoint/2010/main" val="2761009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en-US" altLang="zh-CN" sz="2400"/>
              <a:t>Romans </a:t>
            </a:r>
            <a:r>
              <a:rPr lang="zh-CN" altLang="en-US" sz="2400"/>
              <a:t>罗马书 </a:t>
            </a:r>
            <a:r>
              <a:rPr lang="en-US" altLang="zh-CN" sz="2400"/>
              <a:t>8</a:t>
            </a:r>
            <a:r>
              <a:rPr lang="en-US" sz="2400"/>
              <a:t>:26</a:t>
            </a:r>
            <a:endParaRPr lang="en-GB" sz="2400" dirty="0"/>
          </a:p>
        </p:txBody>
      </p:sp>
      <p:sp>
        <p:nvSpPr>
          <p:cNvPr id="3" name="Content Placeholder 2"/>
          <p:cNvSpPr>
            <a:spLocks noGrp="1"/>
          </p:cNvSpPr>
          <p:nvPr>
            <p:ph idx="1"/>
          </p:nvPr>
        </p:nvSpPr>
        <p:spPr>
          <a:xfrm>
            <a:off x="304800" y="762000"/>
            <a:ext cx="8534400" cy="5867400"/>
          </a:xfrm>
        </p:spPr>
        <p:txBody>
          <a:bodyPr>
            <a:noAutofit/>
          </a:bodyPr>
          <a:lstStyle/>
          <a:p>
            <a:pPr marL="0" indent="0">
              <a:buNone/>
            </a:pPr>
            <a:r>
              <a:rPr lang="en-GB" sz="2800"/>
              <a:t> Similarly, </a:t>
            </a:r>
            <a:r>
              <a:rPr lang="en-GB" sz="2800">
                <a:solidFill>
                  <a:srgbClr val="FF0000"/>
                </a:solidFill>
              </a:rPr>
              <a:t>the Spirit helps us in our weakness</a:t>
            </a:r>
            <a:r>
              <a:rPr lang="en-GB" sz="2800"/>
              <a:t>; for we don't know how to pray the way we should. But the Spirit himself pleads on our behalf with groanings too deep for words. </a:t>
            </a:r>
            <a:r>
              <a:rPr lang="en-GB" sz="1400"/>
              <a:t>(CJB)</a:t>
            </a:r>
          </a:p>
          <a:p>
            <a:pPr marL="0" indent="0">
              <a:buNone/>
            </a:pPr>
            <a:endParaRPr lang="en-GB" sz="2800"/>
          </a:p>
          <a:p>
            <a:pPr marL="0" indent="0">
              <a:lnSpc>
                <a:spcPts val="4300"/>
              </a:lnSpc>
              <a:buNone/>
            </a:pPr>
            <a:r>
              <a:rPr lang="zh-CN" altLang="en-US" sz="2800"/>
              <a:t>照样，</a:t>
            </a:r>
            <a:r>
              <a:rPr lang="zh-CN" altLang="en-US" sz="2800">
                <a:solidFill>
                  <a:srgbClr val="FF0000"/>
                </a:solidFill>
              </a:rPr>
              <a:t>圣灵也在我们的软弱上帮助我们</a:t>
            </a:r>
            <a:r>
              <a:rPr lang="zh-CN" altLang="en-US" sz="2800"/>
              <a:t>。原来我们不晓得应当怎样祷告，但圣灵亲自用不可言喻的叹息，替我们祈求。</a:t>
            </a:r>
          </a:p>
        </p:txBody>
      </p:sp>
    </p:spTree>
    <p:extLst>
      <p:ext uri="{BB962C8B-B14F-4D97-AF65-F5344CB8AC3E}">
        <p14:creationId xmlns:p14="http://schemas.microsoft.com/office/powerpoint/2010/main" val="1124795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90800"/>
            <a:ext cx="7772400" cy="2286000"/>
          </a:xfrm>
        </p:spPr>
        <p:txBody>
          <a:bodyPr>
            <a:normAutofit fontScale="90000"/>
          </a:bodyPr>
          <a:lstStyle/>
          <a:p>
            <a:pPr>
              <a:lnSpc>
                <a:spcPct val="150000"/>
              </a:lnSpc>
            </a:pPr>
            <a:br>
              <a:rPr lang="en-US" sz="3200"/>
            </a:br>
            <a:r>
              <a:rPr lang="en-US" altLang="zh-CN" sz="3200"/>
              <a:t>Who should consider </a:t>
            </a:r>
            <a:r>
              <a:rPr lang="en-US" sz="3200"/>
              <a:t>fasting?</a:t>
            </a:r>
            <a:br>
              <a:rPr lang="en-GB" altLang="zh-CN" sz="3200"/>
            </a:br>
            <a:br>
              <a:rPr lang="en-GB" altLang="zh-CN" sz="3200"/>
            </a:br>
            <a:r>
              <a:rPr lang="zh-CN" altLang="en-US" sz="3200"/>
              <a:t>你应该考虑禁食吗？</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2759847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Matthew </a:t>
            </a:r>
            <a:r>
              <a:rPr lang="zh-CN" altLang="en-US" sz="2400"/>
              <a:t>马太福音 </a:t>
            </a:r>
            <a:r>
              <a:rPr lang="en-US" altLang="zh-CN" sz="2400"/>
              <a:t>26</a:t>
            </a:r>
            <a:r>
              <a:rPr lang="en-US" sz="2400"/>
              <a:t>:41</a:t>
            </a:r>
            <a:endParaRPr lang="en-GB" sz="2400" dirty="0"/>
          </a:p>
        </p:txBody>
      </p:sp>
      <p:sp>
        <p:nvSpPr>
          <p:cNvPr id="3" name="Content Placeholder 2"/>
          <p:cNvSpPr>
            <a:spLocks noGrp="1"/>
          </p:cNvSpPr>
          <p:nvPr>
            <p:ph idx="1"/>
          </p:nvPr>
        </p:nvSpPr>
        <p:spPr>
          <a:xfrm>
            <a:off x="304800" y="838200"/>
            <a:ext cx="8534400" cy="5715000"/>
          </a:xfrm>
        </p:spPr>
        <p:txBody>
          <a:bodyPr>
            <a:noAutofit/>
          </a:bodyPr>
          <a:lstStyle/>
          <a:p>
            <a:pPr marL="0" indent="0">
              <a:buNone/>
            </a:pPr>
            <a:r>
              <a:rPr lang="en-GB" sz="2800"/>
              <a:t>Watch and pray, lest you enter into temptation. The spirit indeed is willing, but the flesh is </a:t>
            </a:r>
            <a:r>
              <a:rPr lang="en-GB" sz="2800">
                <a:solidFill>
                  <a:srgbClr val="FF0000"/>
                </a:solidFill>
              </a:rPr>
              <a:t>weak</a:t>
            </a:r>
            <a:r>
              <a:rPr lang="en-GB" sz="2800"/>
              <a:t>. </a:t>
            </a:r>
            <a:r>
              <a:rPr lang="en-GB" sz="1400"/>
              <a:t>(NKJ)</a:t>
            </a:r>
          </a:p>
          <a:p>
            <a:pPr marL="0" indent="0">
              <a:buNone/>
            </a:pPr>
            <a:endParaRPr lang="en-GB" sz="2800"/>
          </a:p>
          <a:p>
            <a:pPr marL="0" indent="0">
              <a:lnSpc>
                <a:spcPts val="4300"/>
              </a:lnSpc>
              <a:buNone/>
            </a:pPr>
            <a:r>
              <a:rPr lang="zh-CN" altLang="en-US" sz="2800"/>
              <a:t>应当警醒、祷告，免得陷入试探；你们心灵虽然愿意，肉体却是</a:t>
            </a:r>
            <a:r>
              <a:rPr lang="zh-CN" altLang="en-US" sz="2800">
                <a:solidFill>
                  <a:srgbClr val="FF0000"/>
                </a:solidFill>
              </a:rPr>
              <a:t>软弱</a:t>
            </a:r>
            <a:r>
              <a:rPr lang="zh-CN" altLang="en-US" sz="2800"/>
              <a:t>的。</a:t>
            </a:r>
            <a:r>
              <a:rPr lang="en-US" altLang="zh-CN" sz="2800"/>
              <a:t> </a:t>
            </a:r>
            <a:r>
              <a:rPr lang="en-US" altLang="zh-CN" sz="1200"/>
              <a:t>《</a:t>
            </a:r>
            <a:r>
              <a:rPr lang="zh-CN" altLang="en-US" sz="1200"/>
              <a:t>新译本</a:t>
            </a:r>
            <a:r>
              <a:rPr lang="en-US" altLang="zh-CN" sz="1200"/>
              <a:t>》</a:t>
            </a:r>
          </a:p>
          <a:p>
            <a:pPr marL="0" indent="0">
              <a:lnSpc>
                <a:spcPts val="4300"/>
              </a:lnSpc>
              <a:buNone/>
            </a:pPr>
            <a:endParaRPr lang="en-US" altLang="zh-CN" sz="1200"/>
          </a:p>
          <a:p>
            <a:pPr marL="0" indent="0">
              <a:lnSpc>
                <a:spcPts val="4300"/>
              </a:lnSpc>
              <a:buNone/>
            </a:pPr>
            <a:r>
              <a:rPr lang="zh-CN" altLang="en-US" sz="2800"/>
              <a:t>随后醒醒哪，祷告吧，免得陷于诱惑。真是灵愿意，而肉</a:t>
            </a:r>
            <a:r>
              <a:rPr lang="zh-CN" altLang="en-US" sz="2800">
                <a:solidFill>
                  <a:srgbClr val="FF0000"/>
                </a:solidFill>
              </a:rPr>
              <a:t>无力</a:t>
            </a:r>
            <a:r>
              <a:rPr lang="zh-CN" altLang="en-US" sz="2800"/>
              <a:t>呀。</a:t>
            </a:r>
            <a:r>
              <a:rPr lang="en-US" altLang="zh-CN" sz="5400"/>
              <a:t> </a:t>
            </a:r>
            <a:r>
              <a:rPr lang="en-US" altLang="zh-CN" sz="1200"/>
              <a:t>《</a:t>
            </a:r>
            <a:r>
              <a:rPr lang="zh-CN" altLang="en-US" sz="1200"/>
              <a:t>冯象译本</a:t>
            </a:r>
            <a:r>
              <a:rPr lang="en-US" altLang="zh-CN" sz="1200"/>
              <a:t>》</a:t>
            </a:r>
            <a:endParaRPr lang="en-US" altLang="zh-CN" sz="2800"/>
          </a:p>
        </p:txBody>
      </p:sp>
    </p:spTree>
    <p:extLst>
      <p:ext uri="{BB962C8B-B14F-4D97-AF65-F5344CB8AC3E}">
        <p14:creationId xmlns:p14="http://schemas.microsoft.com/office/powerpoint/2010/main" val="1322696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GB" altLang="zh-CN" sz="3100"/>
              <a:t>Jesus, Thy All-victorious Love</a:t>
            </a:r>
            <a:br>
              <a:rPr lang="en-GB" altLang="zh-CN" sz="3200"/>
            </a:br>
            <a:r>
              <a:rPr lang="en-GB" altLang="zh-CN" sz="2000"/>
              <a:t>by Charles Wesley (1707-88)</a:t>
            </a:r>
            <a:br>
              <a:rPr lang="en-GB" altLang="zh-CN" sz="2000"/>
            </a:br>
            <a:br>
              <a:rPr lang="en-GB" altLang="zh-CN" sz="2000"/>
            </a:br>
            <a:r>
              <a:rPr lang="zh-CN" altLang="en-US" sz="3100"/>
              <a:t>耶稣全胜大爱</a:t>
            </a:r>
            <a:br>
              <a:rPr lang="en-US" sz="3200"/>
            </a:br>
            <a:br>
              <a:rPr lang="en-US" sz="3200"/>
            </a:br>
            <a:endParaRPr lang="en-GB" sz="3200" dirty="0"/>
          </a:p>
        </p:txBody>
      </p:sp>
    </p:spTree>
    <p:extLst>
      <p:ext uri="{BB962C8B-B14F-4D97-AF65-F5344CB8AC3E}">
        <p14:creationId xmlns:p14="http://schemas.microsoft.com/office/powerpoint/2010/main" val="762038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324600"/>
          </a:xfrm>
        </p:spPr>
        <p:txBody>
          <a:bodyPr>
            <a:noAutofit/>
          </a:bodyPr>
          <a:lstStyle/>
          <a:p>
            <a:pPr marL="514350" indent="-514350">
              <a:buAutoNum type="arabicPlain"/>
            </a:pPr>
            <a:r>
              <a:rPr lang="en-GB" altLang="zh-CN" sz="2200"/>
              <a:t>Jesus, thine all-victorious love shed in my heart abroad. Then shall my heart no longer rove, rooted and fixed in God</a:t>
            </a:r>
          </a:p>
          <a:p>
            <a:pPr marL="514350" indent="-514350">
              <a:buAutoNum type="arabicPlain"/>
            </a:pPr>
            <a:r>
              <a:rPr lang="en-GB" altLang="zh-CN" sz="2200"/>
              <a:t>Oh, that in me the sacred fire might now begin to glow. Burn up the dross of base desire and make the mountains flow</a:t>
            </a:r>
          </a:p>
          <a:p>
            <a:pPr marL="514350" indent="-514350">
              <a:buAutoNum type="arabicPlain" startAt="4"/>
            </a:pPr>
            <a:r>
              <a:rPr lang="en-GB" altLang="zh-CN" sz="2200"/>
              <a:t>Refining fire, go through my heart, illuminate my soul.  Scatter thy life through every part and sanctify the whole</a:t>
            </a:r>
          </a:p>
          <a:p>
            <a:pPr marL="514350" indent="-514350">
              <a:buAutoNum type="arabicPlain" startAt="4"/>
            </a:pPr>
            <a:r>
              <a:rPr lang="en-GB" altLang="zh-CN" sz="2200"/>
              <a:t>My steadfast soul from falling free shall then no longer move. While Christ is all the world to me and my heart is love</a:t>
            </a:r>
          </a:p>
          <a:p>
            <a:pPr marL="0" indent="0">
              <a:buNone/>
            </a:pPr>
            <a:endParaRPr lang="en-GB" altLang="zh-CN" sz="2200"/>
          </a:p>
          <a:p>
            <a:pPr marL="0" indent="0">
              <a:lnSpc>
                <a:spcPts val="3600"/>
              </a:lnSpc>
              <a:buNone/>
            </a:pPr>
            <a:r>
              <a:rPr lang="en-US" altLang="zh-CN" sz="2000"/>
              <a:t>1   </a:t>
            </a:r>
            <a:r>
              <a:rPr lang="zh-CN" altLang="en-US" sz="2000"/>
              <a:t>耶稣你的全胜大爱   丰富浇灌我心，我脚不复盘旋在外，神内生根稳定。</a:t>
            </a:r>
            <a:endParaRPr lang="en-GB" altLang="zh-CN" sz="2000"/>
          </a:p>
          <a:p>
            <a:pPr marL="0" indent="0">
              <a:lnSpc>
                <a:spcPts val="3600"/>
              </a:lnSpc>
              <a:buNone/>
            </a:pPr>
            <a:r>
              <a:rPr lang="en-US" altLang="zh-CN" sz="2000"/>
              <a:t>2   </a:t>
            </a:r>
            <a:r>
              <a:rPr lang="zh-CN" altLang="en-US" sz="2000"/>
              <a:t>神圣灵火燎我心灵，从今发出光辉，烧尽贪欲污秽浮渣，刚硬的心融化。</a:t>
            </a:r>
            <a:endParaRPr lang="en-GB" altLang="zh-CN" sz="2000"/>
          </a:p>
          <a:p>
            <a:pPr marL="0" indent="0">
              <a:lnSpc>
                <a:spcPts val="3600"/>
              </a:lnSpc>
              <a:buNone/>
            </a:pPr>
            <a:r>
              <a:rPr lang="en-US" altLang="zh-CN" sz="2000"/>
              <a:t>4</a:t>
            </a:r>
            <a:r>
              <a:rPr lang="zh-CN" altLang="en-US" sz="2000"/>
              <a:t>   思想意念灵火燔审，照亮我的灵魂，神的生命充满我身，全人洁净成聖。</a:t>
            </a:r>
            <a:endParaRPr lang="en-GB" altLang="zh-CN" sz="2000"/>
          </a:p>
          <a:p>
            <a:pPr marL="0" indent="0">
              <a:lnSpc>
                <a:spcPts val="3600"/>
              </a:lnSpc>
              <a:buNone/>
            </a:pPr>
            <a:r>
              <a:rPr lang="en-US" altLang="zh-CN" sz="2000"/>
              <a:t>5   </a:t>
            </a:r>
            <a:r>
              <a:rPr lang="zh-CN" altLang="en-US" sz="2000"/>
              <a:t>心志忠实不复动摇，流浪在外不再。基督如今是我至宝，我心充满了爱。</a:t>
            </a:r>
            <a:endParaRPr lang="en-GB" altLang="zh-CN" sz="2000"/>
          </a:p>
          <a:p>
            <a:pPr marL="0" indent="0">
              <a:lnSpc>
                <a:spcPts val="4300"/>
              </a:lnSpc>
              <a:buNone/>
            </a:pPr>
            <a:endParaRPr lang="en-US" altLang="zh-CN" sz="1800"/>
          </a:p>
        </p:txBody>
      </p:sp>
    </p:spTree>
    <p:extLst>
      <p:ext uri="{BB962C8B-B14F-4D97-AF65-F5344CB8AC3E}">
        <p14:creationId xmlns:p14="http://schemas.microsoft.com/office/powerpoint/2010/main" val="285938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1000"/>
            <a:ext cx="8001000" cy="5943600"/>
          </a:xfrm>
        </p:spPr>
        <p:txBody>
          <a:bodyPr>
            <a:normAutofit fontScale="90000"/>
          </a:bodyPr>
          <a:lstStyle/>
          <a:p>
            <a:pPr algn="l">
              <a:lnSpc>
                <a:spcPts val="4000"/>
              </a:lnSpc>
            </a:pPr>
            <a:r>
              <a:rPr lang="en-US" sz="3100"/>
              <a:t>		           The Biblical Fast</a:t>
            </a:r>
            <a:br>
              <a:rPr lang="en-US" sz="3100"/>
            </a:br>
            <a:r>
              <a:rPr lang="en-US" altLang="zh-CN" sz="3100"/>
              <a:t> 	By</a:t>
            </a:r>
            <a:r>
              <a:rPr lang="en-GB" altLang="zh-CN" sz="3100"/>
              <a:t> checking desire for food, strengthen the 	“spirit” of man to rise above the mundane. 	 	Purpose: love of God and man’s sanctification. </a:t>
            </a:r>
            <a:br>
              <a:rPr lang="en-GB" altLang="zh-CN" sz="3100"/>
            </a:br>
            <a:br>
              <a:rPr lang="en-GB" altLang="zh-CN" sz="3100"/>
            </a:br>
            <a:r>
              <a:rPr lang="en-US" sz="3100"/>
              <a:t>			   </a:t>
            </a:r>
            <a:r>
              <a:rPr lang="zh-CN" altLang="en-US" sz="3100"/>
              <a:t>圣经的禁食</a:t>
            </a:r>
            <a:br>
              <a:rPr lang="en-GB" altLang="zh-CN" sz="3100"/>
            </a:br>
            <a:r>
              <a:rPr lang="en-GB" altLang="zh-CN" sz="3100"/>
              <a:t>	</a:t>
            </a:r>
            <a:r>
              <a:rPr lang="zh-CN" altLang="en-US" sz="3100"/>
              <a:t>通过克制欲念，加强心灵的力量，使内心不</a:t>
            </a:r>
            <a:r>
              <a:rPr lang="en-GB" altLang="zh-CN" sz="3100"/>
              <a:t>	</a:t>
            </a:r>
            <a:r>
              <a:rPr lang="zh-CN" altLang="en-US" sz="3100"/>
              <a:t>受世俗欲念的影响。目的：爱上帝，成聖。</a:t>
            </a:r>
            <a:br>
              <a:rPr lang="en-GB" altLang="zh-CN" sz="3100"/>
            </a:br>
            <a:br>
              <a:rPr lang="en-US" sz="3200"/>
            </a:br>
            <a:endParaRPr lang="en-GB" sz="3200" dirty="0"/>
          </a:p>
        </p:txBody>
      </p:sp>
    </p:spTree>
    <p:extLst>
      <p:ext uri="{BB962C8B-B14F-4D97-AF65-F5344CB8AC3E}">
        <p14:creationId xmlns:p14="http://schemas.microsoft.com/office/powerpoint/2010/main" val="3343624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US" sz="3200"/>
              <a:t>The End</a:t>
            </a:r>
            <a:br>
              <a:rPr lang="en-GB" altLang="zh-CN" sz="3200"/>
            </a:br>
            <a:r>
              <a:rPr lang="zh-CN" altLang="en-US" sz="3200"/>
              <a:t>完</a:t>
            </a:r>
            <a:br>
              <a:rPr lang="en-US" sz="3200"/>
            </a:br>
            <a:br>
              <a:rPr lang="en-US" sz="3200"/>
            </a:br>
            <a:endParaRPr lang="en-GB" sz="3200" dirty="0"/>
          </a:p>
        </p:txBody>
      </p:sp>
    </p:spTree>
    <p:extLst>
      <p:ext uri="{BB962C8B-B14F-4D97-AF65-F5344CB8AC3E}">
        <p14:creationId xmlns:p14="http://schemas.microsoft.com/office/powerpoint/2010/main" val="1847663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DA05-9E02-4006-B730-2E2FE6F7C538}"/>
              </a:ext>
            </a:extLst>
          </p:cNvPr>
          <p:cNvSpPr>
            <a:spLocks noGrp="1"/>
          </p:cNvSpPr>
          <p:nvPr>
            <p:ph type="title"/>
          </p:nvPr>
        </p:nvSpPr>
        <p:spPr>
          <a:xfrm>
            <a:off x="457200" y="2438400"/>
            <a:ext cx="8229600" cy="1143000"/>
          </a:xfrm>
        </p:spPr>
        <p:txBody>
          <a:bodyPr>
            <a:normAutofit/>
          </a:bodyPr>
          <a:lstStyle/>
          <a:p>
            <a:r>
              <a:rPr lang="en-GB" sz="2800"/>
              <a:t>www.liverpool.christiandc.org</a:t>
            </a:r>
          </a:p>
        </p:txBody>
      </p:sp>
    </p:spTree>
    <p:extLst>
      <p:ext uri="{BB962C8B-B14F-4D97-AF65-F5344CB8AC3E}">
        <p14:creationId xmlns:p14="http://schemas.microsoft.com/office/powerpoint/2010/main" val="2304311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400"/>
              <a:t>Matthew </a:t>
            </a:r>
            <a:r>
              <a:rPr lang="zh-CN" altLang="en-US" sz="2400"/>
              <a:t>马太福音 </a:t>
            </a:r>
            <a:r>
              <a:rPr lang="en-US" altLang="zh-CN" sz="2400"/>
              <a:t>6</a:t>
            </a:r>
            <a:r>
              <a:rPr lang="en-US" sz="2400"/>
              <a:t>:1</a:t>
            </a:r>
            <a:r>
              <a:rPr lang="en-US" altLang="zh-CN" sz="2400"/>
              <a:t>6-18</a:t>
            </a:r>
            <a:endParaRPr lang="en-GB" sz="2400" dirty="0"/>
          </a:p>
        </p:txBody>
      </p:sp>
      <p:sp>
        <p:nvSpPr>
          <p:cNvPr id="3" name="Content Placeholder 2"/>
          <p:cNvSpPr>
            <a:spLocks noGrp="1"/>
          </p:cNvSpPr>
          <p:nvPr>
            <p:ph idx="1"/>
          </p:nvPr>
        </p:nvSpPr>
        <p:spPr>
          <a:xfrm>
            <a:off x="304800" y="381000"/>
            <a:ext cx="8534400" cy="6324600"/>
          </a:xfrm>
        </p:spPr>
        <p:txBody>
          <a:bodyPr>
            <a:noAutofit/>
          </a:bodyPr>
          <a:lstStyle/>
          <a:p>
            <a:pPr marL="0" indent="0">
              <a:buNone/>
            </a:pPr>
            <a:r>
              <a:rPr lang="en-GB" sz="2800"/>
              <a:t>Moreover, when you </a:t>
            </a:r>
            <a:r>
              <a:rPr lang="en-GB" sz="2800">
                <a:solidFill>
                  <a:srgbClr val="FF0000"/>
                </a:solidFill>
              </a:rPr>
              <a:t>fast</a:t>
            </a:r>
            <a:r>
              <a:rPr lang="en-GB" sz="2800"/>
              <a:t>, do not be like the hypocrites, with a sad countenance. For they disfigure their faces that they may appear to men to be fasting. Assuredly, I say to you, they have their reward. </a:t>
            </a:r>
            <a:r>
              <a:rPr lang="en-GB" sz="2800" baseline="30000"/>
              <a:t>17</a:t>
            </a:r>
            <a:r>
              <a:rPr lang="en-GB" sz="2800"/>
              <a:t> But you, when you </a:t>
            </a:r>
            <a:r>
              <a:rPr lang="en-GB" sz="2800">
                <a:solidFill>
                  <a:srgbClr val="FF0000"/>
                </a:solidFill>
              </a:rPr>
              <a:t>fast</a:t>
            </a:r>
            <a:r>
              <a:rPr lang="en-GB" sz="2800"/>
              <a:t>, anoint your head and wash your face, </a:t>
            </a:r>
            <a:r>
              <a:rPr lang="en-GB" sz="2800" baseline="30000"/>
              <a:t>18</a:t>
            </a:r>
            <a:r>
              <a:rPr lang="en-GB" sz="2800"/>
              <a:t> so that you do not appear to men to be fasting, but to your Father who </a:t>
            </a:r>
            <a:r>
              <a:rPr lang="en-GB" sz="2800" i="1"/>
              <a:t>is </a:t>
            </a:r>
            <a:r>
              <a:rPr lang="en-GB" sz="2800"/>
              <a:t>in the secret </a:t>
            </a:r>
            <a:r>
              <a:rPr lang="en-GB" sz="2800" i="1"/>
              <a:t>place</a:t>
            </a:r>
            <a:r>
              <a:rPr lang="en-GB" sz="2800"/>
              <a:t>; and your Father who sees in secret will reward you. </a:t>
            </a:r>
            <a:r>
              <a:rPr lang="en-GB" sz="1600"/>
              <a:t>(NKJ)</a:t>
            </a:r>
          </a:p>
          <a:p>
            <a:pPr marL="0" indent="0">
              <a:lnSpc>
                <a:spcPts val="4300"/>
              </a:lnSpc>
              <a:buNone/>
            </a:pPr>
            <a:r>
              <a:rPr lang="zh-CN" altLang="en-US" sz="2800"/>
              <a:t>你们</a:t>
            </a:r>
            <a:r>
              <a:rPr lang="zh-CN" altLang="en-US" sz="2800">
                <a:solidFill>
                  <a:srgbClr val="FF0000"/>
                </a:solidFill>
              </a:rPr>
              <a:t>禁食</a:t>
            </a:r>
            <a:r>
              <a:rPr lang="zh-CN" altLang="en-US" sz="2800"/>
              <a:t>的时候，不可像伪君子那样愁眉苦脸，他们装成难看的样子，叫人看出他们在禁食。我实在告诉你们，他们已经得了他们的赏赐。 </a:t>
            </a:r>
            <a:r>
              <a:rPr lang="en-US" altLang="zh-CN" sz="2800" baseline="30000"/>
              <a:t>17</a:t>
            </a:r>
            <a:r>
              <a:rPr lang="en-US" altLang="zh-CN" sz="2800"/>
              <a:t> </a:t>
            </a:r>
            <a:r>
              <a:rPr lang="zh-CN" altLang="en-US" sz="2800"/>
              <a:t>可是你</a:t>
            </a:r>
            <a:r>
              <a:rPr lang="zh-CN" altLang="en-US" sz="2800">
                <a:solidFill>
                  <a:srgbClr val="FF0000"/>
                </a:solidFill>
              </a:rPr>
              <a:t>禁食</a:t>
            </a:r>
            <a:r>
              <a:rPr lang="zh-CN" altLang="en-US" sz="2800"/>
              <a:t>的时候，要梳头洗脸， </a:t>
            </a:r>
            <a:r>
              <a:rPr lang="en-US" altLang="zh-CN" sz="2800" baseline="30000"/>
              <a:t>18</a:t>
            </a:r>
            <a:r>
              <a:rPr lang="en-US" altLang="zh-CN" sz="2800"/>
              <a:t> </a:t>
            </a:r>
            <a:r>
              <a:rPr lang="zh-CN" altLang="en-US" sz="2800"/>
              <a:t>不要叫人看出你在禁食，只让在隐密中的父看见。你父在隐密中察看，必定报答你。</a:t>
            </a:r>
            <a:endParaRPr lang="en-US" altLang="zh-CN" sz="1800"/>
          </a:p>
        </p:txBody>
      </p:sp>
    </p:spTree>
    <p:extLst>
      <p:ext uri="{BB962C8B-B14F-4D97-AF65-F5344CB8AC3E}">
        <p14:creationId xmlns:p14="http://schemas.microsoft.com/office/powerpoint/2010/main" val="178517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:9-13</a:t>
            </a:r>
            <a:endParaRPr lang="en-GB" sz="2400" dirty="0"/>
          </a:p>
        </p:txBody>
      </p:sp>
      <p:sp>
        <p:nvSpPr>
          <p:cNvPr id="3" name="Content Placeholder 2"/>
          <p:cNvSpPr>
            <a:spLocks noGrp="1"/>
          </p:cNvSpPr>
          <p:nvPr>
            <p:ph idx="1"/>
          </p:nvPr>
        </p:nvSpPr>
        <p:spPr>
          <a:xfrm>
            <a:off x="304800" y="838200"/>
            <a:ext cx="8534400" cy="6096000"/>
          </a:xfrm>
        </p:spPr>
        <p:txBody>
          <a:bodyPr>
            <a:noAutofit/>
          </a:bodyPr>
          <a:lstStyle/>
          <a:p>
            <a:pPr marL="0" indent="0">
              <a:buNone/>
            </a:pPr>
            <a:r>
              <a:rPr lang="en-GB" sz="2800" baseline="30000"/>
              <a:t>9</a:t>
            </a:r>
            <a:r>
              <a:rPr lang="en-GB" sz="2800"/>
              <a:t>  Our Father in </a:t>
            </a:r>
            <a:r>
              <a:rPr lang="en-US" altLang="zh-CN" sz="2800"/>
              <a:t>the </a:t>
            </a:r>
            <a:r>
              <a:rPr lang="en-GB" sz="2800"/>
              <a:t>heavens, may your name be held in holy awe.  </a:t>
            </a:r>
            <a:r>
              <a:rPr lang="en-GB" sz="2800" baseline="30000"/>
              <a:t>10</a:t>
            </a:r>
            <a:r>
              <a:rPr lang="en-GB" sz="2800"/>
              <a:t> May your kingdom come, your will be done on earth as in heaven. </a:t>
            </a:r>
            <a:r>
              <a:rPr lang="en-GB" sz="2800" baseline="30000"/>
              <a:t>11</a:t>
            </a:r>
            <a:r>
              <a:rPr lang="en-GB" sz="2800"/>
              <a:t> Give us today our bread for tomorrow. </a:t>
            </a:r>
            <a:r>
              <a:rPr lang="en-GB" sz="2800" baseline="30000"/>
              <a:t>12</a:t>
            </a:r>
            <a:r>
              <a:rPr lang="en-GB" sz="2800"/>
              <a:t> Forgive us our debts, as we also have forgiven our debtors. </a:t>
            </a:r>
            <a:r>
              <a:rPr lang="en-GB" sz="2800" baseline="30000"/>
              <a:t>13</a:t>
            </a:r>
            <a:r>
              <a:rPr lang="en-GB" sz="2800"/>
              <a:t> Do not lead us into temptation, but rescue us from evil. </a:t>
            </a:r>
            <a:r>
              <a:rPr lang="en-GB" sz="1800"/>
              <a:t>(MIT)</a:t>
            </a:r>
          </a:p>
          <a:p>
            <a:pPr marL="0" indent="0">
              <a:buNone/>
            </a:pPr>
            <a:endParaRPr lang="en-GB" sz="1800"/>
          </a:p>
          <a:p>
            <a:pPr marL="0" indent="0">
              <a:lnSpc>
                <a:spcPts val="4000"/>
              </a:lnSpc>
              <a:buNone/>
            </a:pPr>
            <a:r>
              <a:rPr lang="en-US" altLang="zh-CN" sz="2800" baseline="30000"/>
              <a:t>9  </a:t>
            </a:r>
            <a:r>
              <a:rPr lang="zh-CN" altLang="en-US" sz="2800"/>
              <a:t>我们在天上的父， 愿你的名被尊为圣。</a:t>
            </a:r>
            <a:r>
              <a:rPr lang="en-US" altLang="zh-CN" sz="2800" baseline="30000"/>
              <a:t>10</a:t>
            </a:r>
            <a:r>
              <a:rPr lang="en-US" altLang="zh-CN" sz="2800"/>
              <a:t> </a:t>
            </a:r>
            <a:r>
              <a:rPr lang="zh-CN" altLang="en-US" sz="2800"/>
              <a:t>愿你的国降临， 愿你的旨意行在地上， 如同在天上。 </a:t>
            </a:r>
            <a:r>
              <a:rPr lang="en-US" altLang="zh-CN" sz="2800" baseline="30000"/>
              <a:t>11</a:t>
            </a:r>
            <a:r>
              <a:rPr lang="en-US" altLang="zh-CN" sz="2800"/>
              <a:t> </a:t>
            </a:r>
            <a:r>
              <a:rPr lang="zh-CN" altLang="en-US" sz="2800"/>
              <a:t>我们明日所需的食物， 求你今天赐给我们。 </a:t>
            </a:r>
            <a:r>
              <a:rPr lang="en-US" altLang="zh-CN" sz="2800" baseline="30000"/>
              <a:t>12</a:t>
            </a:r>
            <a:r>
              <a:rPr lang="en-US" altLang="zh-CN" sz="2800"/>
              <a:t> </a:t>
            </a:r>
            <a:r>
              <a:rPr lang="zh-CN" altLang="en-US" sz="2800"/>
              <a:t>免我们的债罪， 如同我们免了人的债。 </a:t>
            </a:r>
            <a:r>
              <a:rPr lang="en-US" altLang="zh-CN" sz="2800" baseline="30000"/>
              <a:t>13</a:t>
            </a:r>
            <a:r>
              <a:rPr lang="en-US" altLang="zh-CN" sz="2800"/>
              <a:t> </a:t>
            </a:r>
            <a:r>
              <a:rPr lang="zh-CN" altLang="en-US" sz="2800"/>
              <a:t>不叫我们遇见试探， 救我们脱离凶恶。</a:t>
            </a:r>
            <a:r>
              <a:rPr lang="en-US" altLang="zh-CN" sz="2800"/>
              <a:t> </a:t>
            </a:r>
            <a:r>
              <a:rPr lang="en-US" altLang="zh-CN" sz="2000"/>
              <a:t>《</a:t>
            </a:r>
            <a:r>
              <a:rPr lang="zh-CN" altLang="en-US" sz="2000"/>
              <a:t>和合本</a:t>
            </a:r>
            <a:r>
              <a:rPr lang="en-US" altLang="zh-CN" sz="2000"/>
              <a:t>》</a:t>
            </a:r>
            <a:endParaRPr lang="zh-CN" altLang="en-US" sz="2800" dirty="0"/>
          </a:p>
        </p:txBody>
      </p:sp>
    </p:spTree>
    <p:extLst>
      <p:ext uri="{BB962C8B-B14F-4D97-AF65-F5344CB8AC3E}">
        <p14:creationId xmlns:p14="http://schemas.microsoft.com/office/powerpoint/2010/main" val="152234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altLang="zh-CN" sz="3200"/>
              <a:t>Humans are body, mind, feelings</a:t>
            </a:r>
            <a:r>
              <a:rPr lang="en-GB" altLang="zh-CN" sz="3200"/>
              <a:t>…</a:t>
            </a:r>
            <a:r>
              <a:rPr lang="en-US" altLang="zh-CN" sz="3200"/>
              <a:t> and spirit</a:t>
            </a:r>
            <a:br>
              <a:rPr lang="en-US" altLang="zh-CN" sz="3200"/>
            </a:br>
            <a:br>
              <a:rPr lang="en-GB" altLang="zh-CN" sz="3200"/>
            </a:br>
            <a:r>
              <a:rPr lang="zh-CN" altLang="en-US" sz="3200"/>
              <a:t>人有身体、思想、感情</a:t>
            </a:r>
            <a:r>
              <a:rPr lang="en-GB" altLang="zh-CN" sz="3200"/>
              <a:t>…… </a:t>
            </a:r>
            <a:r>
              <a:rPr lang="zh-CN" altLang="en-US" sz="3200"/>
              <a:t>心灵</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173202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altLang="zh-CN" sz="3200"/>
              <a:t>Humans are </a:t>
            </a:r>
            <a:r>
              <a:rPr lang="en-US" altLang="zh-CN" sz="3200">
                <a:solidFill>
                  <a:srgbClr val="FF0000"/>
                </a:solidFill>
              </a:rPr>
              <a:t>body</a:t>
            </a:r>
            <a:r>
              <a:rPr lang="en-US" altLang="zh-CN" sz="3200"/>
              <a:t>, mind, feelings</a:t>
            </a:r>
            <a:r>
              <a:rPr lang="en-GB" altLang="zh-CN" sz="3200"/>
              <a:t>…</a:t>
            </a:r>
            <a:r>
              <a:rPr lang="en-US" altLang="zh-CN" sz="3200"/>
              <a:t> and spirit</a:t>
            </a:r>
            <a:br>
              <a:rPr lang="en-US" altLang="zh-CN" sz="3200"/>
            </a:br>
            <a:br>
              <a:rPr lang="en-GB" altLang="zh-CN" sz="3200"/>
            </a:br>
            <a:r>
              <a:rPr lang="zh-CN" altLang="en-US" sz="3200"/>
              <a:t>人有</a:t>
            </a:r>
            <a:r>
              <a:rPr lang="zh-CN" altLang="en-US" sz="3200">
                <a:solidFill>
                  <a:srgbClr val="FF0000"/>
                </a:solidFill>
              </a:rPr>
              <a:t>身体</a:t>
            </a:r>
            <a:r>
              <a:rPr lang="zh-CN" altLang="en-US" sz="3200"/>
              <a:t>、思想、感情</a:t>
            </a:r>
            <a:r>
              <a:rPr lang="en-GB" altLang="zh-CN" sz="3200"/>
              <a:t>…… </a:t>
            </a:r>
            <a:r>
              <a:rPr lang="zh-CN" altLang="en-US" sz="3200"/>
              <a:t>心灵</a:t>
            </a:r>
            <a:br>
              <a:rPr lang="en-GB" altLang="zh-CN" sz="3200"/>
            </a:br>
            <a:br>
              <a:rPr lang="en-US" sz="3200"/>
            </a:br>
            <a:br>
              <a:rPr lang="en-US" sz="3200"/>
            </a:br>
            <a:endParaRPr lang="en-GB" sz="3200" dirty="0"/>
          </a:p>
        </p:txBody>
      </p:sp>
    </p:spTree>
    <p:extLst>
      <p:ext uri="{BB962C8B-B14F-4D97-AF65-F5344CB8AC3E}">
        <p14:creationId xmlns:p14="http://schemas.microsoft.com/office/powerpoint/2010/main" val="153488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br>
              <a:rPr lang="en-US" sz="3200"/>
            </a:br>
            <a:r>
              <a:rPr lang="en-US" altLang="zh-CN" sz="3200"/>
              <a:t>Humans are body, </a:t>
            </a:r>
            <a:r>
              <a:rPr lang="en-US" altLang="zh-CN" sz="3200">
                <a:solidFill>
                  <a:srgbClr val="FF0000"/>
                </a:solidFill>
              </a:rPr>
              <a:t>mind, feelings</a:t>
            </a:r>
            <a:r>
              <a:rPr lang="en-GB" altLang="zh-CN" sz="3200">
                <a:solidFill>
                  <a:srgbClr val="FF0000"/>
                </a:solidFill>
              </a:rPr>
              <a:t>…</a:t>
            </a:r>
            <a:r>
              <a:rPr lang="en-US" altLang="zh-CN" sz="3200">
                <a:solidFill>
                  <a:srgbClr val="FF0000"/>
                </a:solidFill>
              </a:rPr>
              <a:t> and spirit</a:t>
            </a:r>
            <a:br>
              <a:rPr lang="en-US" altLang="zh-CN" sz="3200"/>
            </a:br>
            <a:br>
              <a:rPr lang="en-GB" altLang="zh-CN" sz="3200"/>
            </a:br>
            <a:r>
              <a:rPr lang="zh-CN" altLang="en-US" sz="3200"/>
              <a:t>人有身体、</a:t>
            </a:r>
            <a:r>
              <a:rPr lang="zh-CN" altLang="en-US" sz="3200">
                <a:solidFill>
                  <a:srgbClr val="FF0000"/>
                </a:solidFill>
              </a:rPr>
              <a:t>思想、感情</a:t>
            </a:r>
            <a:r>
              <a:rPr lang="en-GB" altLang="zh-CN" sz="3200">
                <a:solidFill>
                  <a:srgbClr val="FF0000"/>
                </a:solidFill>
              </a:rPr>
              <a:t>…… </a:t>
            </a:r>
            <a:r>
              <a:rPr lang="zh-CN" altLang="en-US" sz="3200">
                <a:solidFill>
                  <a:srgbClr val="FF0000"/>
                </a:solidFill>
              </a:rPr>
              <a:t>心灵</a:t>
            </a:r>
            <a:br>
              <a:rPr lang="en-GB" altLang="zh-CN" sz="3200">
                <a:solidFill>
                  <a:srgbClr val="FF0000"/>
                </a:solidFill>
              </a:rPr>
            </a:br>
            <a:br>
              <a:rPr lang="en-US" sz="3200"/>
            </a:br>
            <a:br>
              <a:rPr lang="en-US" sz="3200"/>
            </a:br>
            <a:endParaRPr lang="en-GB" sz="3200" dirty="0"/>
          </a:p>
        </p:txBody>
      </p:sp>
    </p:spTree>
    <p:extLst>
      <p:ext uri="{BB962C8B-B14F-4D97-AF65-F5344CB8AC3E}">
        <p14:creationId xmlns:p14="http://schemas.microsoft.com/office/powerpoint/2010/main" val="1080422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3244</TotalTime>
  <Words>2682</Words>
  <Application>Microsoft Office PowerPoint</Application>
  <PresentationFormat>On-screen Show (4:3)</PresentationFormat>
  <Paragraphs>149</Paragraphs>
  <Slides>41</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Gospel of Matthew Series 马太福音系列</vt:lpstr>
      <vt:lpstr>2018.09.23</vt:lpstr>
      <vt:lpstr>Matthew 马太福音 6.16-18  The Biblical Fast 禁食与成聖  </vt:lpstr>
      <vt:lpstr>             The Biblical Fast   By checking desire for food, strengthen the  “spirit” of man to rise above the mundane.    Purpose: love of God and man’s sanctification.         圣经的禁食  通过克制欲念，加强心灵的力量，使内心不 受世俗欲念的影响。目的：爱上帝，成聖。  </vt:lpstr>
      <vt:lpstr>Matthew 马太福音 6:16-18</vt:lpstr>
      <vt:lpstr>Matthew 马太福音 6:9-13</vt:lpstr>
      <vt:lpstr> Humans are body, mind, feelings… and spirit  人有身体、思想、感情…… 心灵   </vt:lpstr>
      <vt:lpstr> Humans are body, mind, feelings… and spirit  人有身体、思想、感情…… 心灵   </vt:lpstr>
      <vt:lpstr> Humans are body, mind, feelings… and spirit  人有身体、思想、感情…… 心灵   </vt:lpstr>
      <vt:lpstr> Humans have two sides:  “outer person” and “inner person”  人也可以分“外体”和 “内心”两部分   </vt:lpstr>
      <vt:lpstr> Humans also have two inclinations: “flesh” and “spirit”  人更有“肉” 和“灵”两种倾向   </vt:lpstr>
      <vt:lpstr>Both inclinations “flesh” and “spirit” are inside a human  “肉” 和“灵”两种倾向同时存在人的里面   </vt:lpstr>
      <vt:lpstr> “Spirit” refers to that part of man which longs for meaning, lasting value, eternity, God  “灵” 指人向往意义、长久价值、永恒、 和上帝的那部分。   </vt:lpstr>
      <vt:lpstr> “Flesh” refers to that part of man which cares only about money, eat, drink, work, play… It always tends towards what is material. It’s the part of man that opposes God.  “肉” 指人只顾工作挣钱、吃喝玩乐的那部分；指人倾向追求世俗物质、抗拒   神的那部分。   </vt:lpstr>
      <vt:lpstr> Battle of the “flesh”  “灵”与“肉” 之间的争战   </vt:lpstr>
      <vt:lpstr>1 Peter 彼得前书 2:11</vt:lpstr>
      <vt:lpstr>Galatians 加拉太书 5:16-18</vt:lpstr>
      <vt:lpstr> Is fasting optional?  禁食不禁食可以随意选择么？   </vt:lpstr>
      <vt:lpstr>Matthew 马太福音 4:1-2</vt:lpstr>
      <vt:lpstr> Jesus fasted because God’s Spirit led him to  耶稣禁食，是神的灵引领他这样做。   </vt:lpstr>
      <vt:lpstr> In the wilderness, sometimes on purpose  God allowed Israel to go hungry in order to train them  神引领以色列到荒野， 有时候刻意让他们挨饿，目的是锻炼他们。   </vt:lpstr>
      <vt:lpstr>Deuteronomy 申命记 8:2</vt:lpstr>
      <vt:lpstr>Deuteronomy 申命记 8:3</vt:lpstr>
      <vt:lpstr>Deuteronomy 申命记 8:4-5</vt:lpstr>
      <vt:lpstr>Deuteronomy 申命记 8:4-5</vt:lpstr>
      <vt:lpstr> Fasting is carried out with God, not alone. Therefore when you fast, call on God’s name.  禁食是与   神在一起进行的， 不应该单独进行。所以，禁食的时候要呼求   神至圣的名字。   </vt:lpstr>
      <vt:lpstr>Matthew 马太福音 4:1-2</vt:lpstr>
      <vt:lpstr>Matthew 马太福音 6:9-13</vt:lpstr>
      <vt:lpstr>Matthew 马太福音 6:16-18</vt:lpstr>
      <vt:lpstr> God is with us in the battle against the “flesh”. We are not alone.  神与我们一起奋斗， 我们不至于孤军与“肉”作战。   </vt:lpstr>
      <vt:lpstr>Genesis 创世记 6:3</vt:lpstr>
      <vt:lpstr>Genesis 创世记 6:3</vt:lpstr>
      <vt:lpstr>Genesis 创世记 6:3</vt:lpstr>
      <vt:lpstr>Romans 罗马书 8:13-14</vt:lpstr>
      <vt:lpstr>Romans 罗马书 8:26</vt:lpstr>
      <vt:lpstr> Who should consider fasting?  你应该考虑禁食吗？   </vt:lpstr>
      <vt:lpstr>Matthew 马太福音 26:41</vt:lpstr>
      <vt:lpstr>Jesus, Thy All-victorious Love by Charles Wesley (1707-88)  耶稣全胜大爱  </vt:lpstr>
      <vt:lpstr>PowerPoint Presentation</vt:lpstr>
      <vt:lpstr>The End 完  </vt:lpstr>
      <vt:lpstr>www.liverpool.christiandc.org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KAHANG</cp:lastModifiedBy>
  <cp:revision>430</cp:revision>
  <dcterms:created xsi:type="dcterms:W3CDTF">2006-08-16T00:00:00Z</dcterms:created>
  <dcterms:modified xsi:type="dcterms:W3CDTF">2019-01-06T18:14:11Z</dcterms:modified>
  <cp:contentStatus/>
</cp:coreProperties>
</file>